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4"/>
  </p:sldMasterIdLst>
  <p:notesMasterIdLst>
    <p:notesMasterId r:id="rId21"/>
  </p:notesMasterIdLst>
  <p:handoutMasterIdLst>
    <p:handoutMasterId r:id="rId22"/>
  </p:handoutMasterIdLst>
  <p:sldIdLst>
    <p:sldId id="256" r:id="rId5"/>
    <p:sldId id="258" r:id="rId6"/>
    <p:sldId id="457" r:id="rId7"/>
    <p:sldId id="449" r:id="rId8"/>
    <p:sldId id="458" r:id="rId9"/>
    <p:sldId id="287" r:id="rId10"/>
    <p:sldId id="459" r:id="rId11"/>
    <p:sldId id="460" r:id="rId12"/>
    <p:sldId id="461" r:id="rId13"/>
    <p:sldId id="257" r:id="rId14"/>
    <p:sldId id="456" r:id="rId15"/>
    <p:sldId id="407" r:id="rId16"/>
    <p:sldId id="462" r:id="rId17"/>
    <p:sldId id="272" r:id="rId18"/>
    <p:sldId id="267" r:id="rId19"/>
    <p:sldId id="268" r:id="rId20"/>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58"/>
            <p14:sldId id="457"/>
            <p14:sldId id="449"/>
            <p14:sldId id="458"/>
            <p14:sldId id="287"/>
            <p14:sldId id="459"/>
            <p14:sldId id="460"/>
            <p14:sldId id="461"/>
            <p14:sldId id="257"/>
            <p14:sldId id="456"/>
            <p14:sldId id="407"/>
            <p14:sldId id="462"/>
            <p14:sldId id="272"/>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hall, Katie" initials="MK" lastIdx="1" clrIdx="0"/>
  <p:cmAuthor id="1" name="MacGabhann, Eoin" initials="EMG" lastIdx="2" clrIdx="1"/>
  <p:cmAuthor id="2" name="Bairstow, Rebecca" initials="BR" lastIdx="27" clrIdx="2">
    <p:extLst>
      <p:ext uri="{19B8F6BF-5375-455C-9EA6-DF929625EA0E}">
        <p15:presenceInfo xmlns:p15="http://schemas.microsoft.com/office/powerpoint/2012/main" userId="S-1-5-21-1757981266-1078081533-725345543-121820" providerId="AD"/>
      </p:ext>
    </p:extLst>
  </p:cmAuthor>
  <p:cmAuthor id="3" name="Chatwin-Wray, Helen" initials="CH" lastIdx="12" clrIdx="3">
    <p:extLst>
      <p:ext uri="{19B8F6BF-5375-455C-9EA6-DF929625EA0E}">
        <p15:presenceInfo xmlns:p15="http://schemas.microsoft.com/office/powerpoint/2012/main" userId="S-1-5-21-1757981266-1078081533-725345543-966769" providerId="AD"/>
      </p:ext>
    </p:extLst>
  </p:cmAuthor>
  <p:cmAuthor id="4" name="MacGabhann, Eoin" initials="ME" lastIdx="15" clrIdx="4">
    <p:extLst>
      <p:ext uri="{19B8F6BF-5375-455C-9EA6-DF929625EA0E}">
        <p15:presenceInfo xmlns:p15="http://schemas.microsoft.com/office/powerpoint/2012/main" userId="S-1-5-21-1757981266-1078081533-725345543-89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325F78"/>
    <a:srgbClr val="C84B32"/>
    <a:srgbClr val="418C87"/>
    <a:srgbClr val="C8194B"/>
    <a:srgbClr val="DC7D28"/>
    <a:srgbClr val="EBDC15"/>
    <a:srgbClr val="D2C8E1"/>
    <a:srgbClr val="9784BE"/>
    <a:srgbClr val="783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4957" autoAdjust="0"/>
  </p:normalViewPr>
  <p:slideViewPr>
    <p:cSldViewPr snapToGrid="0" snapToObjects="1" showGuides="1">
      <p:cViewPr varScale="1">
        <p:scale>
          <a:sx n="53" d="100"/>
          <a:sy n="53" d="100"/>
        </p:scale>
        <p:origin x="1828" y="52"/>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GB" dirty="0">
                <a:solidFill>
                  <a:schemeClr val="tx1"/>
                </a:solidFill>
              </a:rPr>
              <a:t>Does your Key Stage 3 curriculum explore any of the following areas of history? Tick all that apply.</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0.10126826641468985"/>
          <c:y val="0.15249208198845468"/>
          <c:w val="0.88996415472651669"/>
          <c:h val="0.61724206454623476"/>
        </c:manualLayout>
      </c:layout>
      <c:barChart>
        <c:barDir val="col"/>
        <c:grouping val="clustered"/>
        <c:varyColors val="0"/>
        <c:ser>
          <c:idx val="0"/>
          <c:order val="0"/>
          <c:spPr>
            <a:solidFill>
              <a:schemeClr val="tx2"/>
            </a:solidFill>
            <a:ln w="9525" cap="flat" cmpd="sng" algn="ctr">
              <a:solidFill>
                <a:schemeClr val="tx2"/>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 11'!$A$4:$A$11</c:f>
              <c:strCache>
                <c:ptCount val="8"/>
                <c:pt idx="0">
                  <c:v>The British Empire in Africa and/or the Americas</c:v>
                </c:pt>
                <c:pt idx="1">
                  <c:v>Pre 20th-century Black British and/or British Asian history</c:v>
                </c:pt>
                <c:pt idx="2">
                  <c:v>20th-century Black British and/or British Asian history</c:v>
                </c:pt>
                <c:pt idx="3">
                  <c:v>Medieval and/or early modern migration to and from Britain</c:v>
                </c:pt>
                <c:pt idx="4">
                  <c:v>Working class' or marginalised histories</c:v>
                </c:pt>
                <c:pt idx="5">
                  <c:v>Gender histories</c:v>
                </c:pt>
                <c:pt idx="6">
                  <c:v>Migration to and from Britain in the modern era</c:v>
                </c:pt>
                <c:pt idx="7">
                  <c:v>Pre-colonial African history</c:v>
                </c:pt>
              </c:strCache>
            </c:strRef>
          </c:cat>
          <c:val>
            <c:numRef>
              <c:f>'Question 11'!$B$4:$B$11</c:f>
              <c:numCache>
                <c:formatCode>0.00%</c:formatCode>
                <c:ptCount val="8"/>
                <c:pt idx="0">
                  <c:v>0.87459999999999993</c:v>
                </c:pt>
                <c:pt idx="1">
                  <c:v>0.60599999999999998</c:v>
                </c:pt>
                <c:pt idx="2">
                  <c:v>0.58810000000000007</c:v>
                </c:pt>
                <c:pt idx="3">
                  <c:v>0.55820000000000003</c:v>
                </c:pt>
                <c:pt idx="4">
                  <c:v>0.54930000000000001</c:v>
                </c:pt>
                <c:pt idx="5">
                  <c:v>0.47160000000000002</c:v>
                </c:pt>
                <c:pt idx="6">
                  <c:v>0.4657</c:v>
                </c:pt>
                <c:pt idx="7">
                  <c:v>0.41789999999999999</c:v>
                </c:pt>
              </c:numCache>
            </c:numRef>
          </c:val>
          <c:extLst>
            <c:ext xmlns:c16="http://schemas.microsoft.com/office/drawing/2014/chart" uri="{C3380CC4-5D6E-409C-BE32-E72D297353CC}">
              <c16:uniqueId val="{00000000-26AC-40D8-88BF-F38CF6733E05}"/>
            </c:ext>
          </c:extLst>
        </c:ser>
        <c:dLbls>
          <c:dLblPos val="outEnd"/>
          <c:showLegendKey val="0"/>
          <c:showVal val="1"/>
          <c:showCatName val="0"/>
          <c:showSerName val="0"/>
          <c:showPercent val="0"/>
          <c:showBubbleSize val="0"/>
        </c:dLbls>
        <c:gapWidth val="100"/>
        <c:overlap val="-24"/>
        <c:axId val="1383827008"/>
        <c:axId val="1414773168"/>
      </c:barChart>
      <c:catAx>
        <c:axId val="1383827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4773168"/>
        <c:crosses val="autoZero"/>
        <c:auto val="1"/>
        <c:lblAlgn val="ctr"/>
        <c:lblOffset val="100"/>
        <c:noMultiLvlLbl val="0"/>
      </c:catAx>
      <c:valAx>
        <c:axId val="1414773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3827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GB" sz="1800" b="0" i="0" baseline="0" dirty="0">
                <a:effectLst/>
              </a:rPr>
              <a:t>Does your Key </a:t>
            </a:r>
            <a:r>
              <a:rPr lang="en-GB" sz="1860" b="0" i="0" baseline="0" dirty="0">
                <a:effectLst/>
              </a:rPr>
              <a:t>Stage</a:t>
            </a:r>
            <a:r>
              <a:rPr lang="en-GB" sz="1800" b="0" i="0" baseline="0" dirty="0">
                <a:effectLst/>
              </a:rPr>
              <a:t> 3 curriculum explore any of the following areas of history? Tick all that apply.</a:t>
            </a:r>
            <a:endParaRPr lang="en-GB" sz="1400" dirty="0">
              <a:effectLst/>
            </a:endParaRPr>
          </a:p>
        </c:rich>
      </c:tx>
      <c:layout>
        <c:manualLayout>
          <c:xMode val="edge"/>
          <c:yMode val="edge"/>
          <c:x val="0.1377671370390586"/>
          <c:y val="0"/>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2"/>
            </a:solidFill>
            <a:ln w="9525" cap="flat" cmpd="sng" algn="ctr">
              <a:solidFill>
                <a:schemeClr val="tx2"/>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 11'!$A$4:$A$11</c:f>
              <c:strCache>
                <c:ptCount val="8"/>
                <c:pt idx="0">
                  <c:v>The British Empire in Africa and/or the Americas</c:v>
                </c:pt>
                <c:pt idx="1">
                  <c:v>The history of the Islamic world</c:v>
                </c:pt>
                <c:pt idx="2">
                  <c:v>The British Empire in Australasia</c:v>
                </c:pt>
                <c:pt idx="3">
                  <c:v>LGBTQI+ history</c:v>
                </c:pt>
                <c:pt idx="4">
                  <c:v>The history of Central and/or East Asia</c:v>
                </c:pt>
                <c:pt idx="5">
                  <c:v>Disability histories</c:v>
                </c:pt>
                <c:pt idx="6">
                  <c:v>Pre-colonial South Asian history</c:v>
                </c:pt>
                <c:pt idx="7">
                  <c:v>Pre-colonial South American history</c:v>
                </c:pt>
              </c:strCache>
            </c:strRef>
          </c:cat>
          <c:val>
            <c:numRef>
              <c:f>'Question 11'!$B$4:$B$11</c:f>
              <c:numCache>
                <c:formatCode>0.00%</c:formatCode>
                <c:ptCount val="8"/>
                <c:pt idx="0">
                  <c:v>0.87459999999999993</c:v>
                </c:pt>
                <c:pt idx="1">
                  <c:v>0.32840000000000003</c:v>
                </c:pt>
                <c:pt idx="2">
                  <c:v>0.27160000000000001</c:v>
                </c:pt>
                <c:pt idx="3">
                  <c:v>0.26569999999999999</c:v>
                </c:pt>
                <c:pt idx="4">
                  <c:v>8.0600000000000005E-2</c:v>
                </c:pt>
                <c:pt idx="5">
                  <c:v>8.0600000000000005E-2</c:v>
                </c:pt>
                <c:pt idx="6">
                  <c:v>5.9700000000000003E-2</c:v>
                </c:pt>
                <c:pt idx="7">
                  <c:v>4.7800000000000002E-2</c:v>
                </c:pt>
              </c:numCache>
            </c:numRef>
          </c:val>
          <c:extLst>
            <c:ext xmlns:c16="http://schemas.microsoft.com/office/drawing/2014/chart" uri="{C3380CC4-5D6E-409C-BE32-E72D297353CC}">
              <c16:uniqueId val="{00000000-FDD1-4B85-8B01-88F228C3FE4F}"/>
            </c:ext>
          </c:extLst>
        </c:ser>
        <c:dLbls>
          <c:showLegendKey val="0"/>
          <c:showVal val="0"/>
          <c:showCatName val="0"/>
          <c:showSerName val="0"/>
          <c:showPercent val="0"/>
          <c:showBubbleSize val="0"/>
        </c:dLbls>
        <c:gapWidth val="100"/>
        <c:overlap val="-24"/>
        <c:axId val="1388693680"/>
        <c:axId val="1688242320"/>
      </c:barChart>
      <c:catAx>
        <c:axId val="1388693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8242320"/>
        <c:crosses val="autoZero"/>
        <c:auto val="1"/>
        <c:lblAlgn val="ctr"/>
        <c:lblOffset val="100"/>
        <c:noMultiLvlLbl val="0"/>
      </c:catAx>
      <c:valAx>
        <c:axId val="1688242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8869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'Question 18'!$B$3</c:f>
              <c:strCache>
                <c:ptCount val="1"/>
                <c:pt idx="0">
                  <c:v>Cannot say</c:v>
                </c:pt>
              </c:strCache>
            </c:strRef>
          </c:tx>
          <c:spPr>
            <a:solidFill>
              <a:srgbClr val="C8194B"/>
            </a:solidFill>
            <a:ln>
              <a:noFill/>
            </a:ln>
            <a:effectLst/>
          </c:spPr>
          <c:invertIfNegative val="0"/>
          <c:dLbls>
            <c:delete val="1"/>
          </c:dLbls>
          <c:cat>
            <c:strRef>
              <c:f>'Question 18'!$A$4:$A$11</c:f>
              <c:strCache>
                <c:ptCount val="8"/>
                <c:pt idx="0">
                  <c:v>Manageable course content</c:v>
                </c:pt>
                <c:pt idx="1">
                  <c:v>The clarity of assessment</c:v>
                </c:pt>
                <c:pt idx="2">
                  <c:v>Clear course structure</c:v>
                </c:pt>
                <c:pt idx="3">
                  <c:v>Reliability of marking</c:v>
                </c:pt>
                <c:pt idx="4">
                  <c:v>The availability and quality of textbooks and other AQA resources</c:v>
                </c:pt>
                <c:pt idx="5">
                  <c:v>Quality of customer service support, and training from exam board</c:v>
                </c:pt>
                <c:pt idx="6">
                  <c:v>The ability to teach more representative, inclusive and diverse histories and perspectives</c:v>
                </c:pt>
                <c:pt idx="7">
                  <c:v>Lots of different options to choose from</c:v>
                </c:pt>
              </c:strCache>
            </c:strRef>
          </c:cat>
          <c:val>
            <c:numRef>
              <c:f>'Question 18'!$B$4:$B$11</c:f>
              <c:numCache>
                <c:formatCode>0.00%</c:formatCode>
                <c:ptCount val="8"/>
                <c:pt idx="0">
                  <c:v>1.7500000000000002E-2</c:v>
                </c:pt>
                <c:pt idx="1">
                  <c:v>2.0299999999999999E-2</c:v>
                </c:pt>
                <c:pt idx="2">
                  <c:v>1.7399999999999999E-2</c:v>
                </c:pt>
                <c:pt idx="3">
                  <c:v>2.93E-2</c:v>
                </c:pt>
                <c:pt idx="4">
                  <c:v>1.7399999999999999E-2</c:v>
                </c:pt>
                <c:pt idx="5">
                  <c:v>2.9100000000000001E-2</c:v>
                </c:pt>
                <c:pt idx="6">
                  <c:v>8.6999999999999994E-3</c:v>
                </c:pt>
                <c:pt idx="7">
                  <c:v>5.7999999999999996E-3</c:v>
                </c:pt>
              </c:numCache>
            </c:numRef>
          </c:val>
          <c:extLst>
            <c:ext xmlns:c16="http://schemas.microsoft.com/office/drawing/2014/chart" uri="{C3380CC4-5D6E-409C-BE32-E72D297353CC}">
              <c16:uniqueId val="{00000000-24B1-42CB-92E0-173071E3ED96}"/>
            </c:ext>
          </c:extLst>
        </c:ser>
        <c:ser>
          <c:idx val="1"/>
          <c:order val="1"/>
          <c:tx>
            <c:strRef>
              <c:f>'Question 18'!$C$3</c:f>
              <c:strCache>
                <c:ptCount val="1"/>
                <c:pt idx="0">
                  <c:v>Not at all important</c:v>
                </c:pt>
              </c:strCache>
            </c:strRef>
          </c:tx>
          <c:spPr>
            <a:solidFill>
              <a:srgbClr val="3273AF"/>
            </a:solidFill>
            <a:ln>
              <a:noFill/>
            </a:ln>
            <a:effectLst/>
          </c:spPr>
          <c:invertIfNegative val="0"/>
          <c:dLbls>
            <c:delete val="1"/>
          </c:dLbls>
          <c:cat>
            <c:strRef>
              <c:f>'Question 18'!$A$4:$A$11</c:f>
              <c:strCache>
                <c:ptCount val="8"/>
                <c:pt idx="0">
                  <c:v>Manageable course content</c:v>
                </c:pt>
                <c:pt idx="1">
                  <c:v>The clarity of assessment</c:v>
                </c:pt>
                <c:pt idx="2">
                  <c:v>Clear course structure</c:v>
                </c:pt>
                <c:pt idx="3">
                  <c:v>Reliability of marking</c:v>
                </c:pt>
                <c:pt idx="4">
                  <c:v>The availability and quality of textbooks and other AQA resources</c:v>
                </c:pt>
                <c:pt idx="5">
                  <c:v>Quality of customer service support, and training from exam board</c:v>
                </c:pt>
                <c:pt idx="6">
                  <c:v>The ability to teach more representative, inclusive and diverse histories and perspectives</c:v>
                </c:pt>
                <c:pt idx="7">
                  <c:v>Lots of different options to choose from</c:v>
                </c:pt>
              </c:strCache>
            </c:strRef>
          </c:cat>
          <c:val>
            <c:numRef>
              <c:f>'Question 18'!$C$4:$C$11</c:f>
              <c:numCache>
                <c:formatCode>0.00%</c:formatCode>
                <c:ptCount val="8"/>
                <c:pt idx="0">
                  <c:v>0</c:v>
                </c:pt>
                <c:pt idx="1">
                  <c:v>0</c:v>
                </c:pt>
                <c:pt idx="2">
                  <c:v>0</c:v>
                </c:pt>
                <c:pt idx="3">
                  <c:v>0</c:v>
                </c:pt>
                <c:pt idx="4">
                  <c:v>5.7999999999999996E-3</c:v>
                </c:pt>
                <c:pt idx="5">
                  <c:v>5.7999999999999996E-3</c:v>
                </c:pt>
                <c:pt idx="6">
                  <c:v>2.6200000000000001E-2</c:v>
                </c:pt>
                <c:pt idx="7">
                  <c:v>8.6999999999999994E-3</c:v>
                </c:pt>
              </c:numCache>
            </c:numRef>
          </c:val>
          <c:extLst>
            <c:ext xmlns:c16="http://schemas.microsoft.com/office/drawing/2014/chart" uri="{C3380CC4-5D6E-409C-BE32-E72D297353CC}">
              <c16:uniqueId val="{00000001-24B1-42CB-92E0-173071E3ED96}"/>
            </c:ext>
          </c:extLst>
        </c:ser>
        <c:ser>
          <c:idx val="2"/>
          <c:order val="2"/>
          <c:tx>
            <c:strRef>
              <c:f>'Question 18'!$D$3</c:f>
              <c:strCache>
                <c:ptCount val="1"/>
                <c:pt idx="0">
                  <c:v>Somewhat not important</c:v>
                </c:pt>
              </c:strCache>
            </c:strRef>
          </c:tx>
          <c:spPr>
            <a:solidFill>
              <a:srgbClr val="C84B3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 18'!$A$4:$A$11</c:f>
              <c:strCache>
                <c:ptCount val="8"/>
                <c:pt idx="0">
                  <c:v>Manageable course content</c:v>
                </c:pt>
                <c:pt idx="1">
                  <c:v>The clarity of assessment</c:v>
                </c:pt>
                <c:pt idx="2">
                  <c:v>Clear course structure</c:v>
                </c:pt>
                <c:pt idx="3">
                  <c:v>Reliability of marking</c:v>
                </c:pt>
                <c:pt idx="4">
                  <c:v>The availability and quality of textbooks and other AQA resources</c:v>
                </c:pt>
                <c:pt idx="5">
                  <c:v>Quality of customer service support, and training from exam board</c:v>
                </c:pt>
                <c:pt idx="6">
                  <c:v>The ability to teach more representative, inclusive and diverse histories and perspectives</c:v>
                </c:pt>
                <c:pt idx="7">
                  <c:v>Lots of different options to choose from</c:v>
                </c:pt>
              </c:strCache>
            </c:strRef>
          </c:cat>
          <c:val>
            <c:numRef>
              <c:f>'Question 18'!$D$4:$D$11</c:f>
              <c:numCache>
                <c:formatCode>0.00%</c:formatCode>
                <c:ptCount val="8"/>
                <c:pt idx="0">
                  <c:v>2.8999999999999998E-3</c:v>
                </c:pt>
                <c:pt idx="1">
                  <c:v>2.8999999999999998E-3</c:v>
                </c:pt>
                <c:pt idx="2">
                  <c:v>5.7999999999999996E-3</c:v>
                </c:pt>
                <c:pt idx="3">
                  <c:v>8.8000000000000005E-3</c:v>
                </c:pt>
                <c:pt idx="4">
                  <c:v>5.5199999999999999E-2</c:v>
                </c:pt>
                <c:pt idx="5">
                  <c:v>6.9800000000000001E-2</c:v>
                </c:pt>
                <c:pt idx="6">
                  <c:v>9.01E-2</c:v>
                </c:pt>
                <c:pt idx="7">
                  <c:v>5.8099999999999999E-2</c:v>
                </c:pt>
              </c:numCache>
            </c:numRef>
          </c:val>
          <c:extLst>
            <c:ext xmlns:c16="http://schemas.microsoft.com/office/drawing/2014/chart" uri="{C3380CC4-5D6E-409C-BE32-E72D297353CC}">
              <c16:uniqueId val="{00000002-24B1-42CB-92E0-173071E3ED96}"/>
            </c:ext>
          </c:extLst>
        </c:ser>
        <c:ser>
          <c:idx val="3"/>
          <c:order val="3"/>
          <c:tx>
            <c:strRef>
              <c:f>'Question 18'!$E$3</c:f>
              <c:strCache>
                <c:ptCount val="1"/>
                <c:pt idx="0">
                  <c:v>Somewhat important</c:v>
                </c:pt>
              </c:strCache>
            </c:strRef>
          </c:tx>
          <c:spPr>
            <a:solidFill>
              <a:srgbClr val="418C87"/>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 18'!$A$4:$A$11</c:f>
              <c:strCache>
                <c:ptCount val="8"/>
                <c:pt idx="0">
                  <c:v>Manageable course content</c:v>
                </c:pt>
                <c:pt idx="1">
                  <c:v>The clarity of assessment</c:v>
                </c:pt>
                <c:pt idx="2">
                  <c:v>Clear course structure</c:v>
                </c:pt>
                <c:pt idx="3">
                  <c:v>Reliability of marking</c:v>
                </c:pt>
                <c:pt idx="4">
                  <c:v>The availability and quality of textbooks and other AQA resources</c:v>
                </c:pt>
                <c:pt idx="5">
                  <c:v>Quality of customer service support, and training from exam board</c:v>
                </c:pt>
                <c:pt idx="6">
                  <c:v>The ability to teach more representative, inclusive and diverse histories and perspectives</c:v>
                </c:pt>
                <c:pt idx="7">
                  <c:v>Lots of different options to choose from</c:v>
                </c:pt>
              </c:strCache>
            </c:strRef>
          </c:cat>
          <c:val>
            <c:numRef>
              <c:f>'Question 18'!$E$4:$E$11</c:f>
              <c:numCache>
                <c:formatCode>0.00%</c:formatCode>
                <c:ptCount val="8"/>
                <c:pt idx="0">
                  <c:v>8.6999999999999994E-3</c:v>
                </c:pt>
                <c:pt idx="1">
                  <c:v>4.6500000000000007E-2</c:v>
                </c:pt>
                <c:pt idx="2">
                  <c:v>8.14E-2</c:v>
                </c:pt>
                <c:pt idx="3">
                  <c:v>0.129</c:v>
                </c:pt>
                <c:pt idx="4">
                  <c:v>0.2384</c:v>
                </c:pt>
                <c:pt idx="5">
                  <c:v>0.38659999999999989</c:v>
                </c:pt>
                <c:pt idx="6">
                  <c:v>0.4128</c:v>
                </c:pt>
                <c:pt idx="7">
                  <c:v>0.5</c:v>
                </c:pt>
              </c:numCache>
            </c:numRef>
          </c:val>
          <c:extLst>
            <c:ext xmlns:c16="http://schemas.microsoft.com/office/drawing/2014/chart" uri="{C3380CC4-5D6E-409C-BE32-E72D297353CC}">
              <c16:uniqueId val="{00000003-24B1-42CB-92E0-173071E3ED96}"/>
            </c:ext>
          </c:extLst>
        </c:ser>
        <c:ser>
          <c:idx val="4"/>
          <c:order val="4"/>
          <c:tx>
            <c:strRef>
              <c:f>'Question 18'!$F$3</c:f>
              <c:strCache>
                <c:ptCount val="1"/>
                <c:pt idx="0">
                  <c:v>Very important</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 18'!$A$4:$A$11</c:f>
              <c:strCache>
                <c:ptCount val="8"/>
                <c:pt idx="0">
                  <c:v>Manageable course content</c:v>
                </c:pt>
                <c:pt idx="1">
                  <c:v>The clarity of assessment</c:v>
                </c:pt>
                <c:pt idx="2">
                  <c:v>Clear course structure</c:v>
                </c:pt>
                <c:pt idx="3">
                  <c:v>Reliability of marking</c:v>
                </c:pt>
                <c:pt idx="4">
                  <c:v>The availability and quality of textbooks and other AQA resources</c:v>
                </c:pt>
                <c:pt idx="5">
                  <c:v>Quality of customer service support, and training from exam board</c:v>
                </c:pt>
                <c:pt idx="6">
                  <c:v>The ability to teach more representative, inclusive and diverse histories and perspectives</c:v>
                </c:pt>
                <c:pt idx="7">
                  <c:v>Lots of different options to choose from</c:v>
                </c:pt>
              </c:strCache>
            </c:strRef>
          </c:cat>
          <c:val>
            <c:numRef>
              <c:f>'Question 18'!$F$4:$F$11</c:f>
              <c:numCache>
                <c:formatCode>0.00%</c:formatCode>
                <c:ptCount val="8"/>
                <c:pt idx="0">
                  <c:v>0.9708</c:v>
                </c:pt>
                <c:pt idx="1">
                  <c:v>0.93019999999999992</c:v>
                </c:pt>
                <c:pt idx="2">
                  <c:v>0.89529999999999998</c:v>
                </c:pt>
                <c:pt idx="3">
                  <c:v>0.83279999999999998</c:v>
                </c:pt>
                <c:pt idx="4">
                  <c:v>0.68310000000000004</c:v>
                </c:pt>
                <c:pt idx="5">
                  <c:v>0.50869999999999993</c:v>
                </c:pt>
                <c:pt idx="6">
                  <c:v>0.4622</c:v>
                </c:pt>
                <c:pt idx="7">
                  <c:v>0.42730000000000001</c:v>
                </c:pt>
              </c:numCache>
            </c:numRef>
          </c:val>
          <c:extLst>
            <c:ext xmlns:c16="http://schemas.microsoft.com/office/drawing/2014/chart" uri="{C3380CC4-5D6E-409C-BE32-E72D297353CC}">
              <c16:uniqueId val="{00000004-24B1-42CB-92E0-173071E3ED96}"/>
            </c:ext>
          </c:extLst>
        </c:ser>
        <c:dLbls>
          <c:dLblPos val="ctr"/>
          <c:showLegendKey val="0"/>
          <c:showVal val="1"/>
          <c:showCatName val="0"/>
          <c:showSerName val="0"/>
          <c:showPercent val="0"/>
          <c:showBubbleSize val="0"/>
        </c:dLbls>
        <c:gapWidth val="50"/>
        <c:overlap val="100"/>
        <c:axId val="1578331424"/>
        <c:axId val="1414764016"/>
      </c:barChart>
      <c:catAx>
        <c:axId val="15783314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14764016"/>
        <c:crosses val="autoZero"/>
        <c:auto val="1"/>
        <c:lblAlgn val="ctr"/>
        <c:lblOffset val="100"/>
        <c:noMultiLvlLbl val="0"/>
      </c:catAx>
      <c:valAx>
        <c:axId val="1414764016"/>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7833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AAD749B-E3AA-40DA-87C4-C48307035B69}" type="datetime1">
              <a:rPr lang="en-US" smtClean="0"/>
              <a:t>10/21/2022</a:t>
            </a:fld>
            <a:endParaRPr lang="en-US"/>
          </a:p>
        </p:txBody>
      </p:sp>
      <p:sp>
        <p:nvSpPr>
          <p:cNvPr id="4" name="Footer Placeholder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7ED2002-B31E-4718-BE6F-812E077BBEEB}" type="datetime1">
              <a:rPr lang="en-US" smtClean="0"/>
              <a:t>10/21/2022</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D8415C1-458C-4B4D-AF24-53A8FA2BD7F6}" type="datetime1">
              <a:rPr lang="en-US" smtClean="0"/>
              <a:t>10/21/2022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72629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97600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24603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7ED2002-B31E-4718-BE6F-812E077BBEEB}" type="datetime1">
              <a:rPr lang="en-US" smtClean="0"/>
              <a:t>10/21/2022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421088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@AQAMaths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C9C1172-24B4-4C60-9AC8-D17565B74D4B}" type="datetime1">
              <a:rPr lang="en-US" smtClean="0"/>
              <a:t>10/21/2022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1890791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2022 AQA and its licensors. All rights reserved</a:t>
            </a:r>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80836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Copyright © 2022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67941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a:t>Copyright © 2022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 id="2147483689" r:id="rId24"/>
    <p:sldLayoutId id="2147483690" r:id="rId25"/>
  </p:sldLayoutIdLst>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mailto:history@aqa.org.uk"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twitter.com/AQ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aqa.org.uk/news/a-level-history-blo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354" y="1421247"/>
            <a:ext cx="8141292" cy="968675"/>
          </a:xfrm>
        </p:spPr>
        <p:txBody>
          <a:bodyPr/>
          <a:lstStyle/>
          <a:p>
            <a:r>
              <a:rPr lang="en-GB" dirty="0"/>
              <a:t>Diversity and representation in AQA history</a:t>
            </a:r>
          </a:p>
        </p:txBody>
      </p:sp>
      <p:sp>
        <p:nvSpPr>
          <p:cNvPr id="3" name="Subtitle 2"/>
          <p:cNvSpPr>
            <a:spLocks noGrp="1"/>
          </p:cNvSpPr>
          <p:nvPr>
            <p:ph type="subTitle" idx="1"/>
          </p:nvPr>
        </p:nvSpPr>
        <p:spPr>
          <a:xfrm>
            <a:off x="540000" y="2705614"/>
            <a:ext cx="5475210" cy="467243"/>
          </a:xfrm>
        </p:spPr>
        <p:txBody>
          <a:bodyPr/>
          <a:lstStyle/>
          <a:p>
            <a:r>
              <a:rPr lang="en-GB" dirty="0">
                <a:latin typeface="+mj-lt"/>
              </a:rPr>
              <a:t>Emma Roberts and </a:t>
            </a:r>
          </a:p>
          <a:p>
            <a:r>
              <a:rPr lang="en-GB" dirty="0">
                <a:latin typeface="+mj-lt"/>
              </a:rPr>
              <a:t>Eoin MacGabhann </a:t>
            </a:r>
          </a:p>
          <a:p>
            <a:endParaRPr lang="en-GB" dirty="0">
              <a:latin typeface="+mj-lt"/>
            </a:endParaRPr>
          </a:p>
          <a:p>
            <a:endParaRPr lang="en-GB" dirty="0">
              <a:latin typeface="+mj-lt"/>
            </a:endParaRPr>
          </a:p>
          <a:p>
            <a:endParaRPr lang="en-GB" dirty="0">
              <a:latin typeface="+mj-lt"/>
            </a:endParaRPr>
          </a:p>
        </p:txBody>
      </p:sp>
      <p:pic>
        <p:nvPicPr>
          <p:cNvPr id="5" name="Picture 4">
            <a:extLst>
              <a:ext uri="{FF2B5EF4-FFF2-40B4-BE49-F238E27FC236}">
                <a16:creationId xmlns:a16="http://schemas.microsoft.com/office/drawing/2014/main" id="{08B10EBD-DDD3-4D76-9E7E-35190BA803BE}"/>
              </a:ext>
            </a:extLst>
          </p:cNvPr>
          <p:cNvPicPr>
            <a:picLocks noChangeAspect="1"/>
          </p:cNvPicPr>
          <p:nvPr/>
        </p:nvPicPr>
        <p:blipFill>
          <a:blip r:embed="rId2"/>
          <a:stretch>
            <a:fillRect/>
          </a:stretch>
        </p:blipFill>
        <p:spPr>
          <a:xfrm>
            <a:off x="5023290" y="2842352"/>
            <a:ext cx="3754245" cy="3480359"/>
          </a:xfrm>
          <a:prstGeom prst="rect">
            <a:avLst/>
          </a:prstGeom>
        </p:spPr>
      </p:pic>
    </p:spTree>
    <p:extLst>
      <p:ext uri="{BB962C8B-B14F-4D97-AF65-F5344CB8AC3E}">
        <p14:creationId xmlns:p14="http://schemas.microsoft.com/office/powerpoint/2010/main" val="3152331073"/>
      </p:ext>
    </p:extLst>
  </p:cSld>
  <p:clrMapOvr>
    <a:masterClrMapping/>
  </p:clrMapOvr>
  <mc:AlternateContent xmlns:mc="http://schemas.openxmlformats.org/markup-compatibility/2006" xmlns:p14="http://schemas.microsoft.com/office/powerpoint/2010/main">
    <mc:Choice Requires="p14">
      <p:transition spd="slow" p14:dur="2000" advTm="20529"/>
    </mc:Choice>
    <mc:Fallback xmlns="">
      <p:transition spd="slow" advTm="205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Page 1</a:t>
            </a:r>
          </a:p>
        </p:txBody>
      </p:sp>
      <p:sp>
        <p:nvSpPr>
          <p:cNvPr id="10" name="Title 1">
            <a:extLst>
              <a:ext uri="{FF2B5EF4-FFF2-40B4-BE49-F238E27FC236}">
                <a16:creationId xmlns:a16="http://schemas.microsoft.com/office/drawing/2014/main" id="{46BD2F07-B8A0-469A-A35A-F1D462D4C7F5}"/>
              </a:ext>
            </a:extLst>
          </p:cNvPr>
          <p:cNvSpPr txBox="1">
            <a:spLocks/>
          </p:cNvSpPr>
          <p:nvPr/>
        </p:nvSpPr>
        <p:spPr>
          <a:xfrm>
            <a:off x="540000" y="288490"/>
            <a:ext cx="8045200" cy="431181"/>
          </a:xfrm>
          <a:prstGeom prst="rect">
            <a:avLst/>
          </a:prstGeom>
        </p:spPr>
        <p:txBody>
          <a:bodyPr vert="horz" lIns="0" tIns="0" rIns="91440" bIns="0" rtlCol="0" anchor="b" anchorCtr="0">
            <a:noAutofit/>
          </a:bodyPr>
          <a:lstStyle>
            <a:lvl1pPr algn="l" defTabSz="457200" rtl="0" eaLnBrk="1" latinLnBrk="0" hangingPunct="1">
              <a:lnSpc>
                <a:spcPts val="2800"/>
              </a:lnSpc>
              <a:spcBef>
                <a:spcPct val="0"/>
              </a:spcBef>
              <a:buNone/>
              <a:defRPr sz="2400" b="0" i="0" kern="1200">
                <a:solidFill>
                  <a:schemeClr val="tx2"/>
                </a:solidFill>
                <a:latin typeface="AQA Chevin Pro Light"/>
                <a:ea typeface="+mj-ea"/>
                <a:cs typeface="AQA Chevin Pro Light"/>
              </a:defRPr>
            </a:lvl1pPr>
          </a:lstStyle>
          <a:p>
            <a:r>
              <a:rPr lang="en-GB" sz="3200" dirty="0">
                <a:latin typeface="+mj-lt"/>
              </a:rPr>
              <a:t>Highlights from recent GCSE history survey</a:t>
            </a:r>
          </a:p>
        </p:txBody>
      </p:sp>
      <p:sp>
        <p:nvSpPr>
          <p:cNvPr id="7" name="Footer Placeholder 2">
            <a:extLst>
              <a:ext uri="{FF2B5EF4-FFF2-40B4-BE49-F238E27FC236}">
                <a16:creationId xmlns:a16="http://schemas.microsoft.com/office/drawing/2014/main" id="{DBB56B88-137E-4EE0-993F-6E6443F11D62}"/>
              </a:ext>
            </a:extLst>
          </p:cNvPr>
          <p:cNvSpPr txBox="1">
            <a:spLocks/>
          </p:cNvSpPr>
          <p:nvPr/>
        </p:nvSpPr>
        <p:spPr>
          <a:xfrm>
            <a:off x="1485383" y="6569510"/>
            <a:ext cx="3130838" cy="241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t>Copyright © 2022 AQA and its licensors. All rights reserved.</a:t>
            </a:r>
            <a:endParaRPr lang="en-US" sz="800" dirty="0"/>
          </a:p>
        </p:txBody>
      </p:sp>
      <p:sp>
        <p:nvSpPr>
          <p:cNvPr id="3" name="Slide Number Placeholder 2">
            <a:extLst>
              <a:ext uri="{FF2B5EF4-FFF2-40B4-BE49-F238E27FC236}">
                <a16:creationId xmlns:a16="http://schemas.microsoft.com/office/drawing/2014/main" id="{296DB383-54B2-4474-9484-D2FE4183A72D}"/>
              </a:ext>
            </a:extLst>
          </p:cNvPr>
          <p:cNvSpPr>
            <a:spLocks noGrp="1"/>
          </p:cNvSpPr>
          <p:nvPr>
            <p:ph type="sldNum" sz="quarter" idx="12"/>
          </p:nvPr>
        </p:nvSpPr>
        <p:spPr/>
        <p:txBody>
          <a:bodyPr/>
          <a:lstStyle/>
          <a:p>
            <a:fld id="{8C7D807A-D3EC-4DEA-86E2-120E4093F1A6}" type="slidenum">
              <a:rPr lang="en-US" smtClean="0"/>
              <a:t>10</a:t>
            </a:fld>
            <a:endParaRPr lang="en-US"/>
          </a:p>
        </p:txBody>
      </p:sp>
      <p:graphicFrame>
        <p:nvGraphicFramePr>
          <p:cNvPr id="8" name="Chart 7">
            <a:extLst>
              <a:ext uri="{FF2B5EF4-FFF2-40B4-BE49-F238E27FC236}">
                <a16:creationId xmlns:a16="http://schemas.microsoft.com/office/drawing/2014/main" id="{4E0477F1-45BD-4285-AA14-9072043AF399}"/>
              </a:ext>
            </a:extLst>
          </p:cNvPr>
          <p:cNvGraphicFramePr>
            <a:graphicFrameLocks/>
          </p:cNvGraphicFramePr>
          <p:nvPr>
            <p:extLst>
              <p:ext uri="{D42A27DB-BD31-4B8C-83A1-F6EECF244321}">
                <p14:modId xmlns:p14="http://schemas.microsoft.com/office/powerpoint/2010/main" val="2099949153"/>
              </p:ext>
            </p:extLst>
          </p:nvPr>
        </p:nvGraphicFramePr>
        <p:xfrm>
          <a:off x="164387" y="1081086"/>
          <a:ext cx="8661114" cy="52888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Page 1</a:t>
            </a:r>
          </a:p>
        </p:txBody>
      </p:sp>
      <p:sp>
        <p:nvSpPr>
          <p:cNvPr id="10" name="Title 1">
            <a:extLst>
              <a:ext uri="{FF2B5EF4-FFF2-40B4-BE49-F238E27FC236}">
                <a16:creationId xmlns:a16="http://schemas.microsoft.com/office/drawing/2014/main" id="{46BD2F07-B8A0-469A-A35A-F1D462D4C7F5}"/>
              </a:ext>
            </a:extLst>
          </p:cNvPr>
          <p:cNvSpPr txBox="1">
            <a:spLocks/>
          </p:cNvSpPr>
          <p:nvPr/>
        </p:nvSpPr>
        <p:spPr>
          <a:xfrm>
            <a:off x="540000" y="288490"/>
            <a:ext cx="8045200" cy="431181"/>
          </a:xfrm>
          <a:prstGeom prst="rect">
            <a:avLst/>
          </a:prstGeom>
        </p:spPr>
        <p:txBody>
          <a:bodyPr vert="horz" lIns="0" tIns="0" rIns="91440" bIns="0" rtlCol="0" anchor="b" anchorCtr="0">
            <a:noAutofit/>
          </a:bodyPr>
          <a:lstStyle>
            <a:lvl1pPr algn="l" defTabSz="457200" rtl="0" eaLnBrk="1" latinLnBrk="0" hangingPunct="1">
              <a:lnSpc>
                <a:spcPts val="2800"/>
              </a:lnSpc>
              <a:spcBef>
                <a:spcPct val="0"/>
              </a:spcBef>
              <a:buNone/>
              <a:defRPr sz="2400" b="0" i="0" kern="1200">
                <a:solidFill>
                  <a:schemeClr val="tx2"/>
                </a:solidFill>
                <a:latin typeface="AQA Chevin Pro Light"/>
                <a:ea typeface="+mj-ea"/>
                <a:cs typeface="AQA Chevin Pro Light"/>
              </a:defRPr>
            </a:lvl1pPr>
          </a:lstStyle>
          <a:p>
            <a:r>
              <a:rPr lang="en-GB" sz="3200" dirty="0">
                <a:latin typeface="+mj-lt"/>
              </a:rPr>
              <a:t>Highlights from recent GCSE history survey</a:t>
            </a:r>
          </a:p>
        </p:txBody>
      </p:sp>
      <p:sp>
        <p:nvSpPr>
          <p:cNvPr id="7" name="Footer Placeholder 2">
            <a:extLst>
              <a:ext uri="{FF2B5EF4-FFF2-40B4-BE49-F238E27FC236}">
                <a16:creationId xmlns:a16="http://schemas.microsoft.com/office/drawing/2014/main" id="{DBB56B88-137E-4EE0-993F-6E6443F11D62}"/>
              </a:ext>
            </a:extLst>
          </p:cNvPr>
          <p:cNvSpPr txBox="1">
            <a:spLocks/>
          </p:cNvSpPr>
          <p:nvPr/>
        </p:nvSpPr>
        <p:spPr>
          <a:xfrm>
            <a:off x="1485383" y="6569510"/>
            <a:ext cx="3130838" cy="241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t>Copyright © 2022 AQA and its licensors. All rights reserved.</a:t>
            </a:r>
            <a:endParaRPr lang="en-US" sz="800" dirty="0"/>
          </a:p>
        </p:txBody>
      </p:sp>
      <p:sp>
        <p:nvSpPr>
          <p:cNvPr id="3" name="Slide Number Placeholder 2">
            <a:extLst>
              <a:ext uri="{FF2B5EF4-FFF2-40B4-BE49-F238E27FC236}">
                <a16:creationId xmlns:a16="http://schemas.microsoft.com/office/drawing/2014/main" id="{296DB383-54B2-4474-9484-D2FE4183A72D}"/>
              </a:ext>
            </a:extLst>
          </p:cNvPr>
          <p:cNvSpPr>
            <a:spLocks noGrp="1"/>
          </p:cNvSpPr>
          <p:nvPr>
            <p:ph type="sldNum" sz="quarter" idx="12"/>
          </p:nvPr>
        </p:nvSpPr>
        <p:spPr/>
        <p:txBody>
          <a:bodyPr/>
          <a:lstStyle/>
          <a:p>
            <a:fld id="{8C7D807A-D3EC-4DEA-86E2-120E4093F1A6}" type="slidenum">
              <a:rPr lang="en-US" smtClean="0"/>
              <a:t>11</a:t>
            </a:fld>
            <a:endParaRPr lang="en-US"/>
          </a:p>
        </p:txBody>
      </p:sp>
      <p:graphicFrame>
        <p:nvGraphicFramePr>
          <p:cNvPr id="11" name="Chart 10">
            <a:extLst>
              <a:ext uri="{FF2B5EF4-FFF2-40B4-BE49-F238E27FC236}">
                <a16:creationId xmlns:a16="http://schemas.microsoft.com/office/drawing/2014/main" id="{21EC0704-CA44-4BCE-BE79-2768C77CBD00}"/>
              </a:ext>
            </a:extLst>
          </p:cNvPr>
          <p:cNvGraphicFramePr>
            <a:graphicFrameLocks/>
          </p:cNvGraphicFramePr>
          <p:nvPr>
            <p:extLst>
              <p:ext uri="{D42A27DB-BD31-4B8C-83A1-F6EECF244321}">
                <p14:modId xmlns:p14="http://schemas.microsoft.com/office/powerpoint/2010/main" val="1616697792"/>
              </p:ext>
            </p:extLst>
          </p:nvPr>
        </p:nvGraphicFramePr>
        <p:xfrm>
          <a:off x="328773" y="1191802"/>
          <a:ext cx="8383712" cy="5075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648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Page 1</a:t>
            </a:r>
          </a:p>
        </p:txBody>
      </p:sp>
      <p:sp>
        <p:nvSpPr>
          <p:cNvPr id="10" name="Title 1">
            <a:extLst>
              <a:ext uri="{FF2B5EF4-FFF2-40B4-BE49-F238E27FC236}">
                <a16:creationId xmlns:a16="http://schemas.microsoft.com/office/drawing/2014/main" id="{46BD2F07-B8A0-469A-A35A-F1D462D4C7F5}"/>
              </a:ext>
            </a:extLst>
          </p:cNvPr>
          <p:cNvSpPr txBox="1">
            <a:spLocks/>
          </p:cNvSpPr>
          <p:nvPr/>
        </p:nvSpPr>
        <p:spPr>
          <a:xfrm>
            <a:off x="444464" y="365424"/>
            <a:ext cx="8045200" cy="431181"/>
          </a:xfrm>
          <a:prstGeom prst="rect">
            <a:avLst/>
          </a:prstGeom>
        </p:spPr>
        <p:txBody>
          <a:bodyPr vert="horz" lIns="0" tIns="0" rIns="91440" bIns="0" rtlCol="0" anchor="b" anchorCtr="0">
            <a:noAutofit/>
          </a:bodyPr>
          <a:lstStyle>
            <a:lvl1pPr algn="l" defTabSz="457200" rtl="0" eaLnBrk="1" latinLnBrk="0" hangingPunct="1">
              <a:lnSpc>
                <a:spcPts val="2800"/>
              </a:lnSpc>
              <a:spcBef>
                <a:spcPct val="0"/>
              </a:spcBef>
              <a:buNone/>
              <a:defRPr sz="2400" b="0" i="0" kern="1200">
                <a:solidFill>
                  <a:schemeClr val="tx2"/>
                </a:solidFill>
                <a:latin typeface="AQA Chevin Pro Light"/>
                <a:ea typeface="+mj-ea"/>
                <a:cs typeface="AQA Chevin Pro Light"/>
              </a:defRPr>
            </a:lvl1pPr>
          </a:lstStyle>
          <a:p>
            <a:r>
              <a:rPr lang="en-GB" sz="3200" dirty="0">
                <a:latin typeface="+mj-lt"/>
              </a:rPr>
              <a:t>Highlights from recent GCSE history survey</a:t>
            </a:r>
          </a:p>
        </p:txBody>
      </p:sp>
      <p:sp>
        <p:nvSpPr>
          <p:cNvPr id="2" name="Footer Placeholder 1">
            <a:extLst>
              <a:ext uri="{FF2B5EF4-FFF2-40B4-BE49-F238E27FC236}">
                <a16:creationId xmlns:a16="http://schemas.microsoft.com/office/drawing/2014/main" id="{75B47203-895B-45F2-9FD4-9245211E10C6}"/>
              </a:ext>
            </a:extLst>
          </p:cNvPr>
          <p:cNvSpPr>
            <a:spLocks noGrp="1"/>
          </p:cNvSpPr>
          <p:nvPr>
            <p:ph type="ftr" sz="quarter" idx="11"/>
          </p:nvPr>
        </p:nvSpPr>
        <p:spPr/>
        <p:txBody>
          <a:bodyPr/>
          <a:lstStyle/>
          <a:p>
            <a:r>
              <a:rPr lang="en-GB" dirty="0"/>
              <a:t>Copyright © 2022 AQA and its licensors. All rights reserved</a:t>
            </a:r>
            <a:endParaRPr lang="en-US" dirty="0"/>
          </a:p>
        </p:txBody>
      </p:sp>
      <p:sp>
        <p:nvSpPr>
          <p:cNvPr id="3" name="Slide Number Placeholder 2">
            <a:extLst>
              <a:ext uri="{FF2B5EF4-FFF2-40B4-BE49-F238E27FC236}">
                <a16:creationId xmlns:a16="http://schemas.microsoft.com/office/drawing/2014/main" id="{636C753B-1A45-4712-8637-F6F5A6F062E0}"/>
              </a:ext>
            </a:extLst>
          </p:cNvPr>
          <p:cNvSpPr>
            <a:spLocks noGrp="1"/>
          </p:cNvSpPr>
          <p:nvPr>
            <p:ph type="sldNum" sz="quarter" idx="12"/>
          </p:nvPr>
        </p:nvSpPr>
        <p:spPr/>
        <p:txBody>
          <a:bodyPr/>
          <a:lstStyle/>
          <a:p>
            <a:fld id="{8C7D807A-D3EC-4DEA-86E2-120E4093F1A6}" type="slidenum">
              <a:rPr lang="en-US" smtClean="0"/>
              <a:t>12</a:t>
            </a:fld>
            <a:endParaRPr lang="en-US"/>
          </a:p>
        </p:txBody>
      </p:sp>
      <p:graphicFrame>
        <p:nvGraphicFramePr>
          <p:cNvPr id="11" name="Chart 10">
            <a:extLst>
              <a:ext uri="{FF2B5EF4-FFF2-40B4-BE49-F238E27FC236}">
                <a16:creationId xmlns:a16="http://schemas.microsoft.com/office/drawing/2014/main" id="{F3C0D1D6-69D9-42EE-B1DE-3174CACAF171}"/>
              </a:ext>
            </a:extLst>
          </p:cNvPr>
          <p:cNvGraphicFramePr>
            <a:graphicFrameLocks/>
          </p:cNvGraphicFramePr>
          <p:nvPr>
            <p:extLst>
              <p:ext uri="{D42A27DB-BD31-4B8C-83A1-F6EECF244321}">
                <p14:modId xmlns:p14="http://schemas.microsoft.com/office/powerpoint/2010/main" val="717555155"/>
              </p:ext>
            </p:extLst>
          </p:nvPr>
        </p:nvGraphicFramePr>
        <p:xfrm>
          <a:off x="267127" y="1126269"/>
          <a:ext cx="8568647" cy="52377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FA7758-4677-480E-BBD9-8CF188DBEF6D}"/>
              </a:ext>
            </a:extLst>
          </p:cNvPr>
          <p:cNvSpPr txBox="1"/>
          <p:nvPr/>
        </p:nvSpPr>
        <p:spPr>
          <a:xfrm>
            <a:off x="912686" y="962373"/>
            <a:ext cx="7576978" cy="215444"/>
          </a:xfrm>
          <a:prstGeom prst="rect">
            <a:avLst/>
          </a:prstGeom>
          <a:noFill/>
        </p:spPr>
        <p:txBody>
          <a:bodyPr wrap="square" lIns="0" tIns="0" rIns="0" bIns="0" rtlCol="0">
            <a:spAutoFit/>
          </a:bodyPr>
          <a:lstStyle/>
          <a:p>
            <a:pPr algn="ctr"/>
            <a:r>
              <a:rPr lang="en-GB" sz="1400"/>
              <a:t>Importance of different factors in choosing a specification in future</a:t>
            </a:r>
          </a:p>
        </p:txBody>
      </p:sp>
    </p:spTree>
    <p:extLst>
      <p:ext uri="{BB962C8B-B14F-4D97-AF65-F5344CB8AC3E}">
        <p14:creationId xmlns:p14="http://schemas.microsoft.com/office/powerpoint/2010/main" val="231619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4B935-78E5-4F3D-A87D-0C82AE665644}"/>
              </a:ext>
            </a:extLst>
          </p:cNvPr>
          <p:cNvSpPr>
            <a:spLocks noGrp="1"/>
          </p:cNvSpPr>
          <p:nvPr>
            <p:ph type="title"/>
          </p:nvPr>
        </p:nvSpPr>
        <p:spPr>
          <a:xfrm>
            <a:off x="549400" y="236931"/>
            <a:ext cx="8045200" cy="431181"/>
          </a:xfrm>
        </p:spPr>
        <p:txBody>
          <a:bodyPr/>
          <a:lstStyle/>
          <a:p>
            <a:r>
              <a:rPr lang="en-GB" sz="2800" dirty="0"/>
              <a:t>What are the challenges/barriers that we face to achieving our vision for the future?</a:t>
            </a:r>
            <a:br>
              <a:rPr lang="en-GB" sz="2800" dirty="0"/>
            </a:br>
            <a:br>
              <a:rPr lang="en-GB" dirty="0"/>
            </a:br>
            <a:endParaRPr lang="en-GB" dirty="0"/>
          </a:p>
        </p:txBody>
      </p:sp>
      <p:sp>
        <p:nvSpPr>
          <p:cNvPr id="4" name="Footer Placeholder 3">
            <a:extLst>
              <a:ext uri="{FF2B5EF4-FFF2-40B4-BE49-F238E27FC236}">
                <a16:creationId xmlns:a16="http://schemas.microsoft.com/office/drawing/2014/main" id="{59CC25CF-7157-45D0-97FF-B05045D1BAC3}"/>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2" name="Slide Number Placeholder 1">
            <a:extLst>
              <a:ext uri="{FF2B5EF4-FFF2-40B4-BE49-F238E27FC236}">
                <a16:creationId xmlns:a16="http://schemas.microsoft.com/office/drawing/2014/main" id="{B40629CB-C8BF-40C2-AAB2-C14CC37EAB52}"/>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
        <p:nvSpPr>
          <p:cNvPr id="3" name="Content Placeholder 2">
            <a:extLst>
              <a:ext uri="{FF2B5EF4-FFF2-40B4-BE49-F238E27FC236}">
                <a16:creationId xmlns:a16="http://schemas.microsoft.com/office/drawing/2014/main" id="{CCA83D1E-BE5D-4A29-9C15-2300609EA5A7}"/>
              </a:ext>
            </a:extLst>
          </p:cNvPr>
          <p:cNvSpPr>
            <a:spLocks noGrp="1"/>
          </p:cNvSpPr>
          <p:nvPr>
            <p:ph idx="1"/>
          </p:nvPr>
        </p:nvSpPr>
        <p:spPr>
          <a:xfrm>
            <a:off x="439294" y="1143343"/>
            <a:ext cx="8431088" cy="4406804"/>
          </a:xfrm>
        </p:spPr>
        <p:txBody>
          <a:bodyPr/>
          <a:lstStyle/>
          <a:p>
            <a:r>
              <a:rPr lang="en-GB" sz="2000" dirty="0"/>
              <a:t>Content and question types</a:t>
            </a:r>
          </a:p>
          <a:p>
            <a:pPr>
              <a:buFont typeface="Courier New" panose="02070309020205020404" pitchFamily="49" charset="0"/>
              <a:buChar char="o"/>
            </a:pPr>
            <a:r>
              <a:rPr lang="en-GB" sz="2000" dirty="0"/>
              <a:t>New assessment objectives</a:t>
            </a:r>
          </a:p>
          <a:p>
            <a:pPr>
              <a:buFont typeface="Courier New" panose="02070309020205020404" pitchFamily="49" charset="0"/>
              <a:buChar char="o"/>
            </a:pPr>
            <a:r>
              <a:rPr lang="en-GB" sz="2000" dirty="0"/>
              <a:t>New second-order concepts</a:t>
            </a:r>
          </a:p>
          <a:p>
            <a:pPr>
              <a:buFont typeface="Courier New" panose="02070309020205020404" pitchFamily="49" charset="0"/>
              <a:buChar char="o"/>
            </a:pPr>
            <a:r>
              <a:rPr lang="en-GB" sz="2000" dirty="0"/>
              <a:t>New study types</a:t>
            </a:r>
          </a:p>
          <a:p>
            <a:endParaRPr lang="en-GB" sz="2000" dirty="0"/>
          </a:p>
          <a:p>
            <a:r>
              <a:rPr lang="en-GB" sz="2000" dirty="0"/>
              <a:t>Challenges in linear assessment</a:t>
            </a:r>
          </a:p>
          <a:p>
            <a:pPr>
              <a:buFont typeface="Courier New" panose="02070309020205020404" pitchFamily="49" charset="0"/>
              <a:buChar char="o"/>
            </a:pPr>
            <a:endParaRPr lang="en-GB" sz="2000" dirty="0"/>
          </a:p>
          <a:p>
            <a:r>
              <a:rPr lang="en-GB" sz="2000" dirty="0"/>
              <a:t>The relationship between the specification and the textbook</a:t>
            </a:r>
          </a:p>
          <a:p>
            <a:endParaRPr lang="en-GB" sz="2000" dirty="0"/>
          </a:p>
          <a:p>
            <a:r>
              <a:rPr lang="en-GB" sz="2000" dirty="0"/>
              <a:t>Arriving at a common definition of British history</a:t>
            </a:r>
            <a:br>
              <a:rPr lang="en-GB" dirty="0"/>
            </a:br>
            <a:endParaRPr lang="en-GB" sz="2000" dirty="0"/>
          </a:p>
          <a:p>
            <a:pPr marL="0" indent="0">
              <a:buNone/>
            </a:pPr>
            <a:endParaRPr lang="en-GB" sz="2000" dirty="0"/>
          </a:p>
          <a:p>
            <a:pPr marL="0" indent="0">
              <a:buNone/>
            </a:pPr>
            <a:r>
              <a:rPr lang="en-GB" sz="1800" dirty="0"/>
              <a:t> </a:t>
            </a:r>
          </a:p>
          <a:p>
            <a:pPr marL="0" lvl="0" indent="0">
              <a:lnSpc>
                <a:spcPct val="90000"/>
              </a:lnSpc>
              <a:buNone/>
            </a:pPr>
            <a:endParaRPr lang="en-GB" sz="2000" dirty="0"/>
          </a:p>
          <a:p>
            <a:endParaRPr lang="en-GB" dirty="0"/>
          </a:p>
        </p:txBody>
      </p:sp>
    </p:spTree>
    <p:extLst>
      <p:ext uri="{BB962C8B-B14F-4D97-AF65-F5344CB8AC3E}">
        <p14:creationId xmlns:p14="http://schemas.microsoft.com/office/powerpoint/2010/main" val="47323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j-lt"/>
              </a:rPr>
              <a:t>Questions or comments?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9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14</a:t>
            </a:fld>
            <a:endParaRPr lang="en-GB" dirty="0"/>
          </a:p>
        </p:txBody>
      </p:sp>
      <p:sp>
        <p:nvSpPr>
          <p:cNvPr id="3" name="Footer Placeholder 2"/>
          <p:cNvSpPr>
            <a:spLocks noGrp="1"/>
          </p:cNvSpPr>
          <p:nvPr>
            <p:ph type="ftr" sz="quarter" idx="10"/>
          </p:nvPr>
        </p:nvSpPr>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23374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j-lt"/>
              </a:rPr>
              <a:t>Get in touch</a:t>
            </a:r>
          </a:p>
        </p:txBody>
      </p:sp>
      <p:sp>
        <p:nvSpPr>
          <p:cNvPr id="5" name="Content Placeholder 4"/>
          <p:cNvSpPr>
            <a:spLocks noGrp="1"/>
          </p:cNvSpPr>
          <p:nvPr>
            <p:ph idx="1"/>
          </p:nvPr>
        </p:nvSpPr>
        <p:spPr>
          <a:xfrm>
            <a:off x="444464" y="1731713"/>
            <a:ext cx="4210374" cy="4406804"/>
          </a:xfrm>
        </p:spPr>
        <p:txBody>
          <a:bodyPr/>
          <a:lstStyle/>
          <a:p>
            <a:pPr marL="0" indent="0">
              <a:buNone/>
            </a:pPr>
            <a:r>
              <a:rPr lang="en-GB" dirty="0"/>
              <a:t>Our friendly team will be happy to support you between 8:00 am and 5:00 pm, Monday to Friday.</a:t>
            </a:r>
          </a:p>
          <a:p>
            <a:pPr marL="0" indent="0">
              <a:buNone/>
            </a:pPr>
            <a:endParaRPr lang="fr-FR" dirty="0"/>
          </a:p>
          <a:p>
            <a:pPr marL="0" indent="0">
              <a:buNone/>
            </a:pPr>
            <a:r>
              <a:rPr lang="fr-FR" dirty="0"/>
              <a:t>Tel: </a:t>
            </a:r>
            <a:r>
              <a:rPr lang="en-GB" dirty="0"/>
              <a:t>0161 958 3861</a:t>
            </a:r>
            <a:endParaRPr lang="fr-FR" dirty="0"/>
          </a:p>
          <a:p>
            <a:pPr marL="0" indent="0">
              <a:buNone/>
            </a:pPr>
            <a:r>
              <a:rPr lang="fr-FR" dirty="0"/>
              <a:t>Email: </a:t>
            </a:r>
            <a:r>
              <a:rPr lang="en-GB" dirty="0">
                <a:solidFill>
                  <a:schemeClr val="accent2"/>
                </a:solidFill>
                <a:hlinkClick r:id="rId3">
                  <a:extLst>
                    <a:ext uri="{A12FA001-AC4F-418D-AE19-62706E023703}">
                      <ahyp:hlinkClr xmlns:ahyp="http://schemas.microsoft.com/office/drawing/2018/hyperlinkcolor" val="tx"/>
                    </a:ext>
                  </a:extLst>
                </a:hlinkClick>
              </a:rPr>
              <a:t>history@aqa.org.uk</a:t>
            </a:r>
            <a:endParaRPr lang="fr-FR" dirty="0">
              <a:solidFill>
                <a:schemeClr val="accent2"/>
              </a:solidFill>
            </a:endParaRPr>
          </a:p>
          <a:p>
            <a:pPr marL="0" indent="0">
              <a:buNone/>
            </a:pPr>
            <a:r>
              <a:rPr lang="en-GB" dirty="0"/>
              <a:t>Twitter: </a:t>
            </a:r>
            <a:r>
              <a:rPr lang="en-GB" dirty="0">
                <a:solidFill>
                  <a:schemeClr val="accent2"/>
                </a:solidFill>
                <a:hlinkClick r:id="rId4">
                  <a:extLst>
                    <a:ext uri="{A12FA001-AC4F-418D-AE19-62706E023703}">
                      <ahyp:hlinkClr xmlns:ahyp="http://schemas.microsoft.com/office/drawing/2018/hyperlinkcolor" val="tx"/>
                    </a:ext>
                  </a:extLst>
                </a:hlinkClick>
              </a:rPr>
              <a:t>@AQA</a:t>
            </a:r>
            <a:endParaRPr lang="en-GB" dirty="0">
              <a:solidFill>
                <a:schemeClr val="accent2"/>
              </a:solidFill>
            </a:endParaRP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15</a:t>
            </a:fld>
            <a:endParaRPr lang="en-GB" dirty="0"/>
          </a:p>
        </p:txBody>
      </p:sp>
      <p:sp>
        <p:nvSpPr>
          <p:cNvPr id="6" name="Footer Placeholder 5"/>
          <p:cNvSpPr>
            <a:spLocks noGrp="1"/>
          </p:cNvSpPr>
          <p:nvPr>
            <p:ph type="ftr" sz="quarter" idx="11"/>
          </p:nvPr>
        </p:nvSpPr>
        <p:spPr/>
        <p:txBody>
          <a:bodyPr/>
          <a:lstStyle/>
          <a:p>
            <a:r>
              <a:rPr lang="en-GB" dirty="0"/>
              <a:t>Copyright © 2022 AQA and its licensors. All rights reserved.</a:t>
            </a:r>
            <a:endParaRPr lang="en-US" dirty="0"/>
          </a:p>
        </p:txBody>
      </p:sp>
    </p:spTree>
    <p:extLst>
      <p:ext uri="{BB962C8B-B14F-4D97-AF65-F5344CB8AC3E}">
        <p14:creationId xmlns:p14="http://schemas.microsoft.com/office/powerpoint/2010/main" val="48948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latin typeface="+mj-lt"/>
              </a:rPr>
              <a:t>Thank you</a:t>
            </a:r>
          </a:p>
        </p:txBody>
      </p:sp>
    </p:spTree>
    <p:extLst>
      <p:ext uri="{BB962C8B-B14F-4D97-AF65-F5344CB8AC3E}">
        <p14:creationId xmlns:p14="http://schemas.microsoft.com/office/powerpoint/2010/main" val="285731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A9E1-4B6A-4792-B7C7-2AE681A683AA}"/>
              </a:ext>
            </a:extLst>
          </p:cNvPr>
          <p:cNvSpPr>
            <a:spLocks noGrp="1"/>
          </p:cNvSpPr>
          <p:nvPr>
            <p:ph type="title"/>
          </p:nvPr>
        </p:nvSpPr>
        <p:spPr/>
        <p:txBody>
          <a:bodyPr/>
          <a:lstStyle/>
          <a:p>
            <a:r>
              <a:rPr lang="en-GB" dirty="0">
                <a:latin typeface="+mj-lt"/>
              </a:rPr>
              <a:t>Questions to consider</a:t>
            </a:r>
          </a:p>
        </p:txBody>
      </p:sp>
      <p:sp>
        <p:nvSpPr>
          <p:cNvPr id="12" name="Footer Placeholder 11">
            <a:extLst>
              <a:ext uri="{FF2B5EF4-FFF2-40B4-BE49-F238E27FC236}">
                <a16:creationId xmlns:a16="http://schemas.microsoft.com/office/drawing/2014/main" id="{7B59DBDE-9C4F-4B3B-B042-A8D1C1BA3EDC}"/>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4" name="Content Placeholder 3">
            <a:extLst>
              <a:ext uri="{FF2B5EF4-FFF2-40B4-BE49-F238E27FC236}">
                <a16:creationId xmlns:a16="http://schemas.microsoft.com/office/drawing/2014/main" id="{A8A8F61F-DC4A-4327-87CA-EF06FCE9B4D2}"/>
              </a:ext>
            </a:extLst>
          </p:cNvPr>
          <p:cNvSpPr>
            <a:spLocks noGrp="1"/>
          </p:cNvSpPr>
          <p:nvPr>
            <p:ph idx="1"/>
          </p:nvPr>
        </p:nvSpPr>
        <p:spPr/>
        <p:txBody>
          <a:bodyPr/>
          <a:lstStyle/>
          <a:p>
            <a:pPr lvl="0"/>
            <a:r>
              <a:rPr lang="en-GB" dirty="0"/>
              <a:t>How do we feel about diversity and representation in our current specification? </a:t>
            </a:r>
          </a:p>
          <a:p>
            <a:pPr marL="0" lvl="0" indent="0">
              <a:buNone/>
            </a:pPr>
            <a:endParaRPr lang="en-GB" dirty="0"/>
          </a:p>
          <a:p>
            <a:pPr lvl="0"/>
            <a:r>
              <a:rPr lang="en-GB" dirty="0"/>
              <a:t>What are we currently doing to address issues surrounding diversity and representation?</a:t>
            </a:r>
          </a:p>
          <a:p>
            <a:pPr lvl="0"/>
            <a:endParaRPr lang="en-GB" dirty="0"/>
          </a:p>
          <a:p>
            <a:pPr lvl="0"/>
            <a:r>
              <a:rPr lang="en-GB" dirty="0"/>
              <a:t>What would we like to see in the future?</a:t>
            </a:r>
          </a:p>
          <a:p>
            <a:pPr marL="0" lvl="0" indent="0">
              <a:buNone/>
            </a:pPr>
            <a:endParaRPr lang="en-GB" dirty="0"/>
          </a:p>
          <a:p>
            <a:pPr lvl="0"/>
            <a:r>
              <a:rPr lang="en-GB" dirty="0"/>
              <a:t>What are the challenges/barriers that we face to achieving our vision for the future?</a:t>
            </a:r>
          </a:p>
          <a:p>
            <a:endParaRPr lang="en-GB" sz="2000" dirty="0"/>
          </a:p>
        </p:txBody>
      </p:sp>
      <p:sp>
        <p:nvSpPr>
          <p:cNvPr id="5" name="Slide Number Placeholder 4">
            <a:extLst>
              <a:ext uri="{FF2B5EF4-FFF2-40B4-BE49-F238E27FC236}">
                <a16:creationId xmlns:a16="http://schemas.microsoft.com/office/drawing/2014/main" id="{700A45FA-23EC-4C24-A99B-956D5A5BBE06}"/>
              </a:ext>
            </a:extLst>
          </p:cNvPr>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7201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F323-1829-4DE4-ACCE-6C5C4721826D}"/>
              </a:ext>
            </a:extLst>
          </p:cNvPr>
          <p:cNvSpPr>
            <a:spLocks noGrp="1"/>
          </p:cNvSpPr>
          <p:nvPr>
            <p:ph type="title"/>
          </p:nvPr>
        </p:nvSpPr>
        <p:spPr>
          <a:xfrm>
            <a:off x="267128" y="327572"/>
            <a:ext cx="8969339" cy="431181"/>
          </a:xfrm>
        </p:spPr>
        <p:txBody>
          <a:bodyPr/>
          <a:lstStyle/>
          <a:p>
            <a:pPr lvl="0"/>
            <a:r>
              <a:rPr lang="en-GB" dirty="0"/>
              <a:t>Diversity and representation in AQA GCSE History</a:t>
            </a:r>
          </a:p>
        </p:txBody>
      </p:sp>
      <p:sp>
        <p:nvSpPr>
          <p:cNvPr id="7" name="Footer Placeholder 6">
            <a:extLst>
              <a:ext uri="{FF2B5EF4-FFF2-40B4-BE49-F238E27FC236}">
                <a16:creationId xmlns:a16="http://schemas.microsoft.com/office/drawing/2014/main" id="{B69A8A9E-659C-41A6-8B89-BA916948862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8" name="Slide Number Placeholder 7">
            <a:extLst>
              <a:ext uri="{FF2B5EF4-FFF2-40B4-BE49-F238E27FC236}">
                <a16:creationId xmlns:a16="http://schemas.microsoft.com/office/drawing/2014/main" id="{E68140FA-7A4D-486B-AD0D-1A71D605198C}"/>
              </a:ext>
            </a:extLst>
          </p:cNvPr>
          <p:cNvSpPr>
            <a:spLocks noGrp="1"/>
          </p:cNvSpPr>
          <p:nvPr>
            <p:ph type="sldNum" sz="quarter" idx="4"/>
          </p:nvPr>
        </p:nvSpPr>
        <p:spPr/>
        <p:txBody>
          <a:bodyPr/>
          <a:lstStyle/>
          <a:p>
            <a:fld id="{9D4704D4-DAEA-4D4A-A9DC-4373E3AC7101}" type="slidenum">
              <a:rPr lang="en-GB" smtClean="0"/>
              <a:pPr/>
              <a:t>3</a:t>
            </a:fld>
            <a:endParaRPr lang="en-GB" dirty="0"/>
          </a:p>
        </p:txBody>
      </p:sp>
      <p:sp>
        <p:nvSpPr>
          <p:cNvPr id="3" name="Content Placeholder 2">
            <a:extLst>
              <a:ext uri="{FF2B5EF4-FFF2-40B4-BE49-F238E27FC236}">
                <a16:creationId xmlns:a16="http://schemas.microsoft.com/office/drawing/2014/main" id="{905949DA-01CF-4BD2-8C33-0440FDF46C33}"/>
              </a:ext>
            </a:extLst>
          </p:cNvPr>
          <p:cNvSpPr>
            <a:spLocks noGrp="1"/>
          </p:cNvSpPr>
          <p:nvPr>
            <p:ph idx="1"/>
          </p:nvPr>
        </p:nvSpPr>
        <p:spPr>
          <a:xfrm>
            <a:off x="540000" y="1486859"/>
            <a:ext cx="8045200" cy="4406804"/>
          </a:xfrm>
        </p:spPr>
        <p:txBody>
          <a:bodyPr/>
          <a:lstStyle/>
          <a:p>
            <a:pPr>
              <a:spcBef>
                <a:spcPts val="0"/>
              </a:spcBef>
            </a:pPr>
            <a:r>
              <a:rPr lang="en-GB" dirty="0"/>
              <a:t>Context of previous GCSE reform</a:t>
            </a:r>
          </a:p>
          <a:p>
            <a:pPr>
              <a:spcBef>
                <a:spcPts val="0"/>
              </a:spcBef>
            </a:pPr>
            <a:endParaRPr lang="en-GB" dirty="0"/>
          </a:p>
          <a:p>
            <a:pPr>
              <a:spcBef>
                <a:spcPts val="0"/>
              </a:spcBef>
            </a:pPr>
            <a:r>
              <a:rPr lang="en-GB" dirty="0"/>
              <a:t>Opportunities for diverse ‘routes’ through the specification</a:t>
            </a:r>
          </a:p>
          <a:p>
            <a:pPr>
              <a:spcBef>
                <a:spcPts val="0"/>
              </a:spcBef>
            </a:pPr>
            <a:endParaRPr lang="en-GB" dirty="0"/>
          </a:p>
          <a:p>
            <a:pPr>
              <a:spcBef>
                <a:spcPts val="0"/>
              </a:spcBef>
            </a:pPr>
            <a:r>
              <a:rPr lang="en-GB" dirty="0"/>
              <a:t>HOWEVER, missed opportunities in a range of options</a:t>
            </a:r>
          </a:p>
          <a:p>
            <a:pPr marL="0" indent="0">
              <a:lnSpc>
                <a:spcPts val="2300"/>
              </a:lnSpc>
              <a:spcBef>
                <a:spcPts val="0"/>
              </a:spcBef>
              <a:buNone/>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marL="0" indent="0">
              <a:lnSpc>
                <a:spcPts val="2300"/>
              </a:lnSpc>
              <a:spcBef>
                <a:spcPts val="0"/>
              </a:spcBef>
              <a:buNone/>
            </a:pPr>
            <a:endParaRPr lang="en-GB" dirty="0"/>
          </a:p>
          <a:p>
            <a:pPr marL="0" indent="0">
              <a:lnSpc>
                <a:spcPts val="2300"/>
              </a:lnSpc>
              <a:spcBef>
                <a:spcPts val="0"/>
              </a:spcBef>
              <a:buNone/>
            </a:pPr>
            <a:endParaRPr lang="en-GB" dirty="0"/>
          </a:p>
          <a:p>
            <a:pPr marL="0" indent="0">
              <a:lnSpc>
                <a:spcPts val="2300"/>
              </a:lnSpc>
              <a:spcBef>
                <a:spcPts val="0"/>
              </a:spcBef>
              <a:buNone/>
            </a:pPr>
            <a:r>
              <a:rPr lang="en-GB" dirty="0"/>
              <a:t> </a:t>
            </a:r>
          </a:p>
          <a:p>
            <a:pPr>
              <a:spcBef>
                <a:spcPts val="0"/>
              </a:spcBef>
            </a:pPr>
            <a:endParaRPr lang="en-GB" dirty="0"/>
          </a:p>
          <a:p>
            <a:endParaRPr lang="en-GB" dirty="0"/>
          </a:p>
        </p:txBody>
      </p:sp>
    </p:spTree>
    <p:extLst>
      <p:ext uri="{BB962C8B-B14F-4D97-AF65-F5344CB8AC3E}">
        <p14:creationId xmlns:p14="http://schemas.microsoft.com/office/powerpoint/2010/main" val="116448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802B-E4DD-4125-A00F-B43BFB509174}"/>
              </a:ext>
            </a:extLst>
          </p:cNvPr>
          <p:cNvSpPr>
            <a:spLocks noGrp="1"/>
          </p:cNvSpPr>
          <p:nvPr>
            <p:ph type="title"/>
          </p:nvPr>
        </p:nvSpPr>
        <p:spPr>
          <a:xfrm>
            <a:off x="540000" y="441132"/>
            <a:ext cx="8045200" cy="431181"/>
          </a:xfrm>
        </p:spPr>
        <p:txBody>
          <a:bodyPr/>
          <a:lstStyle/>
          <a:p>
            <a:r>
              <a:rPr lang="en-GB" dirty="0">
                <a:latin typeface="+mj-lt"/>
              </a:rPr>
              <a:t>How do we respond?</a:t>
            </a:r>
          </a:p>
        </p:txBody>
      </p:sp>
      <p:sp>
        <p:nvSpPr>
          <p:cNvPr id="3" name="Content Placeholder 2">
            <a:extLst>
              <a:ext uri="{FF2B5EF4-FFF2-40B4-BE49-F238E27FC236}">
                <a16:creationId xmlns:a16="http://schemas.microsoft.com/office/drawing/2014/main" id="{3BB5B97C-9491-49D9-9C20-2CC9076694DD}"/>
              </a:ext>
            </a:extLst>
          </p:cNvPr>
          <p:cNvSpPr>
            <a:spLocks noGrp="1"/>
          </p:cNvSpPr>
          <p:nvPr>
            <p:ph idx="1"/>
          </p:nvPr>
        </p:nvSpPr>
        <p:spPr>
          <a:xfrm>
            <a:off x="440848" y="1335767"/>
            <a:ext cx="8045200" cy="4406804"/>
          </a:xfrm>
        </p:spPr>
        <p:txBody>
          <a:bodyPr/>
          <a:lstStyle/>
          <a:p>
            <a:pPr marL="0" indent="0" fontAlgn="base">
              <a:lnSpc>
                <a:spcPts val="2300"/>
              </a:lnSpc>
              <a:spcBef>
                <a:spcPts val="0"/>
              </a:spcBef>
              <a:buNone/>
            </a:pPr>
            <a:r>
              <a:rPr lang="en-GB" sz="2000" dirty="0"/>
              <a:t>‘In response to these reports and in collaboration with academic historians, subject associations and members of museum and heritage sectors, we’ve already started to generate ideas about the history that we want to include in our GCSE, AS and A-level qualifications in future across a range of topics.</a:t>
            </a:r>
          </a:p>
          <a:p>
            <a:pPr fontAlgn="base">
              <a:lnSpc>
                <a:spcPts val="2300"/>
              </a:lnSpc>
              <a:spcBef>
                <a:spcPts val="0"/>
              </a:spcBef>
            </a:pPr>
            <a:endParaRPr lang="en-GB" sz="2000" dirty="0"/>
          </a:p>
          <a:p>
            <a:pPr marL="0" indent="0" fontAlgn="base">
              <a:lnSpc>
                <a:spcPts val="2300"/>
              </a:lnSpc>
              <a:spcBef>
                <a:spcPts val="0"/>
              </a:spcBef>
              <a:buNone/>
            </a:pPr>
            <a:r>
              <a:rPr lang="en-GB" sz="2000" dirty="0"/>
              <a:t>However, this sort of change takes time. The interrelated nature of the history included in any given topic means that currently underrepresented themes and perspectives must be incorporated from the ground up and throughout the specification content for each topic, rather than bolted on. While we’ll always look for opportunities to improve our qualifications, </a:t>
            </a:r>
            <a:r>
              <a:rPr lang="en-GB" sz="2000" b="1" dirty="0"/>
              <a:t>the best opportunity to make the most meaningful changes will be at the next round of curricular reform, whenever that may be</a:t>
            </a:r>
            <a:r>
              <a:rPr lang="en-GB" sz="2000" dirty="0"/>
              <a:t>.’</a:t>
            </a:r>
          </a:p>
          <a:p>
            <a:pPr marL="0" indent="0" fontAlgn="base">
              <a:lnSpc>
                <a:spcPts val="2300"/>
              </a:lnSpc>
              <a:spcBef>
                <a:spcPts val="0"/>
              </a:spcBef>
              <a:buNone/>
            </a:pPr>
            <a:endParaRPr lang="en-GB" sz="2000" dirty="0">
              <a:hlinkClick r:id="rId2">
                <a:extLst>
                  <a:ext uri="{A12FA001-AC4F-418D-AE19-62706E023703}">
                    <ahyp:hlinkClr xmlns:ahyp="http://schemas.microsoft.com/office/drawing/2018/hyperlinkcolor" val="tx"/>
                  </a:ext>
                </a:extLst>
              </a:hlinkClick>
            </a:endParaRPr>
          </a:p>
          <a:p>
            <a:pPr marL="0" indent="0" fontAlgn="base">
              <a:lnSpc>
                <a:spcPts val="2300"/>
              </a:lnSpc>
              <a:spcBef>
                <a:spcPts val="0"/>
              </a:spcBef>
              <a:buNone/>
            </a:pPr>
            <a:r>
              <a:rPr lang="en-GB" sz="2000" dirty="0">
                <a:solidFill>
                  <a:schemeClr val="accent2"/>
                </a:solidFill>
                <a:hlinkClick r:id="rId2">
                  <a:extLst>
                    <a:ext uri="{A12FA001-AC4F-418D-AE19-62706E023703}">
                      <ahyp:hlinkClr xmlns:ahyp="http://schemas.microsoft.com/office/drawing/2018/hyperlinkcolor" val="tx"/>
                    </a:ext>
                  </a:extLst>
                </a:hlinkClick>
              </a:rPr>
              <a:t>AQA | News and insight | History: hearing more diverse voices from the past</a:t>
            </a:r>
            <a:endParaRPr lang="en-GB" sz="2000" b="1" dirty="0">
              <a:solidFill>
                <a:schemeClr val="accent2"/>
              </a:solidFill>
            </a:endParaRPr>
          </a:p>
          <a:p>
            <a:endParaRPr lang="en-GB" dirty="0"/>
          </a:p>
        </p:txBody>
      </p:sp>
      <p:sp>
        <p:nvSpPr>
          <p:cNvPr id="4" name="Footer Placeholder 3">
            <a:extLst>
              <a:ext uri="{FF2B5EF4-FFF2-40B4-BE49-F238E27FC236}">
                <a16:creationId xmlns:a16="http://schemas.microsoft.com/office/drawing/2014/main" id="{A4FE9FC8-5896-4C03-8EC1-F93A9255B2B6}"/>
              </a:ext>
            </a:extLst>
          </p:cNvPr>
          <p:cNvSpPr>
            <a:spLocks noGrp="1"/>
          </p:cNvSpPr>
          <p:nvPr>
            <p:ph type="ftr" sz="quarter" idx="3"/>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D3B1B8F5-1E19-4F7A-B7D8-67F1F316AE57}"/>
              </a:ext>
            </a:extLst>
          </p:cNvPr>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235634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56D4-1BDD-4747-B702-B8A39885FFCC}"/>
              </a:ext>
            </a:extLst>
          </p:cNvPr>
          <p:cNvSpPr>
            <a:spLocks noGrp="1"/>
          </p:cNvSpPr>
          <p:nvPr>
            <p:ph type="title"/>
          </p:nvPr>
        </p:nvSpPr>
        <p:spPr>
          <a:xfrm>
            <a:off x="215757" y="288302"/>
            <a:ext cx="9144000" cy="431181"/>
          </a:xfrm>
        </p:spPr>
        <p:txBody>
          <a:bodyPr/>
          <a:lstStyle/>
          <a:p>
            <a:r>
              <a:rPr lang="en-GB" dirty="0"/>
              <a:t>Current approaches to diversity and representation  </a:t>
            </a:r>
          </a:p>
        </p:txBody>
      </p:sp>
      <p:sp>
        <p:nvSpPr>
          <p:cNvPr id="3" name="Footer Placeholder 2">
            <a:extLst>
              <a:ext uri="{FF2B5EF4-FFF2-40B4-BE49-F238E27FC236}">
                <a16:creationId xmlns:a16="http://schemas.microsoft.com/office/drawing/2014/main" id="{D9F202DE-D726-4F67-9D53-8CBD01949A73}"/>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F3EEDF0-C42C-47C1-8D38-8975EF9F5200}"/>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Content Placeholder 4">
            <a:extLst>
              <a:ext uri="{FF2B5EF4-FFF2-40B4-BE49-F238E27FC236}">
                <a16:creationId xmlns:a16="http://schemas.microsoft.com/office/drawing/2014/main" id="{830BF7C9-1293-4989-B125-03DFCBCD6768}"/>
              </a:ext>
            </a:extLst>
          </p:cNvPr>
          <p:cNvSpPr>
            <a:spLocks noGrp="1"/>
          </p:cNvSpPr>
          <p:nvPr>
            <p:ph idx="1"/>
          </p:nvPr>
        </p:nvSpPr>
        <p:spPr/>
        <p:txBody>
          <a:bodyPr/>
          <a:lstStyle/>
          <a:p>
            <a:pPr marL="0" indent="0">
              <a:buNone/>
            </a:pPr>
            <a:endParaRPr lang="en-GB" dirty="0"/>
          </a:p>
          <a:p>
            <a:r>
              <a:rPr lang="en-GB" dirty="0"/>
              <a:t>AQA History </a:t>
            </a:r>
          </a:p>
          <a:p>
            <a:pPr>
              <a:buFont typeface="Courier New" panose="02070309020205020404" pitchFamily="49" charset="0"/>
              <a:buChar char="o"/>
            </a:pPr>
            <a:r>
              <a:rPr lang="en-GB" dirty="0"/>
              <a:t>Research and insight-gathering</a:t>
            </a:r>
          </a:p>
          <a:p>
            <a:pPr>
              <a:buFont typeface="Courier New" panose="02070309020205020404" pitchFamily="49" charset="0"/>
              <a:buChar char="o"/>
            </a:pPr>
            <a:r>
              <a:rPr lang="en-GB" dirty="0"/>
              <a:t>Teacher support, including publishing, resources and events</a:t>
            </a:r>
          </a:p>
          <a:p>
            <a:pPr>
              <a:buFont typeface="Courier New" panose="02070309020205020404" pitchFamily="49" charset="0"/>
              <a:buChar char="o"/>
            </a:pPr>
            <a:r>
              <a:rPr lang="en-GB" dirty="0"/>
              <a:t>Preparing for future reform </a:t>
            </a:r>
          </a:p>
          <a:p>
            <a:endParaRPr lang="en-GB" dirty="0"/>
          </a:p>
          <a:p>
            <a:endParaRPr lang="en-GB" dirty="0"/>
          </a:p>
        </p:txBody>
      </p:sp>
    </p:spTree>
    <p:extLst>
      <p:ext uri="{BB962C8B-B14F-4D97-AF65-F5344CB8AC3E}">
        <p14:creationId xmlns:p14="http://schemas.microsoft.com/office/powerpoint/2010/main" val="126860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F323-1829-4DE4-ACCE-6C5C4721826D}"/>
              </a:ext>
            </a:extLst>
          </p:cNvPr>
          <p:cNvSpPr>
            <a:spLocks noGrp="1"/>
          </p:cNvSpPr>
          <p:nvPr>
            <p:ph type="title"/>
          </p:nvPr>
        </p:nvSpPr>
        <p:spPr/>
        <p:txBody>
          <a:bodyPr/>
          <a:lstStyle/>
          <a:p>
            <a:r>
              <a:rPr lang="en-GB" dirty="0">
                <a:latin typeface="+mj-lt"/>
              </a:rPr>
              <a:t>Sources of research and insight</a:t>
            </a:r>
          </a:p>
        </p:txBody>
      </p:sp>
      <p:sp>
        <p:nvSpPr>
          <p:cNvPr id="7" name="Footer Placeholder 6">
            <a:extLst>
              <a:ext uri="{FF2B5EF4-FFF2-40B4-BE49-F238E27FC236}">
                <a16:creationId xmlns:a16="http://schemas.microsoft.com/office/drawing/2014/main" id="{B69A8A9E-659C-41A6-8B89-BA916948862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8" name="Slide Number Placeholder 7">
            <a:extLst>
              <a:ext uri="{FF2B5EF4-FFF2-40B4-BE49-F238E27FC236}">
                <a16:creationId xmlns:a16="http://schemas.microsoft.com/office/drawing/2014/main" id="{E68140FA-7A4D-486B-AD0D-1A71D605198C}"/>
              </a:ext>
            </a:extLst>
          </p:cNvPr>
          <p:cNvSpPr>
            <a:spLocks noGrp="1"/>
          </p:cNvSpPr>
          <p:nvPr>
            <p:ph type="sldNum" sz="quarter" idx="4"/>
          </p:nvPr>
        </p:nvSpPr>
        <p:spPr/>
        <p:txBody>
          <a:bodyPr/>
          <a:lstStyle/>
          <a:p>
            <a:fld id="{9D4704D4-DAEA-4D4A-A9DC-4373E3AC7101}" type="slidenum">
              <a:rPr lang="en-GB" smtClean="0"/>
              <a:pPr/>
              <a:t>6</a:t>
            </a:fld>
            <a:endParaRPr lang="en-GB" dirty="0"/>
          </a:p>
        </p:txBody>
      </p:sp>
      <p:sp>
        <p:nvSpPr>
          <p:cNvPr id="3" name="Content Placeholder 2">
            <a:extLst>
              <a:ext uri="{FF2B5EF4-FFF2-40B4-BE49-F238E27FC236}">
                <a16:creationId xmlns:a16="http://schemas.microsoft.com/office/drawing/2014/main" id="{905949DA-01CF-4BD2-8C33-0440FDF46C33}"/>
              </a:ext>
            </a:extLst>
          </p:cNvPr>
          <p:cNvSpPr>
            <a:spLocks noGrp="1"/>
          </p:cNvSpPr>
          <p:nvPr>
            <p:ph idx="1"/>
          </p:nvPr>
        </p:nvSpPr>
        <p:spPr>
          <a:xfrm>
            <a:off x="540000" y="1486859"/>
            <a:ext cx="8045200" cy="4406804"/>
          </a:xfrm>
        </p:spPr>
        <p:txBody>
          <a:bodyPr/>
          <a:lstStyle/>
          <a:p>
            <a:pPr>
              <a:spcBef>
                <a:spcPts val="0"/>
              </a:spcBef>
            </a:pPr>
            <a:r>
              <a:rPr lang="en-GB" dirty="0"/>
              <a:t>External academic analyses and reports on the curriculum</a:t>
            </a:r>
          </a:p>
          <a:p>
            <a:pPr marL="0" indent="0">
              <a:spcBef>
                <a:spcPts val="0"/>
              </a:spcBef>
              <a:buNone/>
            </a:pPr>
            <a:endParaRPr lang="en-GB" i="1" dirty="0">
              <a:solidFill>
                <a:schemeClr val="tx1">
                  <a:lumMod val="50000"/>
                </a:schemeClr>
              </a:solidFill>
            </a:endParaRPr>
          </a:p>
          <a:p>
            <a:pPr>
              <a:spcBef>
                <a:spcPts val="0"/>
              </a:spcBef>
            </a:pPr>
            <a:r>
              <a:rPr lang="en-GB" dirty="0"/>
              <a:t>AQA research and insight:</a:t>
            </a:r>
          </a:p>
          <a:p>
            <a:pPr>
              <a:spcBef>
                <a:spcPts val="0"/>
              </a:spcBef>
              <a:buFont typeface="Courier New" panose="02070309020205020404" pitchFamily="49" charset="0"/>
              <a:buChar char="o"/>
            </a:pPr>
            <a:r>
              <a:rPr lang="en-GB" dirty="0"/>
              <a:t>AQA student and teacher perceptions report (2021)</a:t>
            </a:r>
          </a:p>
          <a:p>
            <a:pPr>
              <a:spcBef>
                <a:spcPts val="0"/>
              </a:spcBef>
              <a:buFont typeface="Courier New" panose="02070309020205020404" pitchFamily="49" charset="0"/>
              <a:buChar char="o"/>
            </a:pPr>
            <a:r>
              <a:rPr lang="en-GB" dirty="0"/>
              <a:t>GCSE and A-level discussion groups (2021)</a:t>
            </a:r>
          </a:p>
          <a:p>
            <a:pPr>
              <a:spcBef>
                <a:spcPts val="0"/>
              </a:spcBef>
              <a:buFont typeface="Courier New" panose="02070309020205020404" pitchFamily="49" charset="0"/>
              <a:buChar char="o"/>
            </a:pPr>
            <a:r>
              <a:rPr lang="en-GB" dirty="0"/>
              <a:t>GCSE and AS/A-level history teacher survey data (2022)</a:t>
            </a:r>
          </a:p>
          <a:p>
            <a:pPr>
              <a:spcBef>
                <a:spcPts val="0"/>
              </a:spcBef>
              <a:buFont typeface="Courier New" panose="02070309020205020404" pitchFamily="49" charset="0"/>
              <a:buChar char="o"/>
            </a:pPr>
            <a:r>
              <a:rPr lang="en-GB" dirty="0" err="1"/>
              <a:t>Áthas</a:t>
            </a:r>
            <a:r>
              <a:rPr lang="en-GB" dirty="0"/>
              <a:t>/</a:t>
            </a:r>
            <a:r>
              <a:rPr lang="en-GB" dirty="0" err="1"/>
              <a:t>Treatied</a:t>
            </a:r>
            <a:r>
              <a:rPr lang="en-GB" dirty="0"/>
              <a:t> Spaces report on indigenous North American history in AQA qualifications </a:t>
            </a:r>
          </a:p>
          <a:p>
            <a:pPr lvl="1">
              <a:spcBef>
                <a:spcPts val="0"/>
              </a:spcBef>
              <a:buClr>
                <a:schemeClr val="tx2"/>
              </a:buClr>
              <a:buSzPct val="60000"/>
              <a:buFont typeface="Courier New" panose="02070309020205020404" pitchFamily="49" charset="0"/>
              <a:buChar char="o"/>
            </a:pPr>
            <a:endParaRPr lang="en-GB" sz="2000" dirty="0"/>
          </a:p>
          <a:p>
            <a:pPr lvl="1">
              <a:spcBef>
                <a:spcPts val="0"/>
              </a:spcBef>
              <a:buClr>
                <a:schemeClr val="tx2"/>
              </a:buClr>
              <a:buSzPct val="60000"/>
              <a:buFont typeface="Courier New" panose="02070309020205020404" pitchFamily="49" charset="0"/>
              <a:buChar char="o"/>
            </a:pPr>
            <a:endParaRPr lang="en-GB" sz="2000" dirty="0"/>
          </a:p>
          <a:p>
            <a:pPr marL="0" indent="0">
              <a:lnSpc>
                <a:spcPts val="2300"/>
              </a:lnSpc>
              <a:spcBef>
                <a:spcPts val="0"/>
              </a:spcBef>
              <a:buNone/>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marL="0" indent="0">
              <a:lnSpc>
                <a:spcPts val="2300"/>
              </a:lnSpc>
              <a:spcBef>
                <a:spcPts val="0"/>
              </a:spcBef>
              <a:buNone/>
            </a:pPr>
            <a:endParaRPr lang="en-GB" dirty="0"/>
          </a:p>
          <a:p>
            <a:pPr marL="0" indent="0">
              <a:lnSpc>
                <a:spcPts val="2300"/>
              </a:lnSpc>
              <a:spcBef>
                <a:spcPts val="0"/>
              </a:spcBef>
              <a:buNone/>
            </a:pPr>
            <a:endParaRPr lang="en-GB" dirty="0"/>
          </a:p>
          <a:p>
            <a:pPr marL="0" indent="0">
              <a:lnSpc>
                <a:spcPts val="2300"/>
              </a:lnSpc>
              <a:spcBef>
                <a:spcPts val="0"/>
              </a:spcBef>
              <a:buNone/>
            </a:pPr>
            <a:r>
              <a:rPr lang="en-GB" dirty="0"/>
              <a:t> </a:t>
            </a:r>
          </a:p>
          <a:p>
            <a:pPr>
              <a:spcBef>
                <a:spcPts val="0"/>
              </a:spcBef>
            </a:pPr>
            <a:endParaRPr lang="en-GB" dirty="0"/>
          </a:p>
          <a:p>
            <a:endParaRPr lang="en-GB" dirty="0"/>
          </a:p>
        </p:txBody>
      </p:sp>
    </p:spTree>
    <p:extLst>
      <p:ext uri="{BB962C8B-B14F-4D97-AF65-F5344CB8AC3E}">
        <p14:creationId xmlns:p14="http://schemas.microsoft.com/office/powerpoint/2010/main" val="97170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F323-1829-4DE4-ACCE-6C5C4721826D}"/>
              </a:ext>
            </a:extLst>
          </p:cNvPr>
          <p:cNvSpPr>
            <a:spLocks noGrp="1"/>
          </p:cNvSpPr>
          <p:nvPr>
            <p:ph type="title"/>
          </p:nvPr>
        </p:nvSpPr>
        <p:spPr/>
        <p:txBody>
          <a:bodyPr/>
          <a:lstStyle/>
          <a:p>
            <a:r>
              <a:rPr lang="en-GB" dirty="0">
                <a:latin typeface="+mj-lt"/>
              </a:rPr>
              <a:t>Teacher support</a:t>
            </a:r>
          </a:p>
        </p:txBody>
      </p:sp>
      <p:sp>
        <p:nvSpPr>
          <p:cNvPr id="7" name="Footer Placeholder 6">
            <a:extLst>
              <a:ext uri="{FF2B5EF4-FFF2-40B4-BE49-F238E27FC236}">
                <a16:creationId xmlns:a16="http://schemas.microsoft.com/office/drawing/2014/main" id="{B69A8A9E-659C-41A6-8B89-BA916948862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8" name="Slide Number Placeholder 7">
            <a:extLst>
              <a:ext uri="{FF2B5EF4-FFF2-40B4-BE49-F238E27FC236}">
                <a16:creationId xmlns:a16="http://schemas.microsoft.com/office/drawing/2014/main" id="{E68140FA-7A4D-486B-AD0D-1A71D605198C}"/>
              </a:ext>
            </a:extLst>
          </p:cNvPr>
          <p:cNvSpPr>
            <a:spLocks noGrp="1"/>
          </p:cNvSpPr>
          <p:nvPr>
            <p:ph type="sldNum" sz="quarter" idx="4"/>
          </p:nvPr>
        </p:nvSpPr>
        <p:spPr/>
        <p:txBody>
          <a:bodyPr/>
          <a:lstStyle/>
          <a:p>
            <a:fld id="{9D4704D4-DAEA-4D4A-A9DC-4373E3AC7101}" type="slidenum">
              <a:rPr lang="en-GB" smtClean="0"/>
              <a:pPr/>
              <a:t>7</a:t>
            </a:fld>
            <a:endParaRPr lang="en-GB" dirty="0"/>
          </a:p>
        </p:txBody>
      </p:sp>
      <p:sp>
        <p:nvSpPr>
          <p:cNvPr id="3" name="Content Placeholder 2">
            <a:extLst>
              <a:ext uri="{FF2B5EF4-FFF2-40B4-BE49-F238E27FC236}">
                <a16:creationId xmlns:a16="http://schemas.microsoft.com/office/drawing/2014/main" id="{905949DA-01CF-4BD2-8C33-0440FDF46C33}"/>
              </a:ext>
            </a:extLst>
          </p:cNvPr>
          <p:cNvSpPr>
            <a:spLocks noGrp="1"/>
          </p:cNvSpPr>
          <p:nvPr>
            <p:ph idx="1"/>
          </p:nvPr>
        </p:nvSpPr>
        <p:spPr>
          <a:xfrm>
            <a:off x="540000" y="1486859"/>
            <a:ext cx="8045200" cy="4406804"/>
          </a:xfrm>
        </p:spPr>
        <p:txBody>
          <a:bodyPr/>
          <a:lstStyle/>
          <a:p>
            <a:pPr>
              <a:spcBef>
                <a:spcPts val="0"/>
              </a:spcBef>
            </a:pPr>
            <a:r>
              <a:rPr lang="en-GB" dirty="0"/>
              <a:t>Teaching sensitive histories CPD series</a:t>
            </a:r>
          </a:p>
          <a:p>
            <a:pPr marL="0" indent="0">
              <a:spcBef>
                <a:spcPts val="0"/>
              </a:spcBef>
              <a:buNone/>
            </a:pPr>
            <a:endParaRPr lang="en-GB" dirty="0"/>
          </a:p>
          <a:p>
            <a:pPr>
              <a:spcBef>
                <a:spcPts val="0"/>
              </a:spcBef>
            </a:pPr>
            <a:r>
              <a:rPr lang="en-GB" dirty="0"/>
              <a:t>Updating schemes of work to signpost opportunities for diversity</a:t>
            </a:r>
          </a:p>
          <a:p>
            <a:pPr marL="0" indent="0">
              <a:spcBef>
                <a:spcPts val="0"/>
              </a:spcBef>
              <a:buNone/>
            </a:pPr>
            <a:endParaRPr lang="en-GB" dirty="0"/>
          </a:p>
          <a:p>
            <a:pPr>
              <a:spcBef>
                <a:spcPts val="0"/>
              </a:spcBef>
            </a:pPr>
            <a:r>
              <a:rPr lang="en-GB" dirty="0"/>
              <a:t>New editions of AQA-approved textbooks</a:t>
            </a:r>
          </a:p>
          <a:p>
            <a:pPr marL="0" indent="0">
              <a:spcBef>
                <a:spcPts val="0"/>
              </a:spcBef>
              <a:buNone/>
            </a:pPr>
            <a:endParaRPr lang="en-GB" dirty="0"/>
          </a:p>
          <a:p>
            <a:pPr>
              <a:spcBef>
                <a:spcPts val="0"/>
              </a:spcBef>
            </a:pPr>
            <a:r>
              <a:rPr lang="en-GB" dirty="0"/>
              <a:t>Work with external resource providers</a:t>
            </a:r>
          </a:p>
          <a:p>
            <a:pPr>
              <a:spcBef>
                <a:spcPts val="0"/>
              </a:spcBef>
            </a:pPr>
            <a:endParaRPr lang="en-GB" dirty="0"/>
          </a:p>
          <a:p>
            <a:pPr lvl="1">
              <a:spcBef>
                <a:spcPts val="0"/>
              </a:spcBef>
              <a:buClr>
                <a:schemeClr val="tx2"/>
              </a:buClr>
              <a:buSzPct val="60000"/>
              <a:buFont typeface="Courier New" panose="02070309020205020404" pitchFamily="49" charset="0"/>
              <a:buChar char="o"/>
            </a:pPr>
            <a:endParaRPr lang="en-GB" sz="2000" dirty="0"/>
          </a:p>
          <a:p>
            <a:pPr lvl="1">
              <a:spcBef>
                <a:spcPts val="0"/>
              </a:spcBef>
              <a:buClr>
                <a:schemeClr val="tx2"/>
              </a:buClr>
              <a:buSzPct val="60000"/>
              <a:buFont typeface="Courier New" panose="02070309020205020404" pitchFamily="49" charset="0"/>
              <a:buChar char="o"/>
            </a:pPr>
            <a:endParaRPr lang="en-GB" sz="2000" dirty="0"/>
          </a:p>
          <a:p>
            <a:pPr marL="0" indent="0">
              <a:lnSpc>
                <a:spcPts val="2300"/>
              </a:lnSpc>
              <a:spcBef>
                <a:spcPts val="0"/>
              </a:spcBef>
              <a:buNone/>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a:lnSpc>
                <a:spcPts val="2300"/>
              </a:lnSpc>
              <a:spcBef>
                <a:spcPts val="0"/>
              </a:spcBef>
              <a:buFont typeface="Courier New" panose="02070309020205020404" pitchFamily="49" charset="0"/>
              <a:buChar char="o"/>
            </a:pPr>
            <a:endParaRPr lang="en-GB" sz="1600" i="1" dirty="0">
              <a:solidFill>
                <a:schemeClr val="tx1">
                  <a:lumMod val="50000"/>
                </a:schemeClr>
              </a:solidFill>
            </a:endParaRPr>
          </a:p>
          <a:p>
            <a:pPr marL="0" indent="0">
              <a:lnSpc>
                <a:spcPts val="2300"/>
              </a:lnSpc>
              <a:spcBef>
                <a:spcPts val="0"/>
              </a:spcBef>
              <a:buNone/>
            </a:pPr>
            <a:endParaRPr lang="en-GB" dirty="0"/>
          </a:p>
          <a:p>
            <a:pPr marL="0" indent="0">
              <a:lnSpc>
                <a:spcPts val="2300"/>
              </a:lnSpc>
              <a:spcBef>
                <a:spcPts val="0"/>
              </a:spcBef>
              <a:buNone/>
            </a:pPr>
            <a:endParaRPr lang="en-GB" dirty="0"/>
          </a:p>
          <a:p>
            <a:pPr marL="0" indent="0">
              <a:lnSpc>
                <a:spcPts val="2300"/>
              </a:lnSpc>
              <a:spcBef>
                <a:spcPts val="0"/>
              </a:spcBef>
              <a:buNone/>
            </a:pPr>
            <a:r>
              <a:rPr lang="en-GB" dirty="0"/>
              <a:t> </a:t>
            </a:r>
          </a:p>
          <a:p>
            <a:pPr>
              <a:spcBef>
                <a:spcPts val="0"/>
              </a:spcBef>
            </a:pPr>
            <a:endParaRPr lang="en-GB" dirty="0"/>
          </a:p>
          <a:p>
            <a:endParaRPr lang="en-GB" dirty="0"/>
          </a:p>
        </p:txBody>
      </p:sp>
    </p:spTree>
    <p:extLst>
      <p:ext uri="{BB962C8B-B14F-4D97-AF65-F5344CB8AC3E}">
        <p14:creationId xmlns:p14="http://schemas.microsoft.com/office/powerpoint/2010/main" val="67701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4B935-78E5-4F3D-A87D-0C82AE665644}"/>
              </a:ext>
            </a:extLst>
          </p:cNvPr>
          <p:cNvSpPr>
            <a:spLocks noGrp="1"/>
          </p:cNvSpPr>
          <p:nvPr>
            <p:ph type="title"/>
          </p:nvPr>
        </p:nvSpPr>
        <p:spPr>
          <a:xfrm>
            <a:off x="549400" y="288302"/>
            <a:ext cx="8045200" cy="431181"/>
          </a:xfrm>
        </p:spPr>
        <p:txBody>
          <a:bodyPr/>
          <a:lstStyle/>
          <a:p>
            <a:r>
              <a:rPr lang="en-GB" sz="2800" dirty="0">
                <a:latin typeface="+mj-lt"/>
              </a:rPr>
              <a:t>Actions in the long term: Preparing for reform </a:t>
            </a:r>
            <a:br>
              <a:rPr lang="en-GB" dirty="0"/>
            </a:br>
            <a:endParaRPr lang="en-GB" dirty="0"/>
          </a:p>
        </p:txBody>
      </p:sp>
      <p:sp>
        <p:nvSpPr>
          <p:cNvPr id="4" name="Footer Placeholder 3">
            <a:extLst>
              <a:ext uri="{FF2B5EF4-FFF2-40B4-BE49-F238E27FC236}">
                <a16:creationId xmlns:a16="http://schemas.microsoft.com/office/drawing/2014/main" id="{59CC25CF-7157-45D0-97FF-B05045D1BAC3}"/>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2" name="Slide Number Placeholder 1">
            <a:extLst>
              <a:ext uri="{FF2B5EF4-FFF2-40B4-BE49-F238E27FC236}">
                <a16:creationId xmlns:a16="http://schemas.microsoft.com/office/drawing/2014/main" id="{B40629CB-C8BF-40C2-AAB2-C14CC37EAB52}"/>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3" name="Content Placeholder 2">
            <a:extLst>
              <a:ext uri="{FF2B5EF4-FFF2-40B4-BE49-F238E27FC236}">
                <a16:creationId xmlns:a16="http://schemas.microsoft.com/office/drawing/2014/main" id="{CCA83D1E-BE5D-4A29-9C15-2300609EA5A7}"/>
              </a:ext>
            </a:extLst>
          </p:cNvPr>
          <p:cNvSpPr>
            <a:spLocks noGrp="1"/>
          </p:cNvSpPr>
          <p:nvPr>
            <p:ph idx="1"/>
          </p:nvPr>
        </p:nvSpPr>
        <p:spPr>
          <a:xfrm>
            <a:off x="540000" y="1461842"/>
            <a:ext cx="8045200" cy="4406804"/>
          </a:xfrm>
        </p:spPr>
        <p:txBody>
          <a:bodyPr/>
          <a:lstStyle/>
          <a:p>
            <a:pPr marL="0" indent="0">
              <a:lnSpc>
                <a:spcPts val="2600"/>
              </a:lnSpc>
              <a:spcBef>
                <a:spcPts val="0"/>
              </a:spcBef>
              <a:buNone/>
            </a:pPr>
            <a:r>
              <a:rPr lang="en-GB" sz="2200" dirty="0"/>
              <a:t>Based on our own research, insight and the recommendations of academic historians and the subject community, we aim to use the time before next reform to:</a:t>
            </a:r>
          </a:p>
          <a:p>
            <a:pPr>
              <a:lnSpc>
                <a:spcPts val="2600"/>
              </a:lnSpc>
              <a:spcBef>
                <a:spcPts val="0"/>
              </a:spcBef>
            </a:pPr>
            <a:r>
              <a:rPr lang="en-GB" sz="2200" dirty="0"/>
              <a:t>consider ways to integrate diverse histories into existing topic areas</a:t>
            </a:r>
          </a:p>
          <a:p>
            <a:pPr>
              <a:lnSpc>
                <a:spcPts val="2600"/>
              </a:lnSpc>
              <a:spcBef>
                <a:spcPts val="0"/>
              </a:spcBef>
            </a:pPr>
            <a:r>
              <a:rPr lang="en-GB" sz="2200" dirty="0"/>
              <a:t>explore the creation of new history topic areas</a:t>
            </a:r>
          </a:p>
          <a:p>
            <a:pPr marL="514350" indent="-514350">
              <a:lnSpc>
                <a:spcPts val="2600"/>
              </a:lnSpc>
              <a:spcBef>
                <a:spcPts val="0"/>
              </a:spcBef>
              <a:buFont typeface="Arial"/>
              <a:buAutoNum type="romanLcParenBoth"/>
            </a:pPr>
            <a:endParaRPr lang="en-GB" sz="2200" dirty="0"/>
          </a:p>
          <a:p>
            <a:pPr marL="0" indent="0">
              <a:lnSpc>
                <a:spcPts val="2600"/>
              </a:lnSpc>
              <a:spcBef>
                <a:spcPts val="0"/>
              </a:spcBef>
              <a:buNone/>
            </a:pPr>
            <a:r>
              <a:rPr lang="en-GB" sz="2200" dirty="0"/>
              <a:t>Changes will centre around three broad developments:</a:t>
            </a:r>
          </a:p>
          <a:p>
            <a:pPr>
              <a:lnSpc>
                <a:spcPts val="2600"/>
              </a:lnSpc>
              <a:spcBef>
                <a:spcPts val="0"/>
              </a:spcBef>
            </a:pPr>
            <a:r>
              <a:rPr lang="en-GB" sz="2200" dirty="0"/>
              <a:t>England/Britain/the UK in the context of the wider world</a:t>
            </a:r>
          </a:p>
          <a:p>
            <a:pPr>
              <a:lnSpc>
                <a:spcPts val="2600"/>
              </a:lnSpc>
              <a:spcBef>
                <a:spcPts val="0"/>
              </a:spcBef>
            </a:pPr>
            <a:r>
              <a:rPr lang="en-GB" sz="2200" dirty="0"/>
              <a:t>the impact of the wider world on, and within, England/Britain/ the UK</a:t>
            </a:r>
          </a:p>
          <a:p>
            <a:pPr>
              <a:lnSpc>
                <a:spcPts val="2600"/>
              </a:lnSpc>
              <a:spcBef>
                <a:spcPts val="0"/>
              </a:spcBef>
            </a:pPr>
            <a:r>
              <a:rPr lang="en-GB" sz="2200" dirty="0"/>
              <a:t>social, economic and cultural histories, with a view to incorporating a broader range of perspectives in all topic areas</a:t>
            </a:r>
          </a:p>
          <a:p>
            <a:pPr marL="0" indent="0">
              <a:buNone/>
            </a:pPr>
            <a:endParaRPr lang="en-GB" sz="2000" dirty="0"/>
          </a:p>
          <a:p>
            <a:pPr marL="0" indent="0">
              <a:buNone/>
            </a:pPr>
            <a:r>
              <a:rPr lang="en-GB" sz="1800" dirty="0"/>
              <a:t> </a:t>
            </a:r>
          </a:p>
          <a:p>
            <a:pPr marL="0" lvl="0" indent="0">
              <a:lnSpc>
                <a:spcPct val="90000"/>
              </a:lnSpc>
              <a:buNone/>
            </a:pPr>
            <a:endParaRPr lang="en-GB" sz="2000" dirty="0"/>
          </a:p>
          <a:p>
            <a:endParaRPr lang="en-GB" dirty="0"/>
          </a:p>
        </p:txBody>
      </p:sp>
    </p:spTree>
    <p:extLst>
      <p:ext uri="{BB962C8B-B14F-4D97-AF65-F5344CB8AC3E}">
        <p14:creationId xmlns:p14="http://schemas.microsoft.com/office/powerpoint/2010/main" val="10533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9423-7F51-4B37-B0F7-2F1C973EEC15}"/>
              </a:ext>
            </a:extLst>
          </p:cNvPr>
          <p:cNvSpPr>
            <a:spLocks noGrp="1"/>
          </p:cNvSpPr>
          <p:nvPr>
            <p:ph type="title"/>
          </p:nvPr>
        </p:nvSpPr>
        <p:spPr/>
        <p:txBody>
          <a:bodyPr/>
          <a:lstStyle/>
          <a:p>
            <a:r>
              <a:rPr lang="en-GB" dirty="0"/>
              <a:t>What would we like to see in the future?</a:t>
            </a:r>
          </a:p>
        </p:txBody>
      </p:sp>
      <p:sp>
        <p:nvSpPr>
          <p:cNvPr id="3" name="Footer Placeholder 2">
            <a:extLst>
              <a:ext uri="{FF2B5EF4-FFF2-40B4-BE49-F238E27FC236}">
                <a16:creationId xmlns:a16="http://schemas.microsoft.com/office/drawing/2014/main" id="{41B2691B-4D4C-4CFE-B34F-9726A9C8C363}"/>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CBA8775A-D4CC-4169-95B7-590E972D0974}"/>
              </a:ext>
            </a:extLst>
          </p:cNvPr>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Content Placeholder 4">
            <a:extLst>
              <a:ext uri="{FF2B5EF4-FFF2-40B4-BE49-F238E27FC236}">
                <a16:creationId xmlns:a16="http://schemas.microsoft.com/office/drawing/2014/main" id="{19F631CA-593A-4A49-9D8D-47694348855D}"/>
              </a:ext>
            </a:extLst>
          </p:cNvPr>
          <p:cNvSpPr>
            <a:spLocks noGrp="1"/>
          </p:cNvSpPr>
          <p:nvPr>
            <p:ph idx="1"/>
          </p:nvPr>
        </p:nvSpPr>
        <p:spPr>
          <a:xfrm>
            <a:off x="549400" y="1403603"/>
            <a:ext cx="8045200" cy="4406804"/>
          </a:xfrm>
        </p:spPr>
        <p:txBody>
          <a:bodyPr/>
          <a:lstStyle/>
          <a:p>
            <a:pPr marL="0" indent="0">
              <a:lnSpc>
                <a:spcPts val="2200"/>
              </a:lnSpc>
              <a:spcBef>
                <a:spcPts val="0"/>
              </a:spcBef>
              <a:buNone/>
            </a:pPr>
            <a:r>
              <a:rPr lang="en-GB" sz="2000" dirty="0"/>
              <a:t>A curriculum and assessment that addresses and integrates themes (as appropriate to the topic area) such as:</a:t>
            </a:r>
          </a:p>
          <a:p>
            <a:pPr marL="0" indent="0">
              <a:lnSpc>
                <a:spcPts val="2200"/>
              </a:lnSpc>
              <a:spcBef>
                <a:spcPts val="0"/>
              </a:spcBef>
              <a:buNone/>
            </a:pPr>
            <a:endParaRPr lang="en-GB" sz="2000" dirty="0"/>
          </a:p>
          <a:p>
            <a:pPr>
              <a:lnSpc>
                <a:spcPts val="2200"/>
              </a:lnSpc>
              <a:spcBef>
                <a:spcPts val="0"/>
              </a:spcBef>
            </a:pPr>
            <a:r>
              <a:rPr lang="en-GB" sz="2000" dirty="0"/>
              <a:t>trade, empire, colonisation and decolonisation </a:t>
            </a:r>
          </a:p>
          <a:p>
            <a:pPr>
              <a:lnSpc>
                <a:spcPts val="2200"/>
              </a:lnSpc>
              <a:spcBef>
                <a:spcPts val="0"/>
              </a:spcBef>
            </a:pPr>
            <a:r>
              <a:rPr lang="en-GB" sz="2000" dirty="0"/>
              <a:t>the role of the trade in enslaved Africans in the development of Britain</a:t>
            </a:r>
          </a:p>
          <a:p>
            <a:pPr>
              <a:lnSpc>
                <a:spcPts val="2200"/>
              </a:lnSpc>
              <a:spcBef>
                <a:spcPts val="0"/>
              </a:spcBef>
            </a:pPr>
            <a:r>
              <a:rPr lang="en-GB" sz="2000" dirty="0"/>
              <a:t>migration, how it has changed England/Britain/the UK, and the experiences of different migrant and refugee groups throughout history</a:t>
            </a:r>
          </a:p>
          <a:p>
            <a:pPr>
              <a:lnSpc>
                <a:spcPts val="2200"/>
              </a:lnSpc>
              <a:spcBef>
                <a:spcPts val="0"/>
              </a:spcBef>
            </a:pPr>
            <a:r>
              <a:rPr lang="en-GB" sz="2000" dirty="0"/>
              <a:t>the changing nature of English/British/UK identity</a:t>
            </a:r>
          </a:p>
          <a:p>
            <a:pPr>
              <a:lnSpc>
                <a:spcPts val="2200"/>
              </a:lnSpc>
              <a:spcBef>
                <a:spcPts val="0"/>
              </a:spcBef>
            </a:pPr>
            <a:r>
              <a:rPr lang="en-GB" sz="2000" dirty="0"/>
              <a:t>the role, status, contributions and/or complexity of experience of other marginalised groups and societies, such as: </a:t>
            </a:r>
          </a:p>
          <a:p>
            <a:pPr lvl="1">
              <a:lnSpc>
                <a:spcPts val="2200"/>
              </a:lnSpc>
              <a:spcBef>
                <a:spcPts val="0"/>
              </a:spcBef>
              <a:buClr>
                <a:schemeClr val="tx2"/>
              </a:buClr>
              <a:buSzPct val="60000"/>
              <a:buFont typeface="Courier New" panose="02070309020205020404" pitchFamily="49" charset="0"/>
              <a:buChar char="o"/>
            </a:pPr>
            <a:r>
              <a:rPr lang="en-GB" sz="2000" dirty="0"/>
              <a:t>women</a:t>
            </a:r>
          </a:p>
          <a:p>
            <a:pPr lvl="1">
              <a:lnSpc>
                <a:spcPts val="2200"/>
              </a:lnSpc>
              <a:spcBef>
                <a:spcPts val="0"/>
              </a:spcBef>
              <a:buClr>
                <a:schemeClr val="tx2"/>
              </a:buClr>
              <a:buSzPct val="60000"/>
              <a:buFont typeface="Courier New" panose="02070309020205020404" pitchFamily="49" charset="0"/>
              <a:buChar char="o"/>
            </a:pPr>
            <a:r>
              <a:rPr lang="en-GB" sz="2000" dirty="0"/>
              <a:t>LGBTQIA+</a:t>
            </a:r>
          </a:p>
          <a:p>
            <a:pPr lvl="1">
              <a:lnSpc>
                <a:spcPts val="2200"/>
              </a:lnSpc>
              <a:spcBef>
                <a:spcPts val="0"/>
              </a:spcBef>
              <a:buClr>
                <a:schemeClr val="tx2"/>
              </a:buClr>
              <a:buSzPct val="60000"/>
              <a:buFont typeface="Courier New" panose="02070309020205020404" pitchFamily="49" charset="0"/>
              <a:buChar char="o"/>
            </a:pPr>
            <a:r>
              <a:rPr lang="en-GB" sz="2000" dirty="0"/>
              <a:t>indigenous and colonised peoples  </a:t>
            </a:r>
          </a:p>
          <a:p>
            <a:pPr lvl="1">
              <a:lnSpc>
                <a:spcPts val="2200"/>
              </a:lnSpc>
              <a:spcBef>
                <a:spcPts val="0"/>
              </a:spcBef>
              <a:buClr>
                <a:schemeClr val="tx2"/>
              </a:buClr>
              <a:buSzPct val="60000"/>
              <a:buFont typeface="Courier New" panose="02070309020205020404" pitchFamily="49" charset="0"/>
              <a:buChar char="o"/>
            </a:pPr>
            <a:r>
              <a:rPr lang="en-GB" sz="2000" dirty="0"/>
              <a:t>the working class</a:t>
            </a:r>
          </a:p>
          <a:p>
            <a:pPr lvl="1">
              <a:lnSpc>
                <a:spcPts val="2200"/>
              </a:lnSpc>
              <a:spcBef>
                <a:spcPts val="0"/>
              </a:spcBef>
              <a:buClr>
                <a:schemeClr val="tx2"/>
              </a:buClr>
              <a:buSzPct val="60000"/>
              <a:buFont typeface="Courier New" panose="02070309020205020404" pitchFamily="49" charset="0"/>
              <a:buChar char="o"/>
            </a:pPr>
            <a:r>
              <a:rPr lang="en-GB" sz="2000" dirty="0"/>
              <a:t>people living with disabilities</a:t>
            </a:r>
          </a:p>
          <a:p>
            <a:pPr marL="0" indent="0">
              <a:buNone/>
            </a:pPr>
            <a:endParaRPr lang="en-GB" dirty="0"/>
          </a:p>
        </p:txBody>
      </p:sp>
    </p:spTree>
    <p:extLst>
      <p:ext uri="{BB962C8B-B14F-4D97-AF65-F5344CB8AC3E}">
        <p14:creationId xmlns:p14="http://schemas.microsoft.com/office/powerpoint/2010/main" val="3298217971"/>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B1EF0F7441C4EA4961CD99E9A8958" ma:contentTypeVersion="9" ma:contentTypeDescription="Create a new document." ma:contentTypeScope="" ma:versionID="d63f035c75950a4e2f55a01c7b4720ad">
  <xsd:schema xmlns:xsd="http://www.w3.org/2001/XMLSchema" xmlns:xs="http://www.w3.org/2001/XMLSchema" xmlns:p="http://schemas.microsoft.com/office/2006/metadata/properties" xmlns:ns2="bf20b019-7b30-4e2c-961d-1293d10f409e" targetNamespace="http://schemas.microsoft.com/office/2006/metadata/properties" ma:root="true" ma:fieldsID="c7096ccdcca9c3ba087e6a305d83b316" ns2:_="">
    <xsd:import namespace="bf20b019-7b30-4e2c-961d-1293d10f4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0b019-7b30-4e2c-961d-1293d10f4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6775A8-931A-4AC6-9119-9F3D36071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0b019-7b30-4e2c-961d-1293d10f4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A3FAC-23CD-41FD-BBF4-779E4B9A2D0D}">
  <ds:schemaRefs>
    <ds:schemaRef ds:uri="http://schemas.microsoft.com/sharepoint/v3/contenttype/forms"/>
  </ds:schemaRefs>
</ds:datastoreItem>
</file>

<file path=customXml/itemProps3.xml><?xml version="1.0" encoding="utf-8"?>
<ds:datastoreItem xmlns:ds="http://schemas.openxmlformats.org/officeDocument/2006/customXml" ds:itemID="{5598D900-9FB3-4452-91D2-4475A33E1986}">
  <ds:schemaRefs>
    <ds:schemaRef ds:uri="http://purl.org/dc/elements/1.1/"/>
    <ds:schemaRef ds:uri="bf20b019-7b30-4e2c-961d-1293d10f409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TotalTime>
  <Words>985</Words>
  <Application>Microsoft Office PowerPoint</Application>
  <PresentationFormat>On-screen Show (4:3)</PresentationFormat>
  <Paragraphs>163</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AQA Chevin Pro Light</vt:lpstr>
      <vt:lpstr>Arial</vt:lpstr>
      <vt:lpstr>Calibri</vt:lpstr>
      <vt:lpstr>Courier New</vt:lpstr>
      <vt:lpstr>AQA presentation master Events</vt:lpstr>
      <vt:lpstr>Diversity and representation in AQA history</vt:lpstr>
      <vt:lpstr>Questions to consider</vt:lpstr>
      <vt:lpstr>Diversity and representation in AQA GCSE History</vt:lpstr>
      <vt:lpstr>How do we respond?</vt:lpstr>
      <vt:lpstr>Current approaches to diversity and representation  </vt:lpstr>
      <vt:lpstr>Sources of research and insight</vt:lpstr>
      <vt:lpstr>Teacher support</vt:lpstr>
      <vt:lpstr>Actions in the long term: Preparing for reform  </vt:lpstr>
      <vt:lpstr>What would we like to see in the future?</vt:lpstr>
      <vt:lpstr>Page 1</vt:lpstr>
      <vt:lpstr>Page 1</vt:lpstr>
      <vt:lpstr>Page 1</vt:lpstr>
      <vt:lpstr>What are the challenges/barriers that we face to achieving our vision for the future?  </vt:lpstr>
      <vt:lpstr>Questions or comments?</vt:lpstr>
      <vt:lpstr>Get in touch</vt:lpstr>
      <vt:lpstr>Thank you</vt:lpstr>
    </vt:vector>
  </TitlesOfParts>
  <Company>AQA Education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Katie</dc:creator>
  <cp:lastModifiedBy>Melanie Jones</cp:lastModifiedBy>
  <cp:revision>410</cp:revision>
  <cp:lastPrinted>2020-01-10T10:46:00Z</cp:lastPrinted>
  <dcterms:created xsi:type="dcterms:W3CDTF">2017-07-10T11:13:35Z</dcterms:created>
  <dcterms:modified xsi:type="dcterms:W3CDTF">2022-10-21T16:30:47Z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0x010100A87B1EF0F7441C4EA4961CD99E9A8958</vt:lpwstr>
  </property>
</Properties>
</file>