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79" r:id="rId2"/>
    <p:sldId id="256" r:id="rId3"/>
    <p:sldId id="282" r:id="rId4"/>
    <p:sldId id="259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6" r:id="rId17"/>
    <p:sldId id="270" r:id="rId18"/>
    <p:sldId id="271" r:id="rId19"/>
    <p:sldId id="273" r:id="rId20"/>
    <p:sldId id="275" r:id="rId21"/>
    <p:sldId id="272" r:id="rId22"/>
    <p:sldId id="274" r:id="rId23"/>
    <p:sldId id="277" r:id="rId24"/>
    <p:sldId id="278" r:id="rId25"/>
    <p:sldId id="283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98" autoAdjust="0"/>
    <p:restoredTop sz="94660"/>
  </p:normalViewPr>
  <p:slideViewPr>
    <p:cSldViewPr>
      <p:cViewPr varScale="1">
        <p:scale>
          <a:sx n="67" d="100"/>
          <a:sy n="67" d="100"/>
        </p:scale>
        <p:origin x="1426" y="38"/>
      </p:cViewPr>
      <p:guideLst>
        <p:guide orient="horz" pos="2160"/>
        <p:guide pos="2880"/>
      </p:guideLst>
    </p:cSldViewPr>
  </p:slid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66" d="100"/>
        <a:sy n="66" d="100"/>
      </p:scale>
      <p:origin x="0" y="4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C6CF9-FDD7-4C64-8331-B81DCF449E63}" type="datetimeFigureOut">
              <a:rPr lang="en-US" smtClean="0"/>
              <a:pPr/>
              <a:t>2/9/2021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87D50A-EAD2-4B1C-BD99-17EEA2FBB4F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Wikipedia image in the public domain..........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7D50A-EAD2-4B1C-BD99-17EEA2FBB4F0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7D50A-EAD2-4B1C-BD99-17EEA2FBB4F0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7D50A-EAD2-4B1C-BD99-17EEA2FBB4F0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36AD-1EB1-42F6-B10D-9DEB0F3E98C0}" type="datetimeFigureOut">
              <a:rPr lang="en-US" smtClean="0"/>
              <a:pPr/>
              <a:t>2/9/2021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F54A2-8BC4-47DA-9C17-468753C6AF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36AD-1EB1-42F6-B10D-9DEB0F3E98C0}" type="datetimeFigureOut">
              <a:rPr lang="en-US" smtClean="0"/>
              <a:pPr/>
              <a:t>2/9/2021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F54A2-8BC4-47DA-9C17-468753C6AF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36AD-1EB1-42F6-B10D-9DEB0F3E98C0}" type="datetimeFigureOut">
              <a:rPr lang="en-US" smtClean="0"/>
              <a:pPr/>
              <a:t>2/9/2021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F54A2-8BC4-47DA-9C17-468753C6AF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36AD-1EB1-42F6-B10D-9DEB0F3E98C0}" type="datetimeFigureOut">
              <a:rPr lang="en-US" smtClean="0"/>
              <a:pPr/>
              <a:t>2/9/2021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F54A2-8BC4-47DA-9C17-468753C6AF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36AD-1EB1-42F6-B10D-9DEB0F3E98C0}" type="datetimeFigureOut">
              <a:rPr lang="en-US" smtClean="0"/>
              <a:pPr/>
              <a:t>2/9/2021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F54A2-8BC4-47DA-9C17-468753C6AF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36AD-1EB1-42F6-B10D-9DEB0F3E98C0}" type="datetimeFigureOut">
              <a:rPr lang="en-US" smtClean="0"/>
              <a:pPr/>
              <a:t>2/9/2021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F54A2-8BC4-47DA-9C17-468753C6AF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36AD-1EB1-42F6-B10D-9DEB0F3E98C0}" type="datetimeFigureOut">
              <a:rPr lang="en-US" smtClean="0"/>
              <a:pPr/>
              <a:t>2/9/2021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F54A2-8BC4-47DA-9C17-468753C6AF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36AD-1EB1-42F6-B10D-9DEB0F3E98C0}" type="datetimeFigureOut">
              <a:rPr lang="en-US" smtClean="0"/>
              <a:pPr/>
              <a:t>2/9/2021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F54A2-8BC4-47DA-9C17-468753C6AF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36AD-1EB1-42F6-B10D-9DEB0F3E98C0}" type="datetimeFigureOut">
              <a:rPr lang="en-US" smtClean="0"/>
              <a:pPr/>
              <a:t>2/9/2021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F54A2-8BC4-47DA-9C17-468753C6AF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36AD-1EB1-42F6-B10D-9DEB0F3E98C0}" type="datetimeFigureOut">
              <a:rPr lang="en-US" smtClean="0"/>
              <a:pPr/>
              <a:t>2/9/2021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F54A2-8BC4-47DA-9C17-468753C6AF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36AD-1EB1-42F6-B10D-9DEB0F3E98C0}" type="datetimeFigureOut">
              <a:rPr lang="en-US" smtClean="0"/>
              <a:pPr/>
              <a:t>2/9/2021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F54A2-8BC4-47DA-9C17-468753C6AF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936AD-1EB1-42F6-B10D-9DEB0F3E98C0}" type="datetimeFigureOut">
              <a:rPr lang="en-US" smtClean="0"/>
              <a:pPr/>
              <a:t>2/9/2021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F54A2-8BC4-47DA-9C17-468753C6AFF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ue.alf@btopenworld.com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oplescollection.wales/collections/384105" TargetMode="External"/><Relationship Id="rId2" Type="http://schemas.openxmlformats.org/officeDocument/2006/relationships/hyperlink" Target="http://www.bbc.co.uk/teach/class-clips-video/history-ks2-world-war-two/zjnyscw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dkfindout.com/uk/history/world-war-ii/" TargetMode="External"/><Relationship Id="rId4" Type="http://schemas.openxmlformats.org/officeDocument/2006/relationships/hyperlink" Target="http://www.archives.gov/research/military/ww2/photos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slide" Target="slide15.xml"/><Relationship Id="rId18" Type="http://schemas.openxmlformats.org/officeDocument/2006/relationships/slide" Target="slide20.xml"/><Relationship Id="rId3" Type="http://schemas.openxmlformats.org/officeDocument/2006/relationships/slide" Target="slide5.xml"/><Relationship Id="rId21" Type="http://schemas.openxmlformats.org/officeDocument/2006/relationships/slide" Target="slide23.xml"/><Relationship Id="rId7" Type="http://schemas.openxmlformats.org/officeDocument/2006/relationships/slide" Target="slide9.xml"/><Relationship Id="rId12" Type="http://schemas.openxmlformats.org/officeDocument/2006/relationships/slide" Target="slide14.xml"/><Relationship Id="rId17" Type="http://schemas.openxmlformats.org/officeDocument/2006/relationships/slide" Target="slide19.xml"/><Relationship Id="rId2" Type="http://schemas.openxmlformats.org/officeDocument/2006/relationships/notesSlide" Target="../notesSlides/notesSlide2.xml"/><Relationship Id="rId16" Type="http://schemas.openxmlformats.org/officeDocument/2006/relationships/slide" Target="slide18.xml"/><Relationship Id="rId20" Type="http://schemas.openxmlformats.org/officeDocument/2006/relationships/slide" Target="slide2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5" Type="http://schemas.openxmlformats.org/officeDocument/2006/relationships/slide" Target="slide7.xml"/><Relationship Id="rId15" Type="http://schemas.openxmlformats.org/officeDocument/2006/relationships/slide" Target="slide17.xml"/><Relationship Id="rId10" Type="http://schemas.openxmlformats.org/officeDocument/2006/relationships/slide" Target="slide12.xml"/><Relationship Id="rId19" Type="http://schemas.openxmlformats.org/officeDocument/2006/relationships/slide" Target="slide21.xml"/><Relationship Id="rId4" Type="http://schemas.openxmlformats.org/officeDocument/2006/relationships/slide" Target="slide6.xml"/><Relationship Id="rId9" Type="http://schemas.openxmlformats.org/officeDocument/2006/relationships/slide" Target="slide11.xml"/><Relationship Id="rId14" Type="http://schemas.openxmlformats.org/officeDocument/2006/relationships/slide" Target="slide16.xml"/><Relationship Id="rId22" Type="http://schemas.openxmlformats.org/officeDocument/2006/relationships/slide" Target="slide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B79AD90-1F55-4CCA-856D-B58286DB5C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995974"/>
              </p:ext>
            </p:extLst>
          </p:nvPr>
        </p:nvGraphicFramePr>
        <p:xfrm>
          <a:off x="1115616" y="764704"/>
          <a:ext cx="6912769" cy="61124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36381">
                  <a:extLst>
                    <a:ext uri="{9D8B030D-6E8A-4147-A177-3AD203B41FA5}">
                      <a16:colId xmlns:a16="http://schemas.microsoft.com/office/drawing/2014/main" val="2757251350"/>
                    </a:ext>
                  </a:extLst>
                </a:gridCol>
                <a:gridCol w="2776388">
                  <a:extLst>
                    <a:ext uri="{9D8B030D-6E8A-4147-A177-3AD203B41FA5}">
                      <a16:colId xmlns:a16="http://schemas.microsoft.com/office/drawing/2014/main" val="3352532155"/>
                    </a:ext>
                  </a:extLst>
                </a:gridCol>
              </a:tblGrid>
              <a:tr h="39257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dirty="0">
                          <a:effectLst/>
                        </a:rPr>
                        <a:t>HA Resource Hub Submission Form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41" marR="64141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2502015"/>
                  </a:ext>
                </a:extLst>
              </a:tr>
              <a:tr h="390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dirty="0">
                          <a:effectLst/>
                        </a:rPr>
                        <a:t>Resource Title: Finding Out About WW2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41" marR="64141" marT="0" marB="0"/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effectLst/>
                        </a:rPr>
                        <a:t>Age Range: </a:t>
                      </a:r>
                      <a:r>
                        <a:rPr lang="en-GB" sz="1400" dirty="0">
                          <a:effectLst/>
                        </a:rPr>
                        <a:t>Upper KS2 </a:t>
                      </a:r>
                      <a:endParaRPr lang="en-GB" dirty="0"/>
                    </a:p>
                  </a:txBody>
                  <a:tcPr marL="64141" marR="64141" marT="0" marB="0"/>
                </a:tc>
                <a:extLst>
                  <a:ext uri="{0D108BD9-81ED-4DB2-BD59-A6C34878D82A}">
                    <a16:rowId xmlns:a16="http://schemas.microsoft.com/office/drawing/2014/main" val="2622868921"/>
                  </a:ext>
                </a:extLst>
              </a:tr>
              <a:tr h="11611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dirty="0">
                          <a:effectLst/>
                        </a:rPr>
                        <a:t>Author name and email contact: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Alf Wilkinson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  <a:hlinkClick r:id="rId2"/>
                        </a:rPr>
                        <a:t>sue.alf@btopenworld.com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41" marR="641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dirty="0">
                          <a:effectLst/>
                        </a:rPr>
                        <a:t>Resource Details: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One PowerPoint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41" marR="64141" marT="0" marB="0"/>
                </a:tc>
                <a:extLst>
                  <a:ext uri="{0D108BD9-81ED-4DB2-BD59-A6C34878D82A}">
                    <a16:rowId xmlns:a16="http://schemas.microsoft.com/office/drawing/2014/main" val="3264819493"/>
                  </a:ext>
                </a:extLst>
              </a:tr>
              <a:tr h="11232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dirty="0">
                          <a:effectLst/>
                        </a:rPr>
                        <a:t>Necessary prior learning to complete this: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None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41" marR="641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dirty="0">
                          <a:effectLst/>
                        </a:rPr>
                        <a:t>What does it lead to next?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Key Stage 3 study of WWII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Has links to Geography in places where events took place</a:t>
                      </a:r>
                      <a:endParaRPr lang="en-GB" dirty="0"/>
                    </a:p>
                  </a:txBody>
                  <a:tcPr marL="64141" marR="64141" marT="0" marB="0"/>
                </a:tc>
                <a:extLst>
                  <a:ext uri="{0D108BD9-81ED-4DB2-BD59-A6C34878D82A}">
                    <a16:rowId xmlns:a16="http://schemas.microsoft.com/office/drawing/2014/main" val="3831704747"/>
                  </a:ext>
                </a:extLst>
              </a:tr>
              <a:tr h="247262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dirty="0">
                          <a:effectLst/>
                        </a:rPr>
                        <a:t>Explanation: How should this resource be used?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As an introductory research project into an overview of WW2 across the world.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By clicking on the timeline one is led to each key event and ‘to find out’ questions. A short key questions slide at the start aims to pull pupils’ thinking together. If possible, pupils can also print and annotate a world map to show some of the events of the war across the world.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+mj-lt"/>
                        <a:buAutoNum type="arabicPeriod"/>
                      </a:pPr>
                      <a:r>
                        <a:rPr lang="en-GB" sz="1400" dirty="0">
                          <a:effectLst/>
                        </a:rPr>
                        <a:t>Could be followed up with more in-depth work on any of the topics covered.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+mj-lt"/>
                        <a:buAutoNum type="arabicPeriod"/>
                      </a:pPr>
                      <a:r>
                        <a:rPr lang="en-GB" sz="1400" dirty="0">
                          <a:effectLst/>
                        </a:rPr>
                        <a:t>Other events left out could be added.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en-GB" sz="1400" dirty="0">
                          <a:effectLst/>
                        </a:rPr>
                        <a:t>Model could be used for any KSt2 topic.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NB – The PowerPoint is editable and different events can be substituted by teachers if desired.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41" marR="64141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416758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785794"/>
            <a:ext cx="578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6. The Blitz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0034" y="1571612"/>
            <a:ext cx="7495920" cy="163121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 from September onwards, the Luftwaffe bombed British towns and cities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 they thought Britain would give in and ask for peace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 factories and docks, as well as people, were targets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 over 10,000 people were killed by bombing in London alone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34" y="3500438"/>
            <a:ext cx="7929618" cy="1938992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To find out: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what type of bombs were dropped by the Germans?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what did people do to keep safe?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how effective do you think the bombing was? 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why did the bombing eventually stop?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64836" y="6024855"/>
            <a:ext cx="1736254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hlinkClick r:id="rId2" action="ppaction://hlinksldjump"/>
              </a:rPr>
              <a:t>click to continue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785794"/>
            <a:ext cx="578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7. The Battle of the Atlantic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4348" y="1500174"/>
            <a:ext cx="7951685" cy="238337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at the start of the war, over 60% of Britain’s food and raw materials was imported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nearly all had to cross the Atlantic Ocean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German U-Boats tried to sink as many British ships as they could, hoping to starve Britain into surrender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Winston Churchill said, after the war, ‘the only thing that worried me was the Battle of the Atlantic.’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1472" y="4143380"/>
            <a:ext cx="8286808" cy="1938992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To find out: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why were U-Boats so difficult to destroy?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what new weapons did the British invent to protect their ships crossing the Atlantic?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when do you think the Battle of the Atlantic was won?</a:t>
            </a:r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6786578" y="6286520"/>
            <a:ext cx="1785950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 </a:t>
            </a:r>
            <a:r>
              <a:rPr lang="en-GB" dirty="0">
                <a:hlinkClick r:id="rId2" action="ppaction://hlinksldjump"/>
              </a:rPr>
              <a:t>click to continue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500042"/>
            <a:ext cx="66437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8. ‘Barbarossa’ – the invasion of Russia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8596" y="1500174"/>
            <a:ext cx="8284273" cy="163121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Hitler wanted ‘Lebensraum’ – living space – for Germans in the east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He also hated communists – Russia was a communist country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in June 1941 Hitler invaded Russia. Russia had wheat, oil, iron ore that Germany needed for its war effort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By December German troops were nearly in Moscow and Leningrad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7158" y="3429000"/>
            <a:ext cx="8358246" cy="2308324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To Find Out: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to begin with, it looked like the German invasion was</a:t>
            </a:r>
          </a:p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 successful. Why was this?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What stopped the German advance?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What part did the partisans play in defeating the</a:t>
            </a:r>
          </a:p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 Germans?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43636" y="6215082"/>
            <a:ext cx="1785950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hlinkClick r:id="rId2" action="ppaction://hlinksldjump"/>
              </a:rPr>
              <a:t>click to continue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428604"/>
            <a:ext cx="578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9. Pearl Harbour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8596" y="1285860"/>
            <a:ext cx="8427149" cy="255454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on December 7</a:t>
            </a:r>
            <a:r>
              <a:rPr lang="en-GB" sz="2000" baseline="30000" dirty="0">
                <a:latin typeface="Comic Sans MS" pitchFamily="66" charset="0"/>
              </a:rPr>
              <a:t>th</a:t>
            </a:r>
            <a:r>
              <a:rPr lang="en-GB" sz="2000" dirty="0">
                <a:latin typeface="Comic Sans MS" pitchFamily="66" charset="0"/>
              </a:rPr>
              <a:t> 1941, Japan attacked the US naval base at Pearl</a:t>
            </a:r>
          </a:p>
          <a:p>
            <a:r>
              <a:rPr lang="en-GB" sz="2000" dirty="0">
                <a:latin typeface="Comic Sans MS" pitchFamily="66" charset="0"/>
              </a:rPr>
              <a:t>  Harbour, in the Pacific Ocean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the Americans were taken completely by surprise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the Japanese were attempting to have an empire in the East, and</a:t>
            </a:r>
          </a:p>
          <a:p>
            <a:r>
              <a:rPr lang="en-GB" sz="2000" dirty="0">
                <a:latin typeface="Comic Sans MS" pitchFamily="66" charset="0"/>
              </a:rPr>
              <a:t>  capture the oil and other materials they needed. They had sided with Hitler’s Germany in the war. 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Japan treated any prisoners – military and civilian – really badly 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Germany also declared war on the USA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4282" y="3857628"/>
            <a:ext cx="8715436" cy="1938992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To Find Out: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how did the Japanese attack Pearl Harbour? What part</a:t>
            </a:r>
          </a:p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did aircraft carriers play?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was the attack a success?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by early 1942, how much of the Pacific did Japan control?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86512" y="6286520"/>
            <a:ext cx="1714512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hlinkClick r:id="rId2" action="ppaction://hlinksldjump"/>
              </a:rPr>
              <a:t>click to continue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428604"/>
            <a:ext cx="578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10. The Battle of Midway Island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8596" y="1285860"/>
            <a:ext cx="8284273" cy="193899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in June 1942 the Americans beat the Japanese for the first time,</a:t>
            </a:r>
          </a:p>
          <a:p>
            <a:r>
              <a:rPr lang="en-GB" sz="2000" dirty="0">
                <a:latin typeface="Comic Sans MS" pitchFamily="66" charset="0"/>
              </a:rPr>
              <a:t>  at Midway Island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it was the first time two fleets fought each other without coming</a:t>
            </a:r>
          </a:p>
          <a:p>
            <a:r>
              <a:rPr lang="en-GB" sz="2000" dirty="0">
                <a:latin typeface="Comic Sans MS" pitchFamily="66" charset="0"/>
              </a:rPr>
              <a:t>  into contact – the fighting was done by aeroplanes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after Midway, the Americans and their allies were able to slowly </a:t>
            </a:r>
          </a:p>
          <a:p>
            <a:r>
              <a:rPr lang="en-GB" sz="2000" dirty="0">
                <a:latin typeface="Comic Sans MS" pitchFamily="66" charset="0"/>
              </a:rPr>
              <a:t> force back the Japanese troops and navy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8596" y="3571876"/>
            <a:ext cx="8143932" cy="1938992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To Find Out: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where is Midway Island? Why was it important?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how did the Americans win the battle?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why was it important for the Americans and their</a:t>
            </a:r>
          </a:p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Allies to have control of the sea?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72198" y="6000768"/>
            <a:ext cx="1714512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hlinkClick r:id="rId2" action="ppaction://hlinksldjump"/>
              </a:rPr>
              <a:t>click to continue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500042"/>
            <a:ext cx="578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11. The Battle of El Alamein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5720" y="1285860"/>
            <a:ext cx="8427149" cy="193899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Egypt controlled the route to India, and the oil of the Middle East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German and Italian troops were within 40 miles of the Suez Canal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in August 1942 the 8</a:t>
            </a:r>
            <a:r>
              <a:rPr lang="en-GB" sz="2000" baseline="30000" dirty="0">
                <a:latin typeface="Comic Sans MS" pitchFamily="66" charset="0"/>
              </a:rPr>
              <a:t>th</a:t>
            </a:r>
            <a:r>
              <a:rPr lang="en-GB" sz="2000" dirty="0">
                <a:latin typeface="Comic Sans MS" pitchFamily="66" charset="0"/>
              </a:rPr>
              <a:t> Army launched an attack at El Alamein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slowly the Germans were driven back – for the first time Britain </a:t>
            </a:r>
          </a:p>
          <a:p>
            <a:r>
              <a:rPr lang="en-GB" sz="2000" dirty="0">
                <a:latin typeface="Comic Sans MS" pitchFamily="66" charset="0"/>
              </a:rPr>
              <a:t>  and its Allies had defeated the Germans. For the first time since</a:t>
            </a:r>
          </a:p>
          <a:p>
            <a:r>
              <a:rPr lang="en-GB" sz="2000" dirty="0">
                <a:latin typeface="Comic Sans MS" pitchFamily="66" charset="0"/>
              </a:rPr>
              <a:t>  Dunkirk, church bells were rung in Britain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8596" y="3500438"/>
            <a:ext cx="8143932" cy="2308324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To Find Out: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Where is the Suez Canal?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What was it like fighting in the desert?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After several defeats in North Africa, how did the</a:t>
            </a:r>
          </a:p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8</a:t>
            </a:r>
            <a:r>
              <a:rPr lang="en-GB" sz="2400" baseline="30000" dirty="0">
                <a:solidFill>
                  <a:srgbClr val="FF0000"/>
                </a:solidFill>
                <a:latin typeface="Comic Sans MS" pitchFamily="66" charset="0"/>
              </a:rPr>
              <a:t>th</a:t>
            </a: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Army manage to defeat the Germans and Italians?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Where did the Allies attack next? Why?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72264" y="5929330"/>
            <a:ext cx="1857388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hlinkClick r:id="rId2" action="ppaction://hlinksldjump"/>
              </a:rPr>
              <a:t>click to continue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571480"/>
            <a:ext cx="578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12. The Battle of Stalingrad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7158" y="1500174"/>
            <a:ext cx="8498587" cy="224676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Stalingrad was a major Russian city, named after the ruler of Russia, Josef Stalin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by August 1942 the German army was on the outskirts of the city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Stalin ordered it to be defended at all costs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In December 1942 a fresh Russian army surrounded the Germans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Eventually the Germans had to surrender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Stalingrad was the first major defeat for Germany in Russia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8596" y="3786190"/>
            <a:ext cx="8501122" cy="1938992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To Find Out: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How many people died defending Stalingrad?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What was the fighting like in the city?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How did Hitler try to supply his surrounded army? Why</a:t>
            </a:r>
          </a:p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 didn’t it work?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43702" y="6143644"/>
            <a:ext cx="1785950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hlinkClick r:id="rId2" action="ppaction://hlinksldjump"/>
              </a:rPr>
              <a:t>click to continue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500042"/>
            <a:ext cx="578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13. The Battle of Kursk.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1472" y="1428736"/>
            <a:ext cx="8212835" cy="163121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 in July and August 1943 the largest tank battle ever fought took</a:t>
            </a:r>
          </a:p>
          <a:p>
            <a:r>
              <a:rPr lang="en-GB" sz="2000" dirty="0">
                <a:latin typeface="Comic Sans MS" pitchFamily="66" charset="0"/>
              </a:rPr>
              <a:t>   place at Kursk, in Russia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 10,000 Russian and 5,500 German tanks took part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 The Germans lost, despite destroying more Russian tanks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 After that, the Germans were always on the retreat in the East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1472" y="3571876"/>
            <a:ext cx="8143932" cy="1569660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To Find Out: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Why was the battle fought at Kursk?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Which side had the better tanks?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what was the significance of the battle?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00826" y="5929330"/>
            <a:ext cx="1857388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hlinkClick r:id="rId2" action="ppaction://hlinksldjump"/>
              </a:rPr>
              <a:t>click to continue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428604"/>
            <a:ext cx="578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14. Hamburg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5720" y="1214422"/>
            <a:ext cx="8501122" cy="224676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‘Bomber’ Harris was convinced Britain could win the war by bombing</a:t>
            </a:r>
          </a:p>
          <a:p>
            <a:r>
              <a:rPr lang="en-GB" sz="2000" dirty="0">
                <a:latin typeface="Comic Sans MS" pitchFamily="66" charset="0"/>
              </a:rPr>
              <a:t>  Germany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from 1942 the RAF and USAAF bombed German industry and cities</a:t>
            </a:r>
          </a:p>
          <a:p>
            <a:r>
              <a:rPr lang="en-GB" sz="2000" dirty="0">
                <a:latin typeface="Comic Sans MS" pitchFamily="66" charset="0"/>
              </a:rPr>
              <a:t>  day and night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24</a:t>
            </a:r>
            <a:r>
              <a:rPr lang="en-GB" sz="2000" baseline="30000" dirty="0">
                <a:latin typeface="Comic Sans MS" pitchFamily="66" charset="0"/>
              </a:rPr>
              <a:t>th</a:t>
            </a:r>
            <a:r>
              <a:rPr lang="en-GB" sz="2000" dirty="0">
                <a:latin typeface="Comic Sans MS" pitchFamily="66" charset="0"/>
              </a:rPr>
              <a:t> July 1943 for 8 days and 7 nights they bombed Hamburg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over 37,000 Germans were killed, and the city badly damaged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it was the heaviest raid on a German city of the war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5720" y="3857628"/>
            <a:ext cx="8501122" cy="1938992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To Find Out: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what % of RAF bomber crews died attacking Germany?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what damage was caused to Hamburg?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did bombing ‘win the war?’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find out what happened to Dresden in February 1945</a:t>
            </a:r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6643702" y="6143644"/>
            <a:ext cx="1785950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hlinkClick r:id="rId2" action="ppaction://hlinksldjump"/>
              </a:rPr>
              <a:t>click to continue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357166"/>
            <a:ext cx="578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15. D-Day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0034" y="1000108"/>
            <a:ext cx="7495920" cy="255454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Earlier in the war, Hitler had advanced and captured France. For much of the war, France was occupied and controlled by Germany.  On the 6</a:t>
            </a:r>
            <a:r>
              <a:rPr lang="en-GB" sz="2000" baseline="30000" dirty="0">
                <a:latin typeface="Comic Sans MS" pitchFamily="66" charset="0"/>
              </a:rPr>
              <a:t>th</a:t>
            </a:r>
            <a:r>
              <a:rPr lang="en-GB" sz="2000" dirty="0">
                <a:latin typeface="Comic Sans MS" pitchFamily="66" charset="0"/>
              </a:rPr>
              <a:t> June 1944 the Allies landed in France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it had taken two years to plan the invasion of Europe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Hitler knew if the invasion succeeded the war would be lost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over 3 million troops were ready to attack Europe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by 24</a:t>
            </a:r>
            <a:r>
              <a:rPr lang="en-GB" sz="2000" baseline="30000" dirty="0">
                <a:latin typeface="Comic Sans MS" pitchFamily="66" charset="0"/>
              </a:rPr>
              <a:t>th</a:t>
            </a:r>
            <a:r>
              <a:rPr lang="en-GB" sz="2000" dirty="0">
                <a:latin typeface="Comic Sans MS" pitchFamily="66" charset="0"/>
              </a:rPr>
              <a:t> August the Allies had captured Paris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7125" y="3620927"/>
            <a:ext cx="8143932" cy="2677656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To Find Out: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how did the Allies deceive the Germans about where</a:t>
            </a:r>
          </a:p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 the invasion would be?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how difficult was it to get so many troops and so </a:t>
            </a:r>
          </a:p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 much equipment across the English Channel?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Some German officers thought the war was now lost and tried to kill Hitler. Find out about the ‘Bomb Plot.’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29420" y="6316168"/>
            <a:ext cx="1714512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hlinkClick r:id="rId3" action="ppaction://hlinksldjump"/>
              </a:rPr>
              <a:t>click to continue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8662" y="785794"/>
            <a:ext cx="6000792" cy="95410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itchFamily="66" charset="0"/>
              </a:rPr>
              <a:t>Finding out about World War Two Across the World</a:t>
            </a:r>
          </a:p>
        </p:txBody>
      </p:sp>
      <p:pic>
        <p:nvPicPr>
          <p:cNvPr id="27650" name="Picture 2" descr="File:Blitzaftermat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40276" y="2000240"/>
            <a:ext cx="5760709" cy="45005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571480"/>
            <a:ext cx="578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17. The Battle of Iwo Jima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5720" y="1428736"/>
            <a:ext cx="8429684" cy="224676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Iwo Jima was an important island on the way to Japan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it could be used to bomb Japan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the Japanese were determined to defend it. 21,000</a:t>
            </a:r>
          </a:p>
          <a:p>
            <a:r>
              <a:rPr lang="en-GB" sz="2000" dirty="0">
                <a:latin typeface="Comic Sans MS" pitchFamily="66" charset="0"/>
              </a:rPr>
              <a:t>  Japanese troops dug in to fight the Americans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over 1 in 3 of the American troops attacking it were killed or</a:t>
            </a:r>
          </a:p>
          <a:p>
            <a:r>
              <a:rPr lang="en-GB" sz="2000" dirty="0">
                <a:latin typeface="Comic Sans MS" pitchFamily="66" charset="0"/>
              </a:rPr>
              <a:t>  wounded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it took over one month to capture the island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7158" y="3929066"/>
            <a:ext cx="8143932" cy="1938992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To Find Out: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how far from Japan is Iwo Jima?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why were the Japanese so determined to defend it?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what was the fighting like?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what was the significance of Iwo Jima?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29388" y="6143644"/>
            <a:ext cx="1785950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hlinkClick r:id="rId2" action="ppaction://hlinksldjump"/>
              </a:rPr>
              <a:t>click to continue</a:t>
            </a:r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500042"/>
            <a:ext cx="578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18. The Battle for Berlin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5720" y="1500174"/>
            <a:ext cx="8572560" cy="163121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by January 1945 the Russians were near Germany in the East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Britain and its Allies were approaching Germany from the West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in April the fighting reached Berlin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old men and young boys were given weapons and told to defend Berlin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Hitler killed himself in his bunker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7158" y="3500438"/>
            <a:ext cx="8143932" cy="1938992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To Find Out: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what happened at the River Elbe on 25</a:t>
            </a:r>
            <a:r>
              <a:rPr lang="en-GB" sz="2400" baseline="30000" dirty="0">
                <a:solidFill>
                  <a:srgbClr val="FF0000"/>
                </a:solidFill>
                <a:latin typeface="Comic Sans MS" pitchFamily="66" charset="0"/>
              </a:rPr>
              <a:t>th</a:t>
            </a: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April 1945? 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why was this so important?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why did the Germans still carry on fighting?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when do you think the Germans lost the war?</a:t>
            </a:r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6072198" y="5929330"/>
            <a:ext cx="1857388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hlinkClick r:id="rId2" action="ppaction://hlinksldjump"/>
              </a:rPr>
              <a:t>click to continue</a:t>
            </a: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428604"/>
            <a:ext cx="578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19. V-E Day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5720" y="1214422"/>
            <a:ext cx="8355711" cy="163121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VE day [Victory in Europe] was on 8</a:t>
            </a:r>
            <a:r>
              <a:rPr lang="en-GB" sz="2000" baseline="30000" dirty="0">
                <a:latin typeface="Comic Sans MS" pitchFamily="66" charset="0"/>
              </a:rPr>
              <a:t>th</a:t>
            </a:r>
            <a:r>
              <a:rPr lang="en-GB" sz="2000" dirty="0">
                <a:latin typeface="Comic Sans MS" pitchFamily="66" charset="0"/>
              </a:rPr>
              <a:t> May in the West, and 9</a:t>
            </a:r>
            <a:r>
              <a:rPr lang="en-GB" sz="2000" baseline="30000" dirty="0">
                <a:latin typeface="Comic Sans MS" pitchFamily="66" charset="0"/>
              </a:rPr>
              <a:t>th</a:t>
            </a:r>
            <a:r>
              <a:rPr lang="en-GB" sz="2000" dirty="0">
                <a:latin typeface="Comic Sans MS" pitchFamily="66" charset="0"/>
              </a:rPr>
              <a:t> May</a:t>
            </a:r>
          </a:p>
          <a:p>
            <a:r>
              <a:rPr lang="en-GB" sz="2000" dirty="0">
                <a:latin typeface="Comic Sans MS" pitchFamily="66" charset="0"/>
              </a:rPr>
              <a:t>  in Russia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Hitler was dead, and the Nazis were defeated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huge street parties were held all across Europe to celebrate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there was still Japan to defeat......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7158" y="3929066"/>
            <a:ext cx="8501122" cy="1569660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To Find Out: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as Hitler was dead, who led the surrender of Germany?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what was life in Germany like in May 1945?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what happened to Germany as a result of the war?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57884" y="5929330"/>
            <a:ext cx="1714512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hlinkClick r:id="rId2" action="ppaction://hlinksldjump"/>
              </a:rPr>
              <a:t>click to continue</a:t>
            </a:r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357166"/>
            <a:ext cx="578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20. Hiroshima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5720" y="1071546"/>
            <a:ext cx="8501121" cy="255454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Hiroshima was a major city in Japan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Allied leaders thought to invade Japan would take another year and</a:t>
            </a:r>
          </a:p>
          <a:p>
            <a:r>
              <a:rPr lang="en-GB" sz="2000" dirty="0">
                <a:latin typeface="Comic Sans MS" pitchFamily="66" charset="0"/>
              </a:rPr>
              <a:t>  cost the lives of 1 million Allied troops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President Truman took the decision to drop an atomic bomb on </a:t>
            </a:r>
          </a:p>
          <a:p>
            <a:r>
              <a:rPr lang="en-GB" sz="2000" dirty="0">
                <a:latin typeface="Comic Sans MS" pitchFamily="66" charset="0"/>
              </a:rPr>
              <a:t>  Hiroshima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when Japan refused to surrender another bomb was dropped on </a:t>
            </a:r>
          </a:p>
          <a:p>
            <a:r>
              <a:rPr lang="en-GB" sz="2000" dirty="0">
                <a:latin typeface="Comic Sans MS" pitchFamily="66" charset="0"/>
              </a:rPr>
              <a:t>  Nagasaki.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Japan surrendered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7158" y="4000504"/>
            <a:ext cx="8501122" cy="1569660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To Find Out: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how powerful was the atomic bomb?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how many people were killed by the two atomic bombs?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was Truman right to drop the bomb on Japan?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86512" y="6143644"/>
            <a:ext cx="1714512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hlinkClick r:id="rId2" action="ppaction://hlinksldjump"/>
              </a:rPr>
              <a:t>click to continue</a:t>
            </a:r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785794"/>
            <a:ext cx="578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21. V-J Day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8596" y="1500174"/>
            <a:ext cx="8427149" cy="163121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on 14</a:t>
            </a:r>
            <a:r>
              <a:rPr lang="en-GB" sz="2000" baseline="30000" dirty="0">
                <a:latin typeface="Comic Sans MS" pitchFamily="66" charset="0"/>
              </a:rPr>
              <a:t>th</a:t>
            </a:r>
            <a:r>
              <a:rPr lang="en-GB" sz="2000" dirty="0">
                <a:latin typeface="Comic Sans MS" pitchFamily="66" charset="0"/>
              </a:rPr>
              <a:t> August 1945 Japan surrendered. World War Two was over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15</a:t>
            </a:r>
            <a:r>
              <a:rPr lang="en-GB" sz="2000" baseline="30000" dirty="0">
                <a:latin typeface="Comic Sans MS" pitchFamily="66" charset="0"/>
              </a:rPr>
              <a:t>th</a:t>
            </a:r>
            <a:r>
              <a:rPr lang="en-GB" sz="2000" dirty="0">
                <a:latin typeface="Comic Sans MS" pitchFamily="66" charset="0"/>
              </a:rPr>
              <a:t> August has been known as V-J Day ever since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some Japanese soldiers refused to surrender and continued to </a:t>
            </a:r>
          </a:p>
          <a:p>
            <a:r>
              <a:rPr lang="en-GB" sz="2000" dirty="0">
                <a:latin typeface="Comic Sans MS" pitchFamily="66" charset="0"/>
              </a:rPr>
              <a:t>  fight in the jungles of South East Asia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finally the world was at peace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8596" y="3714752"/>
            <a:ext cx="8429684" cy="1569660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To Find Out: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what happened to the Japanese at the end of the war?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were the Japanese punished as much as the Germans?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did the defeat of Japan bring peace to the world?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00760" y="5715016"/>
            <a:ext cx="1785950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hlinkClick r:id="rId2" action="ppaction://hlinksldjump"/>
              </a:rPr>
              <a:t>click to continue</a:t>
            </a:r>
            <a:endParaRPr lang="en-GB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785794"/>
            <a:ext cx="578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22. Your WWII Map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7158" y="1628800"/>
            <a:ext cx="8429684" cy="3785652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Now that you have found out more about some of the events and places where the Second World War was fought, print off a map of the world if you can and find and mark all the places that you have learned about. </a:t>
            </a:r>
          </a:p>
          <a:p>
            <a:endParaRPr lang="en-GB" sz="2400" dirty="0">
              <a:solidFill>
                <a:srgbClr val="FF0000"/>
              </a:solidFill>
              <a:latin typeface="Comic Sans MS" pitchFamily="66" charset="0"/>
            </a:endParaRPr>
          </a:p>
          <a:p>
            <a:endParaRPr lang="en-GB" sz="2400" dirty="0">
              <a:solidFill>
                <a:srgbClr val="FF0000"/>
              </a:solidFill>
              <a:latin typeface="Comic Sans MS" pitchFamily="66" charset="0"/>
            </a:endParaRPr>
          </a:p>
          <a:p>
            <a:endParaRPr lang="en-GB" sz="2400" dirty="0">
              <a:solidFill>
                <a:srgbClr val="FF0000"/>
              </a:solidFill>
              <a:latin typeface="Comic Sans MS" pitchFamily="66" charset="0"/>
            </a:endParaRPr>
          </a:p>
          <a:p>
            <a:endParaRPr lang="en-GB" sz="2400" dirty="0">
              <a:solidFill>
                <a:srgbClr val="FF0000"/>
              </a:solidFill>
              <a:latin typeface="Comic Sans MS" pitchFamily="66" charset="0"/>
            </a:endParaRPr>
          </a:p>
          <a:p>
            <a:endParaRPr lang="en-GB" sz="2400" dirty="0">
              <a:solidFill>
                <a:srgbClr val="FF0000"/>
              </a:solidFill>
              <a:latin typeface="Comic Sans MS" pitchFamily="66" charset="0"/>
            </a:endParaRPr>
          </a:p>
          <a:p>
            <a:endParaRPr lang="en-GB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2DA5BA8-FAD9-4AA3-9A1A-01BEBA87825F}"/>
              </a:ext>
            </a:extLst>
          </p:cNvPr>
          <p:cNvSpPr/>
          <p:nvPr/>
        </p:nvSpPr>
        <p:spPr>
          <a:xfrm>
            <a:off x="6102389" y="5887540"/>
            <a:ext cx="2684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sue.alf@btopenworld.com</a:t>
            </a:r>
          </a:p>
        </p:txBody>
      </p:sp>
    </p:spTree>
    <p:extLst>
      <p:ext uri="{BB962C8B-B14F-4D97-AF65-F5344CB8AC3E}">
        <p14:creationId xmlns:p14="http://schemas.microsoft.com/office/powerpoint/2010/main" val="673129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214290"/>
            <a:ext cx="7000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some key questions to think about...........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282" y="714356"/>
            <a:ext cx="8572560" cy="230832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endParaRPr lang="en-GB" dirty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</a:rPr>
              <a:t>  which, in your opinion, was the </a:t>
            </a:r>
            <a:r>
              <a:rPr lang="en-GB" b="1" i="1" dirty="0">
                <a:latin typeface="Comic Sans MS" pitchFamily="66" charset="0"/>
              </a:rPr>
              <a:t>worst</a:t>
            </a:r>
            <a:r>
              <a:rPr lang="en-GB" dirty="0">
                <a:latin typeface="Comic Sans MS" pitchFamily="66" charset="0"/>
              </a:rPr>
              <a:t> year of the war? Why?</a:t>
            </a:r>
          </a:p>
          <a:p>
            <a:pPr>
              <a:buFont typeface="Arial" pitchFamily="34" charset="0"/>
              <a:buChar char="•"/>
            </a:pPr>
            <a:endParaRPr lang="en-GB" dirty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</a:rPr>
              <a:t>  which, in your opinion, was the</a:t>
            </a:r>
            <a:r>
              <a:rPr lang="en-GB" b="1" i="1" dirty="0">
                <a:latin typeface="Comic Sans MS" pitchFamily="66" charset="0"/>
              </a:rPr>
              <a:t> best </a:t>
            </a:r>
            <a:r>
              <a:rPr lang="en-GB" dirty="0">
                <a:latin typeface="Comic Sans MS" pitchFamily="66" charset="0"/>
              </a:rPr>
              <a:t>year of the war? Why?</a:t>
            </a:r>
          </a:p>
          <a:p>
            <a:pPr>
              <a:buFont typeface="Arial" pitchFamily="34" charset="0"/>
              <a:buChar char="•"/>
            </a:pPr>
            <a:endParaRPr lang="en-GB" dirty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</a:rPr>
              <a:t>  which, in your opinion, was the most significant event of the war?</a:t>
            </a:r>
          </a:p>
          <a:p>
            <a:pPr>
              <a:buFont typeface="Arial" pitchFamily="34" charset="0"/>
              <a:buChar char="•"/>
            </a:pPr>
            <a:endParaRPr lang="en-GB" dirty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</a:rPr>
              <a:t>  Some historians say that World War Two was Hitler’s War. Do you agree?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2844" y="3214686"/>
            <a:ext cx="8715436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itchFamily="66" charset="0"/>
              </a:rPr>
              <a:t>A couple of websites to help get you going.....................</a:t>
            </a:r>
            <a:endParaRPr lang="en-GB" sz="2000">
              <a:latin typeface="Comic Sans MS" pitchFamily="66" charset="0"/>
            </a:endParaRPr>
          </a:p>
          <a:p>
            <a:endParaRPr lang="en-GB" sz="2000" dirty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</a:t>
            </a:r>
            <a:r>
              <a:rPr lang="en-GB" dirty="0">
                <a:latin typeface="Comic Sans MS" pitchFamily="66" charset="0"/>
              </a:rPr>
              <a:t>BBC Class Clips: </a:t>
            </a:r>
          </a:p>
          <a:p>
            <a:pPr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  <a:hlinkClick r:id="rId2"/>
              </a:rPr>
              <a:t>www.bbc.co.uk/teach/class-clips-video/history-ks2-world-war-two/zjnyscw</a:t>
            </a:r>
            <a:endParaRPr lang="en-GB" dirty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en-GB" dirty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</a:rPr>
              <a:t> evacuation from Cardiff: </a:t>
            </a:r>
          </a:p>
          <a:p>
            <a:pPr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  <a:hlinkClick r:id="rId3"/>
              </a:rPr>
              <a:t>www.peoplescollection.wales/collections/384105</a:t>
            </a:r>
            <a:endParaRPr lang="en-GB" dirty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en-GB" dirty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</a:rPr>
              <a:t> WW2 photos: National Archives [of America]</a:t>
            </a:r>
          </a:p>
          <a:p>
            <a:r>
              <a:rPr lang="en-GB" dirty="0">
                <a:latin typeface="Comic Sans MS" pitchFamily="66" charset="0"/>
                <a:hlinkClick r:id="rId4"/>
              </a:rPr>
              <a:t>www.archives.gov/research/military/ww2/photos</a:t>
            </a:r>
            <a:endParaRPr lang="en-GB" dirty="0">
              <a:latin typeface="Comic Sans MS" pitchFamily="66" charset="0"/>
            </a:endParaRPr>
          </a:p>
          <a:p>
            <a:endParaRPr lang="en-GB" sz="2000" dirty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WW2: </a:t>
            </a:r>
            <a:r>
              <a:rPr lang="en-GB" sz="2000" dirty="0">
                <a:latin typeface="Comic Sans MS" pitchFamily="66" charset="0"/>
                <a:hlinkClick r:id="rId5"/>
              </a:rPr>
              <a:t>www.dkfindout.com/uk/history/world-war-ii/</a:t>
            </a:r>
            <a:endParaRPr lang="en-GB" sz="2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7224" y="571480"/>
            <a:ext cx="6000792" cy="52322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Finding out about World War Two.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57158" y="2500306"/>
            <a:ext cx="8786842" cy="7302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85720" y="3143248"/>
            <a:ext cx="714380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1939</a:t>
            </a:r>
          </a:p>
        </p:txBody>
      </p:sp>
      <p:cxnSp>
        <p:nvCxnSpPr>
          <p:cNvPr id="9" name="Straight Connector 8"/>
          <p:cNvCxnSpPr>
            <a:stCxn id="7" idx="0"/>
          </p:cNvCxnSpPr>
          <p:nvPr/>
        </p:nvCxnSpPr>
        <p:spPr>
          <a:xfrm rot="5400000" flipH="1" flipV="1">
            <a:off x="392877" y="2893215"/>
            <a:ext cx="500066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215338" y="3143248"/>
            <a:ext cx="714380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1945</a:t>
            </a:r>
          </a:p>
        </p:txBody>
      </p:sp>
      <p:cxnSp>
        <p:nvCxnSpPr>
          <p:cNvPr id="12" name="Straight Connector 11"/>
          <p:cNvCxnSpPr/>
          <p:nvPr/>
        </p:nvCxnSpPr>
        <p:spPr>
          <a:xfrm rot="5400000" flipH="1" flipV="1">
            <a:off x="8394727" y="2892421"/>
            <a:ext cx="500066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hlinkClick r:id="rId3" action="ppaction://hlinksldjump"/>
          </p:cNvPr>
          <p:cNvSpPr txBox="1"/>
          <p:nvPr/>
        </p:nvSpPr>
        <p:spPr>
          <a:xfrm>
            <a:off x="500034" y="1571612"/>
            <a:ext cx="428596" cy="461665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1</a:t>
            </a:r>
          </a:p>
        </p:txBody>
      </p:sp>
      <p:sp>
        <p:nvSpPr>
          <p:cNvPr id="14" name="TextBox 13">
            <a:hlinkClick r:id="rId4" action="ppaction://hlinksldjump"/>
          </p:cNvPr>
          <p:cNvSpPr txBox="1"/>
          <p:nvPr/>
        </p:nvSpPr>
        <p:spPr>
          <a:xfrm>
            <a:off x="1071538" y="2928934"/>
            <a:ext cx="428628" cy="461665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2</a:t>
            </a:r>
          </a:p>
        </p:txBody>
      </p:sp>
      <p:sp>
        <p:nvSpPr>
          <p:cNvPr id="15" name="TextBox 14">
            <a:hlinkClick r:id="rId5" action="ppaction://hlinksldjump"/>
          </p:cNvPr>
          <p:cNvSpPr txBox="1"/>
          <p:nvPr/>
        </p:nvSpPr>
        <p:spPr>
          <a:xfrm>
            <a:off x="1357290" y="1571612"/>
            <a:ext cx="479445" cy="461665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071670" y="1643050"/>
            <a:ext cx="480231" cy="461665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  <a:hlinkClick r:id="rId6" action="ppaction://hlinksldjump"/>
              </a:rPr>
              <a:t>4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18" name="TextBox 17">
            <a:hlinkClick r:id="rId7" action="ppaction://hlinksldjump"/>
          </p:cNvPr>
          <p:cNvSpPr txBox="1"/>
          <p:nvPr/>
        </p:nvSpPr>
        <p:spPr>
          <a:xfrm>
            <a:off x="2260661" y="3190302"/>
            <a:ext cx="530091" cy="461665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86050" y="3857628"/>
            <a:ext cx="479445" cy="461665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  <a:hlinkClick r:id="rId8" action="ppaction://hlinksldjump"/>
              </a:rPr>
              <a:t>6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357554" y="3214686"/>
            <a:ext cx="479445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  <a:hlinkClick r:id="rId9" action="ppaction://hlinksldjump"/>
              </a:rPr>
              <a:t>7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643306" y="1643050"/>
            <a:ext cx="480231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  <a:hlinkClick r:id="rId10" action="ppaction://hlinksldjump"/>
              </a:rPr>
              <a:t>8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357686" y="1643050"/>
            <a:ext cx="479445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  <a:hlinkClick r:id="rId11" action="ppaction://hlinksldjump"/>
              </a:rPr>
              <a:t>9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 rot="10800000" flipV="1">
            <a:off x="4286248" y="3830964"/>
            <a:ext cx="579677" cy="46166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  <a:hlinkClick r:id="rId12" action="ppaction://hlinksldjump"/>
              </a:rPr>
              <a:t>10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86380" y="3643314"/>
            <a:ext cx="479445" cy="46166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  <a:hlinkClick r:id="rId13" action="ppaction://hlinksldjump"/>
              </a:rPr>
              <a:t>11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857884" y="4786322"/>
            <a:ext cx="579677" cy="46166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  <a:hlinkClick r:id="rId14" action="ppaction://hlinksldjump"/>
              </a:rPr>
              <a:t>12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786446" y="1714488"/>
            <a:ext cx="579677" cy="461665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  <a:hlinkClick r:id="rId15" action="ppaction://hlinksldjump"/>
              </a:rPr>
              <a:t>13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500826" y="1357298"/>
            <a:ext cx="579677" cy="417037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110" dirty="0">
                <a:latin typeface="Comic Sans MS" pitchFamily="66" charset="0"/>
                <a:hlinkClick r:id="rId16" action="ppaction://hlinksldjump"/>
              </a:rPr>
              <a:t>14</a:t>
            </a:r>
            <a:endParaRPr lang="en-GB" sz="2110" dirty="0">
              <a:latin typeface="Comic Sans MS" pitchFamily="66" charset="0"/>
            </a:endParaRPr>
          </a:p>
        </p:txBody>
      </p:sp>
      <p:sp>
        <p:nvSpPr>
          <p:cNvPr id="29" name="TextBox 28">
            <a:hlinkClick r:id="rId17" action="ppaction://hlinksldjump"/>
          </p:cNvPr>
          <p:cNvSpPr txBox="1"/>
          <p:nvPr/>
        </p:nvSpPr>
        <p:spPr>
          <a:xfrm>
            <a:off x="6215074" y="2928934"/>
            <a:ext cx="579677" cy="417037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110" dirty="0">
                <a:latin typeface="Comic Sans MS" pitchFamily="66" charset="0"/>
                <a:hlinkClick r:id="rId17" action="ppaction://hlinksldjump"/>
              </a:rPr>
              <a:t>15</a:t>
            </a:r>
            <a:endParaRPr lang="en-GB" sz="2110" dirty="0">
              <a:latin typeface="Comic Sans MS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345772" y="3990805"/>
            <a:ext cx="604033" cy="461665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  <a:hlinkClick r:id="rId18" action="ppaction://hlinksldjump"/>
              </a:rPr>
              <a:t>16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500958" y="1785926"/>
            <a:ext cx="592851" cy="461665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  <a:hlinkClick r:id="rId18" action="ppaction://hlinksldjump"/>
              </a:rPr>
              <a:t>17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572396" y="3500438"/>
            <a:ext cx="546553" cy="461665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  <a:hlinkClick r:id="rId19" action="ppaction://hlinksldjump"/>
              </a:rPr>
              <a:t>18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072462" y="4786322"/>
            <a:ext cx="555773" cy="461665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  <a:hlinkClick r:id="rId20" action="ppaction://hlinksldjump"/>
              </a:rPr>
              <a:t>19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143900" y="1142984"/>
            <a:ext cx="579677" cy="47340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  <a:hlinkClick r:id="rId21" action="ppaction://hlinksldjump"/>
              </a:rPr>
              <a:t>20</a:t>
            </a:r>
            <a:endParaRPr lang="en-GB" sz="2400" dirty="0">
              <a:latin typeface="Comic Sans MS" pitchFamily="66" charset="0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rot="16200000" flipH="1">
            <a:off x="413295" y="2158417"/>
            <a:ext cx="599740" cy="1405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4" idx="0"/>
          </p:cNvCxnSpPr>
          <p:nvPr/>
        </p:nvCxnSpPr>
        <p:spPr>
          <a:xfrm rot="16200000" flipV="1">
            <a:off x="892943" y="2536025"/>
            <a:ext cx="428628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1286646" y="2285198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6" idx="2"/>
          </p:cNvCxnSpPr>
          <p:nvPr/>
        </p:nvCxnSpPr>
        <p:spPr>
          <a:xfrm rot="5400000">
            <a:off x="1958214" y="2146733"/>
            <a:ext cx="395591" cy="3115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 flipV="1">
            <a:off x="2000232" y="2571744"/>
            <a:ext cx="714380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16200000" flipV="1">
            <a:off x="2214546" y="2857496"/>
            <a:ext cx="1285884" cy="714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20" idx="0"/>
          </p:cNvCxnSpPr>
          <p:nvPr/>
        </p:nvCxnSpPr>
        <p:spPr>
          <a:xfrm rot="16200000" flipV="1">
            <a:off x="2941631" y="2559040"/>
            <a:ext cx="642942" cy="668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>
            <a:off x="3464711" y="2321711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22" idx="2"/>
          </p:cNvCxnSpPr>
          <p:nvPr/>
        </p:nvCxnSpPr>
        <p:spPr>
          <a:xfrm rot="5400000">
            <a:off x="4172598" y="2146932"/>
            <a:ext cx="467029" cy="3825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 flipH="1" flipV="1">
            <a:off x="4214810" y="3071810"/>
            <a:ext cx="1285884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16200000" flipV="1">
            <a:off x="4929190" y="2928934"/>
            <a:ext cx="1071570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16200000" flipV="1">
            <a:off x="4714876" y="3214686"/>
            <a:ext cx="2214578" cy="928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27" idx="2"/>
          </p:cNvCxnSpPr>
          <p:nvPr/>
        </p:nvCxnSpPr>
        <p:spPr>
          <a:xfrm rot="5400000">
            <a:off x="5876446" y="2371906"/>
            <a:ext cx="395592" cy="40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28" idx="2"/>
          </p:cNvCxnSpPr>
          <p:nvPr/>
        </p:nvCxnSpPr>
        <p:spPr>
          <a:xfrm rot="5400000">
            <a:off x="6389918" y="2170996"/>
            <a:ext cx="797409" cy="40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6717482" y="2573208"/>
            <a:ext cx="566820" cy="3542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5400000" flipH="1" flipV="1">
            <a:off x="6393669" y="3036091"/>
            <a:ext cx="1428760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31" idx="2"/>
          </p:cNvCxnSpPr>
          <p:nvPr/>
        </p:nvCxnSpPr>
        <p:spPr>
          <a:xfrm rot="5400000">
            <a:off x="7487096" y="2261455"/>
            <a:ext cx="324152" cy="296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16200000" flipV="1">
            <a:off x="7215206" y="3000372"/>
            <a:ext cx="92869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33" idx="0"/>
          </p:cNvCxnSpPr>
          <p:nvPr/>
        </p:nvCxnSpPr>
        <p:spPr>
          <a:xfrm rot="5400000" flipH="1" flipV="1">
            <a:off x="7318431" y="3603664"/>
            <a:ext cx="2214577" cy="1507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5400000">
            <a:off x="8108181" y="2107397"/>
            <a:ext cx="92869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1428728" y="5429264"/>
            <a:ext cx="70009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>
                <a:latin typeface="Comic Sans MS" pitchFamily="66" charset="0"/>
              </a:rPr>
              <a:t>Click on each number to explore one aspect of WW2</a:t>
            </a:r>
          </a:p>
        </p:txBody>
      </p:sp>
      <p:sp>
        <p:nvSpPr>
          <p:cNvPr id="49" name="Rectangle 48"/>
          <p:cNvSpPr/>
          <p:nvPr/>
        </p:nvSpPr>
        <p:spPr>
          <a:xfrm>
            <a:off x="8577819" y="3857628"/>
            <a:ext cx="566181" cy="52322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GB" sz="2800" dirty="0">
                <a:latin typeface="Comic Sans MS" pitchFamily="66" charset="0"/>
                <a:hlinkClick r:id="rId22" action="ppaction://hlinksldjump"/>
              </a:rPr>
              <a:t>21</a:t>
            </a:r>
            <a:endParaRPr lang="en-GB" sz="2800" dirty="0">
              <a:latin typeface="Comic Sans MS" pitchFamily="66" charset="0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 rot="5400000" flipH="1" flipV="1">
            <a:off x="8786842" y="3857628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5400000" flipH="1" flipV="1">
            <a:off x="8179619" y="3250405"/>
            <a:ext cx="12144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785794"/>
            <a:ext cx="578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1. Evacuation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2569" y="2087464"/>
            <a:ext cx="7495920" cy="159964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introduced in September 1939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move children – and mums with </a:t>
            </a:r>
            <a:r>
              <a:rPr lang="en-GB" sz="1888" dirty="0">
                <a:latin typeface="Comic Sans MS" pitchFamily="66" charset="0"/>
              </a:rPr>
              <a:t>young</a:t>
            </a:r>
            <a:r>
              <a:rPr lang="en-GB" sz="2000" dirty="0">
                <a:latin typeface="Comic Sans MS" pitchFamily="66" charset="0"/>
              </a:rPr>
              <a:t> children – out of cities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many didn’t know where they were going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whole school evacuated together</a:t>
            </a:r>
          </a:p>
          <a:p>
            <a:pPr>
              <a:buFont typeface="Arial" pitchFamily="34" charset="0"/>
              <a:buChar char="•"/>
            </a:pPr>
            <a:endParaRPr lang="en-GB" sz="2000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4214818"/>
            <a:ext cx="8143932" cy="1569660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To find out: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where were children evacuated to?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were all children happy when they were evacuated?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was evacuation a success?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68136" y="6169922"/>
            <a:ext cx="1718574" cy="37766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Click to </a:t>
            </a:r>
            <a:r>
              <a:rPr lang="en-GB" dirty="0">
                <a:hlinkClick r:id="rId2" action="ppaction://hlinksldjump"/>
              </a:rPr>
              <a:t>co</a:t>
            </a:r>
            <a:r>
              <a:rPr lang="en-GB" sz="1557" dirty="0">
                <a:hlinkClick r:id="rId2" action="ppaction://hlinksldjump"/>
              </a:rPr>
              <a:t>nti</a:t>
            </a:r>
            <a:r>
              <a:rPr lang="en-GB" dirty="0">
                <a:hlinkClick r:id="rId2" action="ppaction://hlinksldjump"/>
              </a:rPr>
              <a:t>nue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785794"/>
            <a:ext cx="6572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2. Britain declares war on Germany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1472" y="1571612"/>
            <a:ext cx="7495920" cy="193899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3</a:t>
            </a:r>
            <a:r>
              <a:rPr lang="en-GB" sz="2000" baseline="30000" dirty="0">
                <a:latin typeface="Comic Sans MS" pitchFamily="66" charset="0"/>
              </a:rPr>
              <a:t>rd</a:t>
            </a:r>
            <a:r>
              <a:rPr lang="en-GB" sz="2000" dirty="0">
                <a:latin typeface="Comic Sans MS" pitchFamily="66" charset="0"/>
              </a:rPr>
              <a:t> September Britain declared war on Germany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Adolf  had spent the last 8 years trying to tear up the Treaty of Versailles that ended WW1 and make Germany great again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Finally, Chamberlain, Britain’s Prime Minister, had had enough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1472" y="4000504"/>
            <a:ext cx="7500990" cy="1200329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To find out: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Why did Britain finally declare war on Germany?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what happened when war was declared?</a:t>
            </a:r>
          </a:p>
        </p:txBody>
      </p:sp>
      <p:sp>
        <p:nvSpPr>
          <p:cNvPr id="7" name="Rectangle 6"/>
          <p:cNvSpPr/>
          <p:nvPr/>
        </p:nvSpPr>
        <p:spPr>
          <a:xfrm>
            <a:off x="6500826" y="6000768"/>
            <a:ext cx="1744517" cy="369332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GB" dirty="0">
                <a:hlinkClick r:id="rId2" action="ppaction://hlinksldjump"/>
              </a:rPr>
              <a:t>Click to continue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785794"/>
            <a:ext cx="578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3.  Rationing introduced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8596" y="1857364"/>
            <a:ext cx="8215370" cy="163121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 On the 8</a:t>
            </a:r>
            <a:r>
              <a:rPr lang="en-GB" sz="2000" baseline="30000" dirty="0">
                <a:latin typeface="Comic Sans MS" pitchFamily="66" charset="0"/>
              </a:rPr>
              <a:t>th</a:t>
            </a:r>
            <a:r>
              <a:rPr lang="en-GB" sz="2000" dirty="0">
                <a:latin typeface="Comic Sans MS" pitchFamily="66" charset="0"/>
              </a:rPr>
              <a:t> January 1940 rationing was introduced – bacon, sugar and butter were rationed 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 as the war went on, more and more foods and things like clothes   and petrol were rationed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  some foods were never rationed during the war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8596" y="4214818"/>
            <a:ext cx="8143932" cy="1569660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To find out: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why was rationing introduced during the war?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how did people try to add to their rations?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was rationing a success?</a:t>
            </a:r>
          </a:p>
        </p:txBody>
      </p:sp>
      <p:sp>
        <p:nvSpPr>
          <p:cNvPr id="7" name="Rectangle 6"/>
          <p:cNvSpPr/>
          <p:nvPr/>
        </p:nvSpPr>
        <p:spPr>
          <a:xfrm>
            <a:off x="6429388" y="6143644"/>
            <a:ext cx="1744517" cy="369332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GB" dirty="0">
                <a:hlinkClick r:id="rId2" action="ppaction://hlinksldjump"/>
              </a:rPr>
              <a:t>Click to continue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785794"/>
            <a:ext cx="578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4. Dunkirk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7158" y="1571612"/>
            <a:ext cx="8498587" cy="194623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The British </a:t>
            </a:r>
            <a:r>
              <a:rPr lang="en-GB" sz="2047" dirty="0">
                <a:latin typeface="Comic Sans MS" pitchFamily="66" charset="0"/>
              </a:rPr>
              <a:t>Army</a:t>
            </a:r>
            <a:r>
              <a:rPr lang="en-GB" sz="2000" dirty="0">
                <a:latin typeface="Comic Sans MS" pitchFamily="66" charset="0"/>
              </a:rPr>
              <a:t> moved to</a:t>
            </a:r>
            <a:r>
              <a:rPr lang="en-GB" dirty="0">
                <a:latin typeface="Comic Sans MS" pitchFamily="66" charset="0"/>
              </a:rPr>
              <a:t> France </a:t>
            </a:r>
            <a:r>
              <a:rPr lang="en-GB" sz="2000" dirty="0">
                <a:latin typeface="Comic Sans MS" pitchFamily="66" charset="0"/>
              </a:rPr>
              <a:t>and Belgium to fight the Germans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At first, nothing happened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In April and May, the Germans attacked, using the new tactic of ‘Blitzkrieg.’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 The British Army was forced back to Dunkirk, where over 300,000 British and French troops were evacuated back to Britain</a:t>
            </a:r>
            <a:endParaRPr lang="en-GB" sz="2000" b="1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5344" y="3963027"/>
            <a:ext cx="8143932" cy="1938992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To find out: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what was ‘blitzkrieg?’ why was it so successful?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was Dunkirk a victory for the British or a defeat?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who became Britain’s Prime Minister in May 1940? How did he change attitudes to the war?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15074" y="6286520"/>
            <a:ext cx="1785950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hlinkClick r:id="rId2" action="ppaction://hlinksldjump"/>
              </a:rPr>
              <a:t>click to continue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785794"/>
            <a:ext cx="578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5. The Battle of Britain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8596" y="1428736"/>
            <a:ext cx="8212835" cy="267765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400" dirty="0">
                <a:latin typeface="Comic Sans MS" pitchFamily="66" charset="0"/>
              </a:rPr>
              <a:t> to defeat Britain, Hitler had to invade. He could only do this if he defeated the Royal Navy and the RAF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latin typeface="Comic Sans MS" pitchFamily="66" charset="0"/>
              </a:rPr>
              <a:t> in July 1940 he began his attempt to destroy the RAF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latin typeface="Comic Sans MS" pitchFamily="66" charset="0"/>
              </a:rPr>
              <a:t> Spitfires and Hurricanes (types of fighter planes) fought the Luftwaffe (German air force) above the skies of South East England. This was called the Battle of Britain.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34" y="4206148"/>
            <a:ext cx="8143932" cy="1954509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what </a:t>
            </a:r>
            <a:r>
              <a:rPr lang="en-GB" sz="2329" b="1" dirty="0">
                <a:solidFill>
                  <a:srgbClr val="FF0000"/>
                </a:solidFill>
                <a:latin typeface="Comic Sans MS" pitchFamily="66" charset="0"/>
              </a:rPr>
              <a:t>advantages</a:t>
            </a:r>
            <a:r>
              <a:rPr lang="en-GB" sz="2501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did the RAF have in the Battle of Britain?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what </a:t>
            </a:r>
            <a:r>
              <a:rPr lang="en-GB" sz="2400" b="1" i="1" dirty="0">
                <a:solidFill>
                  <a:srgbClr val="FF0000"/>
                </a:solidFill>
                <a:latin typeface="Comic Sans MS" pitchFamily="66" charset="0"/>
              </a:rPr>
              <a:t>disadvantages</a:t>
            </a: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did it have?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 what change in tactics did the Germans make in September that ‘saved’ the RAF from defeat?</a:t>
            </a:r>
          </a:p>
        </p:txBody>
      </p:sp>
      <p:sp>
        <p:nvSpPr>
          <p:cNvPr id="7" name="TextBox 6">
            <a:hlinkClick r:id="rId2" action="ppaction://hlinksldjump"/>
          </p:cNvPr>
          <p:cNvSpPr txBox="1"/>
          <p:nvPr/>
        </p:nvSpPr>
        <p:spPr>
          <a:xfrm>
            <a:off x="6359611" y="6169411"/>
            <a:ext cx="1782628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hlinkClick r:id="rId2" action="ppaction://hlinksldjump"/>
              </a:rPr>
              <a:t>click to continue</a:t>
            </a:r>
            <a:r>
              <a:rPr lang="en-GB" dirty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11921</TotalTime>
  <Words>2640</Words>
  <Application>Microsoft Office PowerPoint</Application>
  <PresentationFormat>On-screen Show (4:3)</PresentationFormat>
  <Paragraphs>310</Paragraphs>
  <Slides>25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Harvey Edser</cp:lastModifiedBy>
  <cp:revision>57</cp:revision>
  <dcterms:created xsi:type="dcterms:W3CDTF">2021-01-06T11:40:44Z</dcterms:created>
  <dcterms:modified xsi:type="dcterms:W3CDTF">2021-02-09T14:27:27Z</dcterms:modified>
</cp:coreProperties>
</file>