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316" r:id="rId2"/>
    <p:sldId id="264" r:id="rId3"/>
    <p:sldId id="265" r:id="rId4"/>
    <p:sldId id="266" r:id="rId5"/>
    <p:sldId id="272" r:id="rId6"/>
    <p:sldId id="273" r:id="rId7"/>
    <p:sldId id="274" r:id="rId8"/>
    <p:sldId id="276" r:id="rId9"/>
    <p:sldId id="277" r:id="rId10"/>
    <p:sldId id="306" r:id="rId11"/>
    <p:sldId id="307" r:id="rId12"/>
    <p:sldId id="308" r:id="rId13"/>
    <p:sldId id="280" r:id="rId14"/>
    <p:sldId id="278" r:id="rId15"/>
    <p:sldId id="279" r:id="rId16"/>
    <p:sldId id="284" r:id="rId17"/>
    <p:sldId id="285" r:id="rId18"/>
    <p:sldId id="310" r:id="rId19"/>
    <p:sldId id="311" r:id="rId20"/>
    <p:sldId id="312" r:id="rId21"/>
    <p:sldId id="314" r:id="rId22"/>
    <p:sldId id="31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 Walsh" initials="BW" lastIdx="10" clrIdx="0"/>
  <p:cmAuthor id="2" name="Foolproofs" initials="F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A7C1"/>
    <a:srgbClr val="BE86A5"/>
    <a:srgbClr val="74C8D8"/>
    <a:srgbClr val="939DC3"/>
    <a:srgbClr val="A9BF32"/>
    <a:srgbClr val="0089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14F69D-4495-9D06-67A2-FEBE4027AE4C}" v="2" dt="2020-06-29T16:35:11.182"/>
    <p1510:client id="{D71B4E7B-EC36-D653-2CDB-0F3D1CABC5A3}" v="1" dt="2020-06-29T17:04:57.862"/>
    <p1510:client id="{DA732ECA-6D74-3F5D-6EC8-753883D7C8E9}" v="1" dt="2020-06-26T15:24:23.4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93"/>
    <p:restoredTop sz="88934" autoAdjust="0"/>
  </p:normalViewPr>
  <p:slideViewPr>
    <p:cSldViewPr snapToGrid="0" snapToObjects="1">
      <p:cViewPr varScale="1">
        <p:scale>
          <a:sx n="88" d="100"/>
          <a:sy n="88" d="100"/>
        </p:scale>
        <p:origin x="51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30dcffd8866e0df33820cd0a89468cd81b24fdcb99c2c7617d77b4d759684c7e::" providerId="AD" clId="Web-{DA732ECA-6D74-3F5D-6EC8-753883D7C8E9}"/>
    <pc:docChg chg="">
      <pc:chgData name="Guest User" userId="S::urn:spo:anon#30dcffd8866e0df33820cd0a89468cd81b24fdcb99c2c7617d77b4d759684c7e::" providerId="AD" clId="Web-{DA732ECA-6D74-3F5D-6EC8-753883D7C8E9}" dt="2020-06-26T15:24:23.410" v="0"/>
      <pc:docMkLst>
        <pc:docMk/>
      </pc:docMkLst>
      <pc:sldChg chg="delCm">
        <pc:chgData name="Guest User" userId="S::urn:spo:anon#30dcffd8866e0df33820cd0a89468cd81b24fdcb99c2c7617d77b4d759684c7e::" providerId="AD" clId="Web-{DA732ECA-6D74-3F5D-6EC8-753883D7C8E9}" dt="2020-06-26T15:24:23.410" v="0"/>
        <pc:sldMkLst>
          <pc:docMk/>
          <pc:sldMk cId="949907693" sldId="316"/>
        </pc:sldMkLst>
      </pc:sldChg>
    </pc:docChg>
  </pc:docChgLst>
  <pc:docChgLst>
    <pc:chgData name="Guest User" userId="S::urn:spo:anon#70b6ea5112782f9d5ce1b66c3471692e48fc12554e9759fd332ca849f207c336::" providerId="AD" clId="Web-{D71B4E7B-EC36-D653-2CDB-0F3D1CABC5A3}"/>
    <pc:docChg chg="modSld">
      <pc:chgData name="Guest User" userId="S::urn:spo:anon#70b6ea5112782f9d5ce1b66c3471692e48fc12554e9759fd332ca849f207c336::" providerId="AD" clId="Web-{D71B4E7B-EC36-D653-2CDB-0F3D1CABC5A3}" dt="2020-06-29T17:04:57.862" v="0" actId="20577"/>
      <pc:docMkLst>
        <pc:docMk/>
      </pc:docMkLst>
      <pc:sldChg chg="modSp">
        <pc:chgData name="Guest User" userId="S::urn:spo:anon#70b6ea5112782f9d5ce1b66c3471692e48fc12554e9759fd332ca849f207c336::" providerId="AD" clId="Web-{D71B4E7B-EC36-D653-2CDB-0F3D1CABC5A3}" dt="2020-06-29T17:04:57.862" v="0" actId="20577"/>
        <pc:sldMkLst>
          <pc:docMk/>
          <pc:sldMk cId="1068958061" sldId="284"/>
        </pc:sldMkLst>
        <pc:spChg chg="mod">
          <ac:chgData name="Guest User" userId="S::urn:spo:anon#70b6ea5112782f9d5ce1b66c3471692e48fc12554e9759fd332ca849f207c336::" providerId="AD" clId="Web-{D71B4E7B-EC36-D653-2CDB-0F3D1CABC5A3}" dt="2020-06-29T17:04:57.862" v="0" actId="20577"/>
          <ac:spMkLst>
            <pc:docMk/>
            <pc:sldMk cId="1068958061" sldId="284"/>
            <ac:spMk id="6" creationId="{71FB80CB-D79E-7E46-B836-C331E7C182A9}"/>
          </ac:spMkLst>
        </pc:spChg>
      </pc:sldChg>
    </pc:docChg>
  </pc:docChgLst>
  <pc:docChgLst>
    <pc:chgData name="Guest User" userId="S::urn:spo:anon#70b6ea5112782f9d5ce1b66c3471692e48fc12554e9759fd332ca849f207c336::" providerId="AD" clId="Web-{4514F69D-4495-9D06-67A2-FEBE4027AE4C}"/>
    <pc:docChg chg="modSld">
      <pc:chgData name="Guest User" userId="S::urn:spo:anon#70b6ea5112782f9d5ce1b66c3471692e48fc12554e9759fd332ca849f207c336::" providerId="AD" clId="Web-{4514F69D-4495-9D06-67A2-FEBE4027AE4C}" dt="2020-06-29T16:35:11.182" v="1" actId="20577"/>
      <pc:docMkLst>
        <pc:docMk/>
      </pc:docMkLst>
      <pc:sldChg chg="modSp">
        <pc:chgData name="Guest User" userId="S::urn:spo:anon#70b6ea5112782f9d5ce1b66c3471692e48fc12554e9759fd332ca849f207c336::" providerId="AD" clId="Web-{4514F69D-4495-9D06-67A2-FEBE4027AE4C}" dt="2020-06-29T16:35:11.182" v="1" actId="20577"/>
        <pc:sldMkLst>
          <pc:docMk/>
          <pc:sldMk cId="1068958061" sldId="284"/>
        </pc:sldMkLst>
        <pc:spChg chg="mod">
          <ac:chgData name="Guest User" userId="S::urn:spo:anon#70b6ea5112782f9d5ce1b66c3471692e48fc12554e9759fd332ca849f207c336::" providerId="AD" clId="Web-{4514F69D-4495-9D06-67A2-FEBE4027AE4C}" dt="2020-06-29T16:35:11.182" v="1" actId="20577"/>
          <ac:spMkLst>
            <pc:docMk/>
            <pc:sldMk cId="1068958061" sldId="284"/>
            <ac:spMk id="6" creationId="{71FB80CB-D79E-7E46-B836-C331E7C182A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DCD6AE-0980-1545-A707-1D7C08C627CC}" type="datetimeFigureOut">
              <a:rPr lang="en-US" smtClean="0"/>
              <a:t>6/30/2020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B93A2A-0A60-9E4C-B30E-C3D88B0E381D}" type="slidenum">
              <a:rPr lang="en-US" smtClean="0"/>
              <a:t>‹#›</a:t>
            </a:fld>
            <a:endParaRPr lang="en-US"/>
          </a:p>
        </p:txBody>
      </p:sp>
    </p:spTree>
    <p:extLst>
      <p:ext uri="{BB962C8B-B14F-4D97-AF65-F5344CB8AC3E}">
        <p14:creationId xmlns:p14="http://schemas.microsoft.com/office/powerpoint/2010/main" val="1982061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n.wikipedia.org/wiki/en:Dan_Scavino"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twitter.com/Scavino45/status/1006358006475427840"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heritage.org/insider/summer-2018-insider/why-does-north-korea-want-nuk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independent.co.uk/news/world/north-korea-escaped-south-seoul-stories-photos-a8310456.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Image: © Author/Guy</a:t>
            </a:r>
            <a:r>
              <a:rPr lang="en-US" baseline="0" dirty="0">
                <a:cs typeface="Calibri"/>
              </a:rPr>
              <a:t> Birks</a:t>
            </a:r>
            <a:endParaRPr lang="en-US" dirty="0">
              <a:cs typeface="Calibri"/>
            </a:endParaRPr>
          </a:p>
        </p:txBody>
      </p:sp>
      <p:sp>
        <p:nvSpPr>
          <p:cNvPr id="4" name="Slide Number Placeholder 3"/>
          <p:cNvSpPr>
            <a:spLocks noGrp="1"/>
          </p:cNvSpPr>
          <p:nvPr>
            <p:ph type="sldNum" sz="quarter" idx="10"/>
          </p:nvPr>
        </p:nvSpPr>
        <p:spPr/>
        <p:txBody>
          <a:bodyPr/>
          <a:lstStyle/>
          <a:p>
            <a:fld id="{1CB93A2A-0A60-9E4C-B30E-C3D88B0E381D}" type="slidenum">
              <a:rPr lang="en-US" smtClean="0"/>
              <a:t>2</a:t>
            </a:fld>
            <a:endParaRPr lang="en-US"/>
          </a:p>
        </p:txBody>
      </p:sp>
    </p:spTree>
    <p:extLst>
      <p:ext uri="{BB962C8B-B14F-4D97-AF65-F5344CB8AC3E}">
        <p14:creationId xmlns:p14="http://schemas.microsoft.com/office/powerpoint/2010/main" val="963621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Image: </a:t>
            </a:r>
            <a:r>
              <a:rPr lang="pl-PL" sz="1200" b="0" i="0" kern="1200" dirty="0">
                <a:solidFill>
                  <a:schemeClr val="tx1"/>
                </a:solidFill>
                <a:effectLst/>
                <a:latin typeface="+mn-lt"/>
                <a:ea typeface="+mn-ea"/>
                <a:cs typeface="+mn-cs"/>
              </a:rPr>
              <a:t>CC BY-SA 3.0/Nicor/Wikimedia</a:t>
            </a:r>
            <a:r>
              <a:rPr lang="en-GB" sz="1200" b="0" i="0" kern="1200" dirty="0">
                <a:solidFill>
                  <a:schemeClr val="tx1"/>
                </a:solidFill>
                <a:effectLst/>
                <a:latin typeface="+mn-lt"/>
                <a:ea typeface="+mn-ea"/>
                <a:cs typeface="+mn-cs"/>
              </a:rPr>
              <a:t>, https://commons.wikimedia.org/w/index.php?curid=21296158</a:t>
            </a:r>
          </a:p>
          <a:p>
            <a:pPr>
              <a:defRPr/>
            </a:pPr>
            <a:r>
              <a:rPr lang="en-GB" dirty="0"/>
              <a:t>Source 6: www.irishtimes.com/news/north-korea-condemns-bush-axis-of-evil-speech-1.412011</a:t>
            </a:r>
            <a:endParaRPr lang="en-US" dirty="0">
              <a:cs typeface="Calibri" panose="020F0502020204030204"/>
            </a:endParaRPr>
          </a:p>
          <a:p>
            <a:endParaRPr lang="en-GB" dirty="0">
              <a:cs typeface="Calibri"/>
            </a:endParaRPr>
          </a:p>
        </p:txBody>
      </p:sp>
      <p:sp>
        <p:nvSpPr>
          <p:cNvPr id="4" name="Slide Number Placeholder 3"/>
          <p:cNvSpPr>
            <a:spLocks noGrp="1"/>
          </p:cNvSpPr>
          <p:nvPr>
            <p:ph type="sldNum" sz="quarter" idx="10"/>
          </p:nvPr>
        </p:nvSpPr>
        <p:spPr/>
        <p:txBody>
          <a:bodyPr/>
          <a:lstStyle/>
          <a:p>
            <a:fld id="{1CB93A2A-0A60-9E4C-B30E-C3D88B0E381D}" type="slidenum">
              <a:rPr lang="en-US" smtClean="0"/>
              <a:t>14</a:t>
            </a:fld>
            <a:endParaRPr lang="en-US"/>
          </a:p>
        </p:txBody>
      </p:sp>
    </p:spTree>
    <p:extLst>
      <p:ext uri="{BB962C8B-B14F-4D97-AF65-F5344CB8AC3E}">
        <p14:creationId xmlns:p14="http://schemas.microsoft.com/office/powerpoint/2010/main" val="809521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1CB93A2A-0A60-9E4C-B30E-C3D88B0E381D}" type="slidenum">
              <a:rPr lang="en-US" smtClean="0"/>
              <a:t>15</a:t>
            </a:fld>
            <a:endParaRPr lang="en-US"/>
          </a:p>
        </p:txBody>
      </p:sp>
    </p:spTree>
    <p:extLst>
      <p:ext uri="{BB962C8B-B14F-4D97-AF65-F5344CB8AC3E}">
        <p14:creationId xmlns:p14="http://schemas.microsoft.com/office/powerpoint/2010/main" val="3225173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Image: </a:t>
            </a:r>
            <a:r>
              <a:rPr lang="en-GB" sz="1200" b="0" i="0" kern="1200" dirty="0">
                <a:solidFill>
                  <a:schemeClr val="tx1"/>
                </a:solidFill>
                <a:effectLst/>
                <a:latin typeface="+mn-lt"/>
                <a:ea typeface="+mn-ea"/>
                <a:cs typeface="+mn-cs"/>
              </a:rPr>
              <a:t>US Government/Dan </a:t>
            </a:r>
            <a:r>
              <a:rPr lang="en-GB" sz="1200" b="0" i="0" kern="1200" dirty="0" err="1">
                <a:solidFill>
                  <a:schemeClr val="tx1"/>
                </a:solidFill>
                <a:effectLst/>
                <a:latin typeface="+mn-lt"/>
                <a:ea typeface="+mn-ea"/>
                <a:cs typeface="+mn-cs"/>
              </a:rPr>
              <a:t>Scavino</a:t>
            </a:r>
            <a:r>
              <a:rPr lang="en-GB" sz="1200" b="0" i="0" kern="1200" dirty="0">
                <a:solidFill>
                  <a:schemeClr val="tx1"/>
                </a:solidFill>
                <a:effectLst/>
                <a:latin typeface="+mn-lt"/>
                <a:ea typeface="+mn-ea"/>
                <a:cs typeface="+mn-cs"/>
              </a:rPr>
              <a:t>, https://commons.wikimedia.org/w/index.php?curid=70704984</a:t>
            </a:r>
            <a:endParaRPr lang="en-US" sz="1200" dirty="0"/>
          </a:p>
        </p:txBody>
      </p:sp>
      <p:sp>
        <p:nvSpPr>
          <p:cNvPr id="4" name="Slide Number Placeholder 3"/>
          <p:cNvSpPr>
            <a:spLocks noGrp="1"/>
          </p:cNvSpPr>
          <p:nvPr>
            <p:ph type="sldNum" sz="quarter" idx="10"/>
          </p:nvPr>
        </p:nvSpPr>
        <p:spPr/>
        <p:txBody>
          <a:bodyPr/>
          <a:lstStyle/>
          <a:p>
            <a:fld id="{1CB93A2A-0A60-9E4C-B30E-C3D88B0E381D}" type="slidenum">
              <a:rPr lang="en-US" smtClean="0"/>
              <a:t>16</a:t>
            </a:fld>
            <a:endParaRPr lang="en-US"/>
          </a:p>
        </p:txBody>
      </p:sp>
    </p:spTree>
    <p:extLst>
      <p:ext uri="{BB962C8B-B14F-4D97-AF65-F5344CB8AC3E}">
        <p14:creationId xmlns:p14="http://schemas.microsoft.com/office/powerpoint/2010/main" val="304728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latin typeface="Arial"/>
                <a:cs typeface="Arial"/>
              </a:rPr>
              <a:t>Source 8A: </a:t>
            </a:r>
            <a:r>
              <a:rPr lang="en-GB" dirty="0"/>
              <a:t>www.washingtonpost.com/world/asia_pacific/how-trumps-north-korea-gambit-came-undone/2019/12/22/88091090-1afe-11ea-9ddd-3e0321c180e7_story.html</a:t>
            </a:r>
          </a:p>
          <a:p>
            <a:pPr>
              <a:defRPr/>
            </a:pPr>
            <a:r>
              <a:rPr lang="en-GB" dirty="0">
                <a:latin typeface="Arial" panose="020B0604020202020204" pitchFamily="34" charset="0"/>
                <a:cs typeface="Arial" panose="020B0604020202020204" pitchFamily="34" charset="0"/>
              </a:rPr>
              <a:t>Image: </a:t>
            </a:r>
            <a:r>
              <a:rPr lang="en-GB" sz="1200" b="0" i="0" kern="1200" dirty="0">
                <a:solidFill>
                  <a:schemeClr val="tx1"/>
                </a:solidFill>
                <a:effectLst/>
                <a:latin typeface="+mn-lt"/>
                <a:ea typeface="+mn-ea"/>
                <a:cs typeface="+mn-cs"/>
              </a:rPr>
              <a:t>US Government/White House/</a:t>
            </a:r>
            <a:r>
              <a:rPr lang="en-GB" sz="1200" b="0" i="0" kern="1200" dirty="0" err="1">
                <a:solidFill>
                  <a:schemeClr val="tx1"/>
                </a:solidFill>
                <a:effectLst/>
                <a:latin typeface="+mn-lt"/>
                <a:ea typeface="+mn-ea"/>
                <a:cs typeface="+mn-cs"/>
              </a:rPr>
              <a:t>Shealah</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Craighead</a:t>
            </a:r>
            <a:r>
              <a:rPr lang="en-GB" sz="1200" b="0" i="0" kern="1200" dirty="0">
                <a:solidFill>
                  <a:schemeClr val="tx1"/>
                </a:solidFill>
                <a:effectLst/>
                <a:latin typeface="+mn-lt"/>
                <a:ea typeface="+mn-ea"/>
                <a:cs typeface="+mn-cs"/>
              </a:rPr>
              <a:t>: https://commons.wikimedia.org/w/index.php?curid=63768460</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CB93A2A-0A60-9E4C-B30E-C3D88B0E381D}" type="slidenum">
              <a:rPr lang="en-US" smtClean="0"/>
              <a:t>17</a:t>
            </a:fld>
            <a:endParaRPr lang="en-US"/>
          </a:p>
        </p:txBody>
      </p:sp>
    </p:spTree>
    <p:extLst>
      <p:ext uri="{BB962C8B-B14F-4D97-AF65-F5344CB8AC3E}">
        <p14:creationId xmlns:p14="http://schemas.microsoft.com/office/powerpoint/2010/main" val="587666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Washington Post article: www.washingtonpost.com/world/asia_pacific/how-trumps-north-korea-gambit-came-undone/2019/12/22/88091090-1afe-11ea-9ddd-3e0321c180e7_story.html</a:t>
            </a:r>
          </a:p>
          <a:p>
            <a:r>
              <a:rPr lang="en-GB" sz="1200" dirty="0">
                <a:latin typeface="Arial" panose="020B0604020202020204" pitchFamily="34" charset="0"/>
                <a:cs typeface="Arial" panose="020B0604020202020204" pitchFamily="34" charset="0"/>
                <a:hlinkClick r:id="rId3" tooltip="w:en:Dan Scavino"/>
              </a:rPr>
              <a:t>Dan </a:t>
            </a:r>
            <a:r>
              <a:rPr lang="en-GB" sz="1200" dirty="0" err="1">
                <a:latin typeface="Arial" panose="020B0604020202020204" pitchFamily="34" charset="0"/>
                <a:cs typeface="Arial" panose="020B0604020202020204" pitchFamily="34" charset="0"/>
                <a:hlinkClick r:id="rId3" tooltip="w:en:Dan Scavino"/>
              </a:rPr>
              <a:t>Scavino</a:t>
            </a:r>
            <a:r>
              <a:rPr lang="en-GB"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hlinkClick r:id="rId4"/>
              </a:rPr>
              <a:t>https://twitter.com/Scavino45/status/1006358006475427840</a:t>
            </a:r>
            <a:endParaRPr lang="en-GB" sz="1200" dirty="0">
              <a:latin typeface="Arial" panose="020B0604020202020204" pitchFamily="34" charset="0"/>
              <a:cs typeface="Arial" panose="020B0604020202020204" pitchFamily="34" charset="0"/>
            </a:endParaRPr>
          </a:p>
          <a:p>
            <a:r>
              <a:rPr lang="fi-FI" sz="1200" dirty="0">
                <a:latin typeface="Arial" panose="020B0604020202020204" pitchFamily="34" charset="0"/>
                <a:cs typeface="Arial" panose="020B0604020202020204" pitchFamily="34" charset="0"/>
              </a:rPr>
              <a:t>Robert E. Kelly, Korea analyst: www.lowyinstitute.org/the-interpreter/moon-jae-s-foreign-policy-reorientation</a:t>
            </a:r>
          </a:p>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18</a:t>
            </a:fld>
            <a:endParaRPr lang="en-US"/>
          </a:p>
        </p:txBody>
      </p:sp>
    </p:spTree>
    <p:extLst>
      <p:ext uri="{BB962C8B-B14F-4D97-AF65-F5344CB8AC3E}">
        <p14:creationId xmlns:p14="http://schemas.microsoft.com/office/powerpoint/2010/main" val="1166342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Image: </a:t>
            </a:r>
            <a:r>
              <a:rPr lang="en-GB" sz="1200" b="0" i="0" kern="1200" dirty="0">
                <a:solidFill>
                  <a:schemeClr val="tx1"/>
                </a:solidFill>
                <a:effectLst/>
                <a:latin typeface="+mn-lt"/>
                <a:ea typeface="+mn-ea"/>
                <a:cs typeface="+mn-cs"/>
              </a:rPr>
              <a:t>US Government/White House/</a:t>
            </a:r>
            <a:r>
              <a:rPr lang="en-GB" sz="1200" b="0" i="0" kern="1200" dirty="0" err="1">
                <a:solidFill>
                  <a:schemeClr val="tx1"/>
                </a:solidFill>
                <a:effectLst/>
                <a:latin typeface="+mn-lt"/>
                <a:ea typeface="+mn-ea"/>
                <a:cs typeface="+mn-cs"/>
              </a:rPr>
              <a:t>Shealah</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Craighead</a:t>
            </a:r>
            <a:r>
              <a:rPr lang="en-GB" sz="1200" b="0" i="0" kern="1200" dirty="0">
                <a:solidFill>
                  <a:schemeClr val="tx1"/>
                </a:solidFill>
                <a:effectLst/>
                <a:latin typeface="+mn-lt"/>
                <a:ea typeface="+mn-ea"/>
                <a:cs typeface="+mn-cs"/>
              </a:rPr>
              <a:t>: https://commons.wikimedia.org/w/index.php?curid=69881197</a:t>
            </a:r>
            <a:endParaRPr lang="en-US" i="0" dirty="0"/>
          </a:p>
        </p:txBody>
      </p:sp>
      <p:sp>
        <p:nvSpPr>
          <p:cNvPr id="4" name="Slide Number Placeholder 3"/>
          <p:cNvSpPr>
            <a:spLocks noGrp="1"/>
          </p:cNvSpPr>
          <p:nvPr>
            <p:ph type="sldNum" sz="quarter" idx="5"/>
          </p:nvPr>
        </p:nvSpPr>
        <p:spPr/>
        <p:txBody>
          <a:bodyPr/>
          <a:lstStyle/>
          <a:p>
            <a:fld id="{1CB93A2A-0A60-9E4C-B30E-C3D88B0E381D}" type="slidenum">
              <a:rPr lang="en-US" smtClean="0"/>
              <a:t>19</a:t>
            </a:fld>
            <a:endParaRPr lang="en-US"/>
          </a:p>
        </p:txBody>
      </p:sp>
    </p:spTree>
    <p:extLst>
      <p:ext uri="{BB962C8B-B14F-4D97-AF65-F5344CB8AC3E}">
        <p14:creationId xmlns:p14="http://schemas.microsoft.com/office/powerpoint/2010/main" val="3796956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www.bbc.co.uk/news/world-asia-47382060</a:t>
            </a:r>
            <a:endParaRPr lang="en-US" dirty="0"/>
          </a:p>
        </p:txBody>
      </p:sp>
      <p:sp>
        <p:nvSpPr>
          <p:cNvPr id="4" name="Slide Number Placeholder 3"/>
          <p:cNvSpPr>
            <a:spLocks noGrp="1"/>
          </p:cNvSpPr>
          <p:nvPr>
            <p:ph type="sldNum" sz="quarter" idx="5"/>
          </p:nvPr>
        </p:nvSpPr>
        <p:spPr/>
        <p:txBody>
          <a:bodyPr/>
          <a:lstStyle/>
          <a:p>
            <a:fld id="{1CB93A2A-0A60-9E4C-B30E-C3D88B0E381D}" type="slidenum">
              <a:rPr lang="en-US" smtClean="0"/>
              <a:t>20</a:t>
            </a:fld>
            <a:endParaRPr lang="en-US"/>
          </a:p>
        </p:txBody>
      </p:sp>
    </p:spTree>
    <p:extLst>
      <p:ext uri="{BB962C8B-B14F-4D97-AF65-F5344CB8AC3E}">
        <p14:creationId xmlns:p14="http://schemas.microsoft.com/office/powerpoint/2010/main" val="483810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a:t>
            </a:r>
            <a:r>
              <a:rPr lang="pl-PL" sz="1200" b="0" i="0" kern="1200" dirty="0">
                <a:solidFill>
                  <a:schemeClr val="tx1"/>
                </a:solidFill>
                <a:effectLst/>
                <a:latin typeface="+mn-lt"/>
                <a:ea typeface="+mn-ea"/>
                <a:cs typeface="+mn-cs"/>
              </a:rPr>
              <a:t>CC BY 2.0/Stefan Krasowski/Wikimedia</a:t>
            </a:r>
            <a:r>
              <a:rPr lang="en-GB" sz="1200" b="0" i="0" kern="1200" dirty="0">
                <a:solidFill>
                  <a:schemeClr val="tx1"/>
                </a:solidFill>
                <a:effectLst/>
                <a:latin typeface="+mn-lt"/>
                <a:ea typeface="+mn-ea"/>
                <a:cs typeface="+mn-cs"/>
              </a:rPr>
              <a:t>, </a:t>
            </a:r>
            <a:r>
              <a:rPr lang="en-GB" dirty="0"/>
              <a:t>https://commons.wikimedia.org/w/index.php?curid=58241477</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21</a:t>
            </a:fld>
            <a:endParaRPr lang="en-US"/>
          </a:p>
        </p:txBody>
      </p:sp>
    </p:spTree>
    <p:extLst>
      <p:ext uri="{BB962C8B-B14F-4D97-AF65-F5344CB8AC3E}">
        <p14:creationId xmlns:p14="http://schemas.microsoft.com/office/powerpoint/2010/main" val="1788465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Image: © Author/Guy</a:t>
            </a:r>
            <a:r>
              <a:rPr lang="en-US" baseline="0">
                <a:cs typeface="Calibri"/>
              </a:rPr>
              <a:t> Birks</a:t>
            </a:r>
            <a:endParaRPr lang="en-US" dirty="0">
              <a:cs typeface="Calibri"/>
            </a:endParaRPr>
          </a:p>
        </p:txBody>
      </p:sp>
      <p:sp>
        <p:nvSpPr>
          <p:cNvPr id="4" name="Slide Number Placeholder 3"/>
          <p:cNvSpPr>
            <a:spLocks noGrp="1"/>
          </p:cNvSpPr>
          <p:nvPr>
            <p:ph type="sldNum" sz="quarter" idx="10"/>
          </p:nvPr>
        </p:nvSpPr>
        <p:spPr/>
        <p:txBody>
          <a:bodyPr/>
          <a:lstStyle/>
          <a:p>
            <a:fld id="{1CB93A2A-0A60-9E4C-B30E-C3D88B0E381D}" type="slidenum">
              <a:rPr lang="en-US" smtClean="0"/>
              <a:t>22</a:t>
            </a:fld>
            <a:endParaRPr lang="en-US"/>
          </a:p>
        </p:txBody>
      </p:sp>
    </p:spTree>
    <p:extLst>
      <p:ext uri="{BB962C8B-B14F-4D97-AF65-F5344CB8AC3E}">
        <p14:creationId xmlns:p14="http://schemas.microsoft.com/office/powerpoint/2010/main" val="3431088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a:t>
            </a:r>
            <a:r>
              <a:rPr lang="pl-PL" sz="1200" b="0" i="0" kern="1200" dirty="0">
                <a:solidFill>
                  <a:schemeClr val="tx1"/>
                </a:solidFill>
                <a:effectLst/>
                <a:latin typeface="+mn-lt"/>
                <a:ea typeface="+mn-ea"/>
                <a:cs typeface="+mn-cs"/>
              </a:rPr>
              <a:t>CC BY 2.0/Stefan Krasowski/Wikimedia</a:t>
            </a:r>
            <a:r>
              <a:rPr lang="en-GB" sz="1200" b="0" i="0" kern="1200" dirty="0">
                <a:solidFill>
                  <a:schemeClr val="tx1"/>
                </a:solidFill>
                <a:effectLst/>
                <a:latin typeface="+mn-lt"/>
                <a:ea typeface="+mn-ea"/>
                <a:cs typeface="+mn-cs"/>
              </a:rPr>
              <a:t>, </a:t>
            </a:r>
            <a:r>
              <a:rPr lang="en-GB" dirty="0"/>
              <a:t>https://commons.wikimedia.org/w/index.php?curid=58241477</a:t>
            </a:r>
          </a:p>
        </p:txBody>
      </p:sp>
      <p:sp>
        <p:nvSpPr>
          <p:cNvPr id="4" name="Slide Number Placeholder 3"/>
          <p:cNvSpPr>
            <a:spLocks noGrp="1"/>
          </p:cNvSpPr>
          <p:nvPr>
            <p:ph type="sldNum" sz="quarter" idx="5"/>
          </p:nvPr>
        </p:nvSpPr>
        <p:spPr/>
        <p:txBody>
          <a:bodyPr/>
          <a:lstStyle/>
          <a:p>
            <a:fld id="{1CB93A2A-0A60-9E4C-B30E-C3D88B0E381D}" type="slidenum">
              <a:rPr lang="en-US" smtClean="0"/>
              <a:t>5</a:t>
            </a:fld>
            <a:endParaRPr lang="en-US"/>
          </a:p>
        </p:txBody>
      </p:sp>
    </p:spTree>
    <p:extLst>
      <p:ext uri="{BB962C8B-B14F-4D97-AF65-F5344CB8AC3E}">
        <p14:creationId xmlns:p14="http://schemas.microsoft.com/office/powerpoint/2010/main" val="1143351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www.heritage.org/insider/summer-2018-insider/why-does-north-korea-want-nukes</a:t>
            </a:r>
            <a:r>
              <a:rPr lang="en-GB" dirty="0"/>
              <a:t> </a:t>
            </a:r>
            <a:endParaRPr lang="en-US" dirty="0">
              <a:cs typeface="Calibri"/>
            </a:endParaRPr>
          </a:p>
        </p:txBody>
      </p:sp>
      <p:sp>
        <p:nvSpPr>
          <p:cNvPr id="4" name="Slide Number Placeholder 3"/>
          <p:cNvSpPr>
            <a:spLocks noGrp="1"/>
          </p:cNvSpPr>
          <p:nvPr>
            <p:ph type="sldNum" sz="quarter" idx="5"/>
          </p:nvPr>
        </p:nvSpPr>
        <p:spPr/>
        <p:txBody>
          <a:bodyPr/>
          <a:lstStyle/>
          <a:p>
            <a:fld id="{1CB93A2A-0A60-9E4C-B30E-C3D88B0E381D}" type="slidenum">
              <a:rPr lang="en-US" smtClean="0"/>
              <a:t>6</a:t>
            </a:fld>
            <a:endParaRPr lang="en-US"/>
          </a:p>
        </p:txBody>
      </p:sp>
    </p:spTree>
    <p:extLst>
      <p:ext uri="{BB962C8B-B14F-4D97-AF65-F5344CB8AC3E}">
        <p14:creationId xmlns:p14="http://schemas.microsoft.com/office/powerpoint/2010/main" val="2046648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Image: US Mission Geneva/Eric </a:t>
            </a:r>
            <a:r>
              <a:rPr lang="en-US" dirty="0" err="1"/>
              <a:t>Bridiers</a:t>
            </a:r>
            <a:r>
              <a:rPr lang="en-US" dirty="0"/>
              <a:t> – www.flickr.com/photos/us-mission/13220636834; public domain – https://commons.wikimedia.org/w/index.php?curid=31835813. </a:t>
            </a:r>
          </a:p>
          <a:p>
            <a:pPr marL="0" marR="0" lvl="0" indent="0" algn="l" defTabSz="914400">
              <a:lnSpc>
                <a:spcPct val="100000"/>
              </a:lnSpc>
              <a:spcBef>
                <a:spcPts val="0"/>
              </a:spcBef>
              <a:spcAft>
                <a:spcPts val="0"/>
              </a:spcAft>
              <a:buClrTx/>
              <a:buSzTx/>
              <a:buFontTx/>
              <a:buNone/>
              <a:tabLst/>
              <a:defRPr/>
            </a:pPr>
            <a:r>
              <a:rPr lang="en-US" dirty="0"/>
              <a:t>Defectors’ accounts: </a:t>
            </a:r>
            <a:r>
              <a:rPr lang="en-US" dirty="0">
                <a:hlinkClick r:id="rId3"/>
              </a:rPr>
              <a:t>www.independent.co.uk/news/world/north-korea-escaped-south-seoul-stories-photos-a8310456.html</a:t>
            </a: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7</a:t>
            </a:fld>
            <a:endParaRPr lang="en-US"/>
          </a:p>
        </p:txBody>
      </p:sp>
    </p:spTree>
    <p:extLst>
      <p:ext uri="{BB962C8B-B14F-4D97-AF65-F5344CB8AC3E}">
        <p14:creationId xmlns:p14="http://schemas.microsoft.com/office/powerpoint/2010/main" val="2000743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2C:</a:t>
            </a:r>
            <a:r>
              <a:rPr lang="en-US" baseline="0" dirty="0"/>
              <a:t> </a:t>
            </a:r>
            <a:r>
              <a:rPr lang="en-GB" sz="1200" dirty="0"/>
              <a:t>www.much.go.kr/en/user/contentView.do?pageIndex=11&amp;fid=04&amp;cid=02&amp;sub=01&amp;page=01&amp;searchRelicclsfcd=&amp;searchAgecd=&amp;searchDatatycd=&amp;searchOrgFormcd=&amp;collectionId=186&amp;idnbr=2014003405.</a:t>
            </a:r>
          </a:p>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8</a:t>
            </a:fld>
            <a:endParaRPr lang="en-US"/>
          </a:p>
        </p:txBody>
      </p:sp>
    </p:spTree>
    <p:extLst>
      <p:ext uri="{BB962C8B-B14F-4D97-AF65-F5344CB8AC3E}">
        <p14:creationId xmlns:p14="http://schemas.microsoft.com/office/powerpoint/2010/main" val="428757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3A: www.reuters.com/article/us-northkorea-rights-un/un-condemns-north-korea-rights-abuses-pyongyang-rejects-resolution-idUSKBN1YM2J8 (18 </a:t>
            </a:r>
            <a:r>
              <a:rPr lang="en-GB" cap="all" dirty="0"/>
              <a:t>D</a:t>
            </a:r>
            <a:r>
              <a:rPr lang="en-GB" cap="none" dirty="0"/>
              <a:t>ecember</a:t>
            </a:r>
            <a:r>
              <a:rPr lang="en-GB" cap="all" dirty="0"/>
              <a:t> 2019)</a:t>
            </a:r>
            <a:endParaRPr lang="en-US" dirty="0"/>
          </a:p>
        </p:txBody>
      </p:sp>
      <p:sp>
        <p:nvSpPr>
          <p:cNvPr id="4" name="Slide Number Placeholder 3"/>
          <p:cNvSpPr>
            <a:spLocks noGrp="1"/>
          </p:cNvSpPr>
          <p:nvPr>
            <p:ph type="sldNum" sz="quarter" idx="5"/>
          </p:nvPr>
        </p:nvSpPr>
        <p:spPr/>
        <p:txBody>
          <a:bodyPr/>
          <a:lstStyle/>
          <a:p>
            <a:fld id="{1CB93A2A-0A60-9E4C-B30E-C3D88B0E381D}" type="slidenum">
              <a:rPr lang="en-US" smtClean="0"/>
              <a:t>9</a:t>
            </a:fld>
            <a:endParaRPr lang="en-US"/>
          </a:p>
        </p:txBody>
      </p:sp>
    </p:spTree>
    <p:extLst>
      <p:ext uri="{BB962C8B-B14F-4D97-AF65-F5344CB8AC3E}">
        <p14:creationId xmlns:p14="http://schemas.microsoft.com/office/powerpoint/2010/main" val="1955402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3B: https://foreignpolicy.com/2019/12/09/white-house-blocks-un-meeting-north-korea-atrocities-trump-kim</a:t>
            </a:r>
          </a:p>
          <a:p>
            <a:endParaRPr lang="en-US" dirty="0">
              <a:cs typeface="Calibri"/>
            </a:endParaRPr>
          </a:p>
        </p:txBody>
      </p:sp>
      <p:sp>
        <p:nvSpPr>
          <p:cNvPr id="4" name="Slide Number Placeholder 3"/>
          <p:cNvSpPr>
            <a:spLocks noGrp="1"/>
          </p:cNvSpPr>
          <p:nvPr>
            <p:ph type="sldNum" sz="quarter" idx="5"/>
          </p:nvPr>
        </p:nvSpPr>
        <p:spPr/>
        <p:txBody>
          <a:bodyPr/>
          <a:lstStyle/>
          <a:p>
            <a:fld id="{1CB93A2A-0A60-9E4C-B30E-C3D88B0E381D}" type="slidenum">
              <a:rPr lang="en-US" smtClean="0"/>
              <a:t>10</a:t>
            </a:fld>
            <a:endParaRPr lang="en-US"/>
          </a:p>
        </p:txBody>
      </p:sp>
    </p:spTree>
    <p:extLst>
      <p:ext uri="{BB962C8B-B14F-4D97-AF65-F5344CB8AC3E}">
        <p14:creationId xmlns:p14="http://schemas.microsoft.com/office/powerpoint/2010/main" val="1104862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Source 4: www.cnbc.com/2017/08/20/us-south-korea-war-games-heres-how-north-korea-might-respond.html</a:t>
            </a:r>
            <a:endParaRPr lang="en-US" i="0" dirty="0">
              <a:cs typeface="Calibri"/>
            </a:endParaRPr>
          </a:p>
          <a:p>
            <a:endParaRPr lang="en-US" i="1" dirty="0">
              <a:cs typeface="Calibri"/>
            </a:endParaRPr>
          </a:p>
        </p:txBody>
      </p:sp>
      <p:sp>
        <p:nvSpPr>
          <p:cNvPr id="4" name="Slide Number Placeholder 3"/>
          <p:cNvSpPr>
            <a:spLocks noGrp="1"/>
          </p:cNvSpPr>
          <p:nvPr>
            <p:ph type="sldNum" sz="quarter" idx="5"/>
          </p:nvPr>
        </p:nvSpPr>
        <p:spPr/>
        <p:txBody>
          <a:bodyPr/>
          <a:lstStyle/>
          <a:p>
            <a:fld id="{1CB93A2A-0A60-9E4C-B30E-C3D88B0E381D}" type="slidenum">
              <a:rPr lang="en-US" smtClean="0"/>
              <a:t>12</a:t>
            </a:fld>
            <a:endParaRPr lang="en-US"/>
          </a:p>
        </p:txBody>
      </p:sp>
    </p:spTree>
    <p:extLst>
      <p:ext uri="{BB962C8B-B14F-4D97-AF65-F5344CB8AC3E}">
        <p14:creationId xmlns:p14="http://schemas.microsoft.com/office/powerpoint/2010/main" val="248028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Extract: www.reuters.com/article/uk-northkorea-usa-sunshinepolicy/vindication-architects-of-south-koreas-sunshine-policy-on-north-say-its-paying-off-idUKKBN1J60PJ</a:t>
            </a:r>
          </a:p>
          <a:p>
            <a:pPr>
              <a:defRPr/>
            </a:pPr>
            <a:r>
              <a:rPr lang="en-US" dirty="0">
                <a:latin typeface="Calibri"/>
                <a:cs typeface="Calibri"/>
              </a:rPr>
              <a:t>Image: </a:t>
            </a:r>
            <a:r>
              <a:rPr lang="en-GB" sz="1200" b="0" i="0" kern="1200" dirty="0">
                <a:solidFill>
                  <a:schemeClr val="tx1"/>
                </a:solidFill>
                <a:effectLst/>
                <a:latin typeface="+mn-lt"/>
                <a:ea typeface="+mn-ea"/>
                <a:cs typeface="+mn-cs"/>
              </a:rPr>
              <a:t>KOGL Type 1/</a:t>
            </a:r>
            <a:r>
              <a:rPr lang="en-GB" sz="1200" b="0" i="0" kern="1200" dirty="0" err="1">
                <a:solidFill>
                  <a:schemeClr val="tx1"/>
                </a:solidFill>
                <a:effectLst/>
                <a:latin typeface="+mn-lt"/>
                <a:ea typeface="+mn-ea"/>
                <a:cs typeface="+mn-cs"/>
              </a:rPr>
              <a:t>Cheongwadae</a:t>
            </a:r>
            <a:r>
              <a:rPr lang="en-GB" sz="1200" b="0" i="0" kern="1200" dirty="0">
                <a:solidFill>
                  <a:schemeClr val="tx1"/>
                </a:solidFill>
                <a:effectLst/>
                <a:latin typeface="+mn-lt"/>
                <a:ea typeface="+mn-ea"/>
                <a:cs typeface="+mn-cs"/>
              </a:rPr>
              <a:t>/Blue House</a:t>
            </a:r>
            <a:r>
              <a:rPr lang="en-GB" sz="1200" dirty="0">
                <a:latin typeface="Arial"/>
                <a:cs typeface="Arial"/>
              </a:rPr>
              <a:t> https://commons.wikimedia.org/w/index.php?curid=68600876</a:t>
            </a:r>
            <a:endParaRPr lang="en-GB" dirty="0">
              <a:latin typeface="Arial"/>
              <a:cs typeface="Arial"/>
            </a:endParaRPr>
          </a:p>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1CB93A2A-0A60-9E4C-B30E-C3D88B0E381D}" type="slidenum">
              <a:rPr lang="en-US" smtClean="0"/>
              <a:t>13</a:t>
            </a:fld>
            <a:endParaRPr lang="en-US"/>
          </a:p>
        </p:txBody>
      </p:sp>
    </p:spTree>
    <p:extLst>
      <p:ext uri="{BB962C8B-B14F-4D97-AF65-F5344CB8AC3E}">
        <p14:creationId xmlns:p14="http://schemas.microsoft.com/office/powerpoint/2010/main" val="1066322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969025" y="6356350"/>
            <a:ext cx="4638261" cy="365125"/>
          </a:xfrm>
          <a:prstGeom prst="rect">
            <a:avLst/>
          </a:prstGeom>
        </p:spPr>
        <p:txBody>
          <a:bodyPr/>
          <a:lstStyle>
            <a:lvl1pPr algn="ctr">
              <a:defRPr>
                <a:latin typeface="Arial" panose="020B0604020202020204" pitchFamily="34" charset="0"/>
                <a:cs typeface="Arial" panose="020B0604020202020204" pitchFamily="34" charset="0"/>
              </a:defRPr>
            </a:lvl1pPr>
          </a:lstStyle>
          <a:p>
            <a:fld id="{91DB7F08-A76A-C04F-AC2D-B8A23795015F}" type="slidenum">
              <a:rPr lang="en-US" smtClean="0"/>
              <a:pPr/>
              <a:t>‹#›</a:t>
            </a:fld>
            <a:endParaRPr lang="en-US"/>
          </a:p>
        </p:txBody>
      </p:sp>
      <p:sp>
        <p:nvSpPr>
          <p:cNvPr id="7" name="Title Placeholder 1"/>
          <p:cNvSpPr>
            <a:spLocks noGrp="1"/>
          </p:cNvSpPr>
          <p:nvPr>
            <p:ph type="title"/>
          </p:nvPr>
        </p:nvSpPr>
        <p:spPr>
          <a:xfrm>
            <a:off x="720000" y="360000"/>
            <a:ext cx="10515600" cy="1325563"/>
          </a:xfrm>
          <a:prstGeom prst="rect">
            <a:avLst/>
          </a:prstGeom>
        </p:spPr>
        <p:txBody>
          <a:bodyPr vert="horz" lIns="0" tIns="0" rIns="0" bIns="0" rtlCol="0" anchor="t" anchorCtr="0">
            <a:normAutofit/>
          </a:bodyPr>
          <a:lstStyle/>
          <a:p>
            <a:r>
              <a:rPr lang="en-US" dirty="0"/>
              <a:t>Click to edit Master title style</a:t>
            </a:r>
          </a:p>
        </p:txBody>
      </p:sp>
      <p:sp>
        <p:nvSpPr>
          <p:cNvPr id="8" name="Text Placeholder 2"/>
          <p:cNvSpPr>
            <a:spLocks noGrp="1"/>
          </p:cNvSpPr>
          <p:nvPr>
            <p:ph idx="1"/>
          </p:nvPr>
        </p:nvSpPr>
        <p:spPr>
          <a:xfrm>
            <a:off x="720000" y="1620000"/>
            <a:ext cx="10515600" cy="4351338"/>
          </a:xfrm>
          <a:prstGeom prst="rect">
            <a:avLst/>
          </a:prstGeom>
        </p:spPr>
        <p:txBody>
          <a:bodyPr vert="horz" lIns="0" tIns="0" rIns="0" bIns="0" rtlCol="0">
            <a:normAutofit/>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42786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62A55CFA-19C1-4766-B625-9C7B34FF4224}"/>
              </a:ext>
            </a:extLst>
          </p:cNvPr>
          <p:cNvSpPr txBox="1"/>
          <p:nvPr userDrawn="1"/>
        </p:nvSpPr>
        <p:spPr>
          <a:xfrm>
            <a:off x="140434" y="6394536"/>
            <a:ext cx="7148946" cy="276999"/>
          </a:xfrm>
          <a:prstGeom prst="rect">
            <a:avLst/>
          </a:prstGeom>
          <a:noFill/>
        </p:spPr>
        <p:txBody>
          <a:bodyPr wrap="square" rtlCol="0">
            <a:spAutoFit/>
          </a:bodyPr>
          <a:lstStyle/>
          <a:p>
            <a:r>
              <a:rPr lang="en-US" sz="1200" dirty="0">
                <a:latin typeface="Arial Rounded MT" charset="0"/>
                <a:ea typeface="Arial Rounded MT" charset="0"/>
                <a:cs typeface="Arial Rounded MT" charset="0"/>
              </a:rPr>
              <a:t>Exploring and Teaching the Korean War </a:t>
            </a:r>
            <a:r>
              <a:rPr lang="en-US" sz="1200" dirty="0">
                <a:solidFill>
                  <a:schemeClr val="accent5">
                    <a:lumMod val="75000"/>
                  </a:schemeClr>
                </a:solidFill>
                <a:latin typeface="Arial Rounded MT" charset="0"/>
                <a:ea typeface="Arial Rounded MT" charset="0"/>
                <a:cs typeface="Arial Rounded MT" charset="0"/>
              </a:rPr>
              <a:t>| Lesson 7.4</a:t>
            </a:r>
          </a:p>
        </p:txBody>
      </p:sp>
      <p:pic>
        <p:nvPicPr>
          <p:cNvPr id="8" name="Picture 7">
            <a:extLst>
              <a:ext uri="{FF2B5EF4-FFF2-40B4-BE49-F238E27FC236}">
                <a16:creationId xmlns:a16="http://schemas.microsoft.com/office/drawing/2014/main" id="{4D5294E6-D97D-4975-BA83-6E167677D1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97553" y="6155943"/>
            <a:ext cx="1244600" cy="413502"/>
          </a:xfrm>
          <a:prstGeom prst="rect">
            <a:avLst/>
          </a:prstGeom>
        </p:spPr>
      </p:pic>
      <p:pic>
        <p:nvPicPr>
          <p:cNvPr id="9" name="Picture 8">
            <a:extLst>
              <a:ext uri="{FF2B5EF4-FFF2-40B4-BE49-F238E27FC236}">
                <a16:creationId xmlns:a16="http://schemas.microsoft.com/office/drawing/2014/main" id="{2964E386-5C5D-4D8D-9744-182699CB0F8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94553" y="5794901"/>
            <a:ext cx="1205442" cy="850900"/>
          </a:xfrm>
          <a:prstGeom prst="rect">
            <a:avLst/>
          </a:prstGeom>
        </p:spPr>
      </p:pic>
      <p:sp>
        <p:nvSpPr>
          <p:cNvPr id="10" name="Rectangle 9"/>
          <p:cNvSpPr/>
          <p:nvPr userDrawn="1"/>
        </p:nvSpPr>
        <p:spPr>
          <a:xfrm>
            <a:off x="0" y="6729881"/>
            <a:ext cx="12192000" cy="13349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3567" y="5828033"/>
            <a:ext cx="814552" cy="814552"/>
          </a:xfrm>
          <a:prstGeom prst="rect">
            <a:avLst/>
          </a:prstGeom>
        </p:spPr>
      </p:pic>
      <p:sp>
        <p:nvSpPr>
          <p:cNvPr id="12" name="Slide Number Placeholder 5">
            <a:extLst>
              <a:ext uri="{FF2B5EF4-FFF2-40B4-BE49-F238E27FC236}">
                <a16:creationId xmlns:a16="http://schemas.microsoft.com/office/drawing/2014/main" id="{5B3FF7A8-E558-0644-97B7-6F9B24B25D4E}"/>
              </a:ext>
            </a:extLst>
          </p:cNvPr>
          <p:cNvSpPr>
            <a:spLocks noGrp="1"/>
          </p:cNvSpPr>
          <p:nvPr>
            <p:ph type="sldNum" sz="quarter" idx="4"/>
          </p:nvPr>
        </p:nvSpPr>
        <p:spPr>
          <a:xfrm>
            <a:off x="3969025" y="6356350"/>
            <a:ext cx="4638261" cy="365125"/>
          </a:xfrm>
          <a:prstGeom prst="rect">
            <a:avLst/>
          </a:prstGeom>
        </p:spPr>
        <p:txBody>
          <a:bodyPr/>
          <a:lstStyle>
            <a:lvl1pPr algn="ctr">
              <a:defRPr>
                <a:latin typeface="Arial" panose="020B0604020202020204" pitchFamily="34" charset="0"/>
                <a:cs typeface="Arial" panose="020B0604020202020204" pitchFamily="34" charset="0"/>
              </a:defRPr>
            </a:lvl1pPr>
          </a:lstStyle>
          <a:p>
            <a:fld id="{91DB7F08-A76A-C04F-AC2D-B8A23795015F}" type="slidenum">
              <a:rPr lang="en-US" smtClean="0"/>
              <a:pPr/>
              <a:t>‹#›</a:t>
            </a:fld>
            <a:endParaRPr lang="en-US"/>
          </a:p>
        </p:txBody>
      </p:sp>
    </p:spTree>
    <p:extLst>
      <p:ext uri="{BB962C8B-B14F-4D97-AF65-F5344CB8AC3E}">
        <p14:creationId xmlns:p14="http://schemas.microsoft.com/office/powerpoint/2010/main" val="1267814424"/>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344AE3-7320-8D40-94E1-2CA64DF241D3}"/>
              </a:ext>
            </a:extLst>
          </p:cNvPr>
          <p:cNvSpPr>
            <a:spLocks noGrp="1"/>
          </p:cNvSpPr>
          <p:nvPr>
            <p:ph type="sldNum" sz="quarter" idx="12"/>
          </p:nvPr>
        </p:nvSpPr>
        <p:spPr/>
        <p:txBody>
          <a:bodyPr/>
          <a:lstStyle/>
          <a:p>
            <a:fld id="{91DB7F08-A76A-C04F-AC2D-B8A23795015F}" type="slidenum">
              <a:rPr lang="en-US" smtClean="0"/>
              <a:pPr/>
              <a:t>1</a:t>
            </a:fld>
            <a:endParaRPr lang="en-US"/>
          </a:p>
        </p:txBody>
      </p:sp>
      <p:sp>
        <p:nvSpPr>
          <p:cNvPr id="4" name="Title 1"/>
          <p:cNvSpPr>
            <a:spLocks noGrp="1"/>
          </p:cNvSpPr>
          <p:nvPr>
            <p:ph type="title"/>
          </p:nvPr>
        </p:nvSpPr>
        <p:spPr>
          <a:xfrm>
            <a:off x="719999" y="360000"/>
            <a:ext cx="11314345" cy="1325563"/>
          </a:xfrm>
        </p:spPr>
        <p:txBody>
          <a:bodyPr>
            <a:noAutofit/>
          </a:bodyPr>
          <a:lstStyle/>
          <a:p>
            <a:r>
              <a:rPr lang="en-GB" b="1" dirty="0">
                <a:latin typeface="Arial"/>
                <a:cs typeface="Arial"/>
              </a:rPr>
              <a:t>Enquiry 7 overview: </a:t>
            </a:r>
            <a:br>
              <a:rPr lang="en-GB" b="1" dirty="0"/>
            </a:br>
            <a:r>
              <a:rPr lang="en-US" b="1" dirty="0">
                <a:solidFill>
                  <a:schemeClr val="accent5">
                    <a:lumMod val="75000"/>
                  </a:schemeClr>
                </a:solidFill>
                <a:latin typeface="Arial"/>
                <a:cs typeface="Arial"/>
              </a:rPr>
              <a:t>An unfinished war</a:t>
            </a:r>
            <a:br>
              <a:rPr lang="en-US" b="1" dirty="0">
                <a:solidFill>
                  <a:schemeClr val="accent5">
                    <a:lumMod val="75000"/>
                  </a:schemeClr>
                </a:solidFill>
                <a:latin typeface="Arial"/>
                <a:cs typeface="Arial"/>
              </a:rPr>
            </a:br>
            <a:r>
              <a:rPr lang="en-US" b="1" dirty="0">
                <a:latin typeface="Arial"/>
                <a:cs typeface="Arial"/>
              </a:rPr>
              <a:t>Why was there no peace in Korea?</a:t>
            </a:r>
            <a:endParaRPr lang="en-GB" b="1" dirty="0">
              <a:latin typeface="Arial"/>
              <a:cs typeface="Arial"/>
            </a:endParaRPr>
          </a:p>
        </p:txBody>
      </p:sp>
      <p:sp>
        <p:nvSpPr>
          <p:cNvPr id="10" name="Rectangle 9">
            <a:extLst>
              <a:ext uri="{FF2B5EF4-FFF2-40B4-BE49-F238E27FC236}">
                <a16:creationId xmlns:a16="http://schemas.microsoft.com/office/drawing/2014/main" id="{30AB5262-61EB-B649-BA7C-B084E924EAEB}"/>
              </a:ext>
            </a:extLst>
          </p:cNvPr>
          <p:cNvSpPr/>
          <p:nvPr/>
        </p:nvSpPr>
        <p:spPr>
          <a:xfrm>
            <a:off x="720000" y="2340000"/>
            <a:ext cx="2520000" cy="3006000"/>
          </a:xfrm>
          <a:prstGeom prst="rect">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2400" kern="1200" dirty="0">
                <a:solidFill>
                  <a:schemeClr val="bg1"/>
                </a:solidFill>
                <a:latin typeface="Arial"/>
                <a:ea typeface="Arial" charset="0"/>
                <a:cs typeface="Arial"/>
              </a:rPr>
              <a:t>Lesson </a:t>
            </a:r>
            <a:r>
              <a:rPr lang="en-GB" sz="2400" dirty="0">
                <a:solidFill>
                  <a:schemeClr val="bg1"/>
                </a:solidFill>
                <a:latin typeface="Arial"/>
                <a:ea typeface="Arial" charset="0"/>
                <a:cs typeface="Arial"/>
              </a:rPr>
              <a:t>7.1</a:t>
            </a:r>
            <a:endParaRPr lang="en-GB" sz="2400" kern="1200" dirty="0">
              <a:solidFill>
                <a:schemeClr val="bg1"/>
              </a:solidFill>
              <a:latin typeface="Arial"/>
              <a:ea typeface="Arial" charset="0"/>
              <a:cs typeface="Arial" charset="0"/>
            </a:endParaRPr>
          </a:p>
          <a:p>
            <a:pPr algn="ctr">
              <a:spcBef>
                <a:spcPts val="600"/>
              </a:spcBef>
              <a:spcAft>
                <a:spcPts val="600"/>
              </a:spcAft>
            </a:pPr>
            <a:r>
              <a:rPr lang="en-GB" sz="2400" dirty="0">
                <a:ea typeface="+mn-lt"/>
                <a:cs typeface="+mn-lt"/>
              </a:rPr>
              <a:t>Why did the Korean War drag on until 1953?</a:t>
            </a:r>
            <a:endParaRPr lang="en-GB" sz="2400" dirty="0"/>
          </a:p>
        </p:txBody>
      </p:sp>
      <p:sp>
        <p:nvSpPr>
          <p:cNvPr id="14" name="Rectangle 13">
            <a:extLst>
              <a:ext uri="{FF2B5EF4-FFF2-40B4-BE49-F238E27FC236}">
                <a16:creationId xmlns:a16="http://schemas.microsoft.com/office/drawing/2014/main" id="{E262D978-A733-CB49-B22F-4FA4BC039E9C}"/>
              </a:ext>
            </a:extLst>
          </p:cNvPr>
          <p:cNvSpPr/>
          <p:nvPr/>
        </p:nvSpPr>
        <p:spPr>
          <a:xfrm>
            <a:off x="6249578" y="2340000"/>
            <a:ext cx="2520000" cy="3006000"/>
          </a:xfrm>
          <a:prstGeom prst="rect">
            <a:avLst/>
          </a:prstGeom>
          <a:solidFill>
            <a:schemeClr val="accent5">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2400" kern="1200" dirty="0">
                <a:solidFill>
                  <a:schemeClr val="bg1"/>
                </a:solidFill>
                <a:latin typeface="Arial"/>
                <a:ea typeface="Arial" charset="0"/>
                <a:cs typeface="Arial"/>
              </a:rPr>
              <a:t>Lesson </a:t>
            </a:r>
            <a:r>
              <a:rPr lang="en-GB" sz="2400" dirty="0">
                <a:solidFill>
                  <a:schemeClr val="bg1"/>
                </a:solidFill>
                <a:latin typeface="Arial"/>
                <a:ea typeface="Arial" charset="0"/>
                <a:cs typeface="Arial"/>
              </a:rPr>
              <a:t>7.3</a:t>
            </a:r>
            <a:endParaRPr lang="en-GB" sz="2400" kern="1200" dirty="0">
              <a:solidFill>
                <a:schemeClr val="bg1"/>
              </a:solidFill>
              <a:latin typeface="Arial"/>
              <a:ea typeface="Arial" charset="0"/>
              <a:cs typeface="Arial" charset="0"/>
            </a:endParaRPr>
          </a:p>
          <a:p>
            <a:pPr algn="ctr"/>
            <a:r>
              <a:rPr lang="en-US" sz="2400" dirty="0">
                <a:solidFill>
                  <a:schemeClr val="bg1"/>
                </a:solidFill>
                <a:latin typeface="Arial"/>
                <a:ea typeface="+mn-lt"/>
                <a:cs typeface="Arial"/>
              </a:rPr>
              <a:t>Could a ‘hot war’ have erupted again in Korea during the Cold War?</a:t>
            </a:r>
            <a:endParaRPr lang="en-GB" sz="2400" dirty="0">
              <a:solidFill>
                <a:schemeClr val="bg1"/>
              </a:solidFill>
              <a:latin typeface="Arial" charset="0"/>
              <a:ea typeface="Arial" charset="0"/>
              <a:cs typeface="Arial" charset="0"/>
            </a:endParaRPr>
          </a:p>
        </p:txBody>
      </p:sp>
      <p:sp>
        <p:nvSpPr>
          <p:cNvPr id="15" name="Rectangle 14">
            <a:extLst>
              <a:ext uri="{FF2B5EF4-FFF2-40B4-BE49-F238E27FC236}">
                <a16:creationId xmlns:a16="http://schemas.microsoft.com/office/drawing/2014/main" id="{8BE388DA-94A5-9B49-9942-19ED250EDF34}"/>
              </a:ext>
            </a:extLst>
          </p:cNvPr>
          <p:cNvSpPr/>
          <p:nvPr/>
        </p:nvSpPr>
        <p:spPr>
          <a:xfrm>
            <a:off x="3479866" y="2340000"/>
            <a:ext cx="2520000" cy="3006000"/>
          </a:xfrm>
          <a:prstGeom prst="rect">
            <a:avLst/>
          </a:prstGeom>
          <a:solidFill>
            <a:schemeClr val="accent5">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2400" kern="1200" dirty="0">
                <a:solidFill>
                  <a:schemeClr val="bg1"/>
                </a:solidFill>
                <a:latin typeface="Arial"/>
                <a:ea typeface="Arial" charset="0"/>
                <a:cs typeface="Arial"/>
              </a:rPr>
              <a:t>Lesson </a:t>
            </a:r>
            <a:r>
              <a:rPr lang="en-GB" sz="2400" dirty="0">
                <a:solidFill>
                  <a:schemeClr val="bg1"/>
                </a:solidFill>
                <a:latin typeface="Arial"/>
                <a:ea typeface="Arial" charset="0"/>
                <a:cs typeface="Arial"/>
              </a:rPr>
              <a:t>7.2</a:t>
            </a:r>
            <a:endParaRPr lang="en-GB" sz="2400" kern="1200" dirty="0">
              <a:solidFill>
                <a:schemeClr val="bg1"/>
              </a:solidFill>
              <a:latin typeface="Arial"/>
              <a:ea typeface="Arial" charset="0"/>
              <a:cs typeface="Arial" charset="0"/>
            </a:endParaRPr>
          </a:p>
          <a:p>
            <a:pPr algn="ctr"/>
            <a:r>
              <a:rPr lang="en-US" sz="2400" dirty="0">
                <a:latin typeface="Arial"/>
                <a:ea typeface="+mn-lt"/>
                <a:cs typeface="Arial"/>
              </a:rPr>
              <a:t>How did the war leave an enduring impact on the Korean </a:t>
            </a:r>
            <a:br>
              <a:rPr lang="en-US" sz="2400" dirty="0">
                <a:latin typeface="Arial"/>
                <a:ea typeface="+mn-lt"/>
                <a:cs typeface="Arial"/>
              </a:rPr>
            </a:br>
            <a:r>
              <a:rPr lang="en-US" sz="2400" dirty="0">
                <a:latin typeface="Arial"/>
                <a:ea typeface="+mn-lt"/>
                <a:cs typeface="Arial"/>
              </a:rPr>
              <a:t>people?</a:t>
            </a:r>
            <a:endParaRPr lang="en-GB" sz="2400" dirty="0">
              <a:solidFill>
                <a:schemeClr val="bg1"/>
              </a:solidFill>
              <a:latin typeface="Arial" charset="0"/>
              <a:ea typeface="Arial" charset="0"/>
              <a:cs typeface="Arial" charset="0"/>
            </a:endParaRPr>
          </a:p>
        </p:txBody>
      </p:sp>
      <p:sp>
        <p:nvSpPr>
          <p:cNvPr id="16" name="Rectangle 15">
            <a:extLst>
              <a:ext uri="{FF2B5EF4-FFF2-40B4-BE49-F238E27FC236}">
                <a16:creationId xmlns:a16="http://schemas.microsoft.com/office/drawing/2014/main" id="{5E6236D5-00F4-564F-9484-0A424262CDFB}"/>
              </a:ext>
            </a:extLst>
          </p:cNvPr>
          <p:cNvSpPr/>
          <p:nvPr/>
        </p:nvSpPr>
        <p:spPr>
          <a:xfrm>
            <a:off x="9019291" y="2340000"/>
            <a:ext cx="2520000" cy="3006000"/>
          </a:xfrm>
          <a:prstGeom prst="rect">
            <a:avLst/>
          </a:prstGeom>
          <a:solidFill>
            <a:schemeClr val="accent5">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2400" b="1" kern="1200" dirty="0">
                <a:solidFill>
                  <a:schemeClr val="accent6">
                    <a:lumMod val="60000"/>
                    <a:lumOff val="40000"/>
                  </a:schemeClr>
                </a:solidFill>
                <a:latin typeface="Arial"/>
                <a:ea typeface="Arial" charset="0"/>
                <a:cs typeface="Arial"/>
              </a:rPr>
              <a:t>Lesson </a:t>
            </a:r>
            <a:r>
              <a:rPr lang="en-GB" sz="2400" b="1" dirty="0">
                <a:solidFill>
                  <a:schemeClr val="accent6">
                    <a:lumMod val="60000"/>
                    <a:lumOff val="40000"/>
                  </a:schemeClr>
                </a:solidFill>
                <a:latin typeface="Arial"/>
                <a:ea typeface="Arial" charset="0"/>
                <a:cs typeface="Arial"/>
              </a:rPr>
              <a:t>7.4</a:t>
            </a:r>
            <a:endParaRPr lang="en-GB" sz="2400" b="1" kern="1200" dirty="0">
              <a:solidFill>
                <a:schemeClr val="accent6">
                  <a:lumMod val="60000"/>
                  <a:lumOff val="40000"/>
                </a:schemeClr>
              </a:solidFill>
              <a:latin typeface="Arial"/>
              <a:ea typeface="Arial" charset="0"/>
              <a:cs typeface="Arial" charset="0"/>
            </a:endParaRPr>
          </a:p>
          <a:p>
            <a:pPr algn="ctr"/>
            <a:r>
              <a:rPr lang="en-GB" sz="2400" b="1" dirty="0">
                <a:latin typeface="Arial"/>
                <a:ea typeface="Arial" charset="0"/>
                <a:cs typeface="Arial"/>
              </a:rPr>
              <a:t>Why has there not been peace in Korea even after the end </a:t>
            </a:r>
            <a:br>
              <a:rPr lang="en-GB" sz="2400" b="1" dirty="0">
                <a:latin typeface="Arial"/>
                <a:ea typeface="Arial" charset="0"/>
                <a:cs typeface="Arial"/>
              </a:rPr>
            </a:br>
            <a:r>
              <a:rPr lang="en-GB" sz="2400" b="1" dirty="0">
                <a:latin typeface="Arial"/>
                <a:ea typeface="Arial" charset="0"/>
                <a:cs typeface="Arial"/>
              </a:rPr>
              <a:t>of the Cold War?</a:t>
            </a:r>
            <a:endParaRPr lang="en-GB" sz="2400"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949907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6">
                <a:lumMod val="40000"/>
                <a:lumOff val="60000"/>
              </a:schemeClr>
            </a:gs>
          </a:gsLst>
          <a:lin ang="16200000" scaled="1"/>
        </a:gra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720000" y="360000"/>
            <a:ext cx="10515600" cy="1325563"/>
          </a:xfrm>
        </p:spPr>
        <p:txBody>
          <a:bodyPr/>
          <a:lstStyle/>
          <a:p>
            <a:endParaRPr lang="en-US"/>
          </a:p>
        </p:txBody>
      </p:sp>
      <p:sp>
        <p:nvSpPr>
          <p:cNvPr id="5" name="Rectangle 4"/>
          <p:cNvSpPr/>
          <p:nvPr/>
        </p:nvSpPr>
        <p:spPr>
          <a:xfrm>
            <a:off x="0" y="0"/>
            <a:ext cx="12192000" cy="5773783"/>
          </a:xfrm>
          <a:prstGeom prst="rect">
            <a:avLst/>
          </a:prstGeom>
          <a:gradFill flip="none" rotWithShape="1">
            <a:gsLst>
              <a:gs pos="0">
                <a:schemeClr val="bg1"/>
              </a:gs>
              <a:gs pos="100000">
                <a:schemeClr val="accent6">
                  <a:lumMod val="40000"/>
                  <a:lumOff val="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DD824444-CBBA-1E4A-86BB-AFF0121935DA}"/>
              </a:ext>
            </a:extLst>
          </p:cNvPr>
          <p:cNvSpPr txBox="1">
            <a:spLocks/>
          </p:cNvSpPr>
          <p:nvPr/>
        </p:nvSpPr>
        <p:spPr>
          <a:xfrm>
            <a:off x="720000" y="1080000"/>
            <a:ext cx="10793127" cy="5203161"/>
          </a:xfrm>
          <a:prstGeom prst="rect">
            <a:avLst/>
          </a:prstGeom>
        </p:spPr>
        <p:txBody>
          <a:bodyPr vert="horz" lIns="0" tIns="0" rIns="0" bIns="0" rtlCol="0" anchor="t">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latin typeface="Arial"/>
                <a:cs typeface="Arial"/>
              </a:rPr>
              <a:t>Source 3B: </a:t>
            </a:r>
            <a:br>
              <a:rPr lang="en-GB" sz="2000" b="1" dirty="0">
                <a:latin typeface="Arial"/>
                <a:cs typeface="Arial"/>
              </a:rPr>
            </a:br>
            <a:r>
              <a:rPr lang="en-GB" sz="2000" dirty="0">
                <a:latin typeface="Arial"/>
                <a:cs typeface="Arial"/>
              </a:rPr>
              <a:t>Extract from an article in the American magazine </a:t>
            </a:r>
            <a:r>
              <a:rPr lang="en-GB" sz="2000" i="1" dirty="0">
                <a:latin typeface="Arial"/>
                <a:cs typeface="Arial"/>
              </a:rPr>
              <a:t>Foreign Policy</a:t>
            </a:r>
            <a:r>
              <a:rPr lang="en-GB" sz="2000" dirty="0">
                <a:latin typeface="Arial"/>
                <a:cs typeface="Arial"/>
              </a:rPr>
              <a:t>.com, December 2019. </a:t>
            </a:r>
            <a:br>
              <a:rPr lang="en-GB" sz="2000" dirty="0">
                <a:latin typeface="Arial"/>
                <a:cs typeface="Arial"/>
              </a:rPr>
            </a:br>
            <a:r>
              <a:rPr lang="en-GB" sz="2000" dirty="0">
                <a:latin typeface="Arial"/>
                <a:cs typeface="Arial"/>
              </a:rPr>
              <a:t>The magazine is owned by the liberal-leaning </a:t>
            </a:r>
            <a:r>
              <a:rPr lang="en-GB" sz="2000" i="1" dirty="0">
                <a:latin typeface="Arial"/>
                <a:cs typeface="Arial"/>
              </a:rPr>
              <a:t>Washington Post </a:t>
            </a:r>
            <a:r>
              <a:rPr lang="en-GB" sz="2000" dirty="0">
                <a:latin typeface="Arial"/>
                <a:cs typeface="Arial"/>
              </a:rPr>
              <a:t>newspaper</a:t>
            </a:r>
          </a:p>
          <a:p>
            <a:pPr marL="0" indent="0">
              <a:spcBef>
                <a:spcPts val="300"/>
              </a:spcBef>
              <a:buNone/>
            </a:pPr>
            <a:r>
              <a:rPr lang="en-GB" sz="1550" i="1" dirty="0">
                <a:latin typeface="Arial"/>
                <a:cs typeface="Arial"/>
              </a:rPr>
              <a:t>The White House has killed off plans to convene a meeting of the United Nations Security Council to spotlight atrocities by North Korea, according to several diplomatic sources.</a:t>
            </a:r>
            <a:endParaRPr lang="en-GB" sz="1550" i="1" dirty="0">
              <a:cs typeface="Calibri"/>
            </a:endParaRPr>
          </a:p>
          <a:p>
            <a:pPr marL="0" indent="0">
              <a:spcBef>
                <a:spcPts val="300"/>
              </a:spcBef>
              <a:buNone/>
            </a:pPr>
            <a:r>
              <a:rPr lang="en-GB" sz="1550" i="1" dirty="0">
                <a:latin typeface="Arial"/>
                <a:cs typeface="Arial"/>
              </a:rPr>
              <a:t>The move </a:t>
            </a:r>
            <a:r>
              <a:rPr lang="en-GB" sz="1550" i="1" dirty="0" err="1">
                <a:latin typeface="Arial"/>
                <a:cs typeface="Arial"/>
              </a:rPr>
              <a:t>signaled</a:t>
            </a:r>
            <a:r>
              <a:rPr lang="en-GB" sz="1550" i="1" dirty="0">
                <a:latin typeface="Arial"/>
                <a:cs typeface="Arial"/>
              </a:rPr>
              <a:t> a desire by U.S. President Donald Trump to salvage a faltering two-year diplomatic effort to convince North Korea to abandon its nuclear weapons program and try to strike a deal with North Korean leader Kim Jong Un before the 2020 U.S. presidential election.</a:t>
            </a:r>
            <a:endParaRPr lang="en-US" sz="1550" i="1" dirty="0">
              <a:latin typeface="Arial"/>
              <a:cs typeface="Arial"/>
            </a:endParaRPr>
          </a:p>
          <a:p>
            <a:pPr marL="0" indent="0">
              <a:spcBef>
                <a:spcPts val="300"/>
              </a:spcBef>
              <a:buNone/>
            </a:pPr>
            <a:r>
              <a:rPr lang="en-GB" sz="1550" i="1" dirty="0">
                <a:latin typeface="Arial"/>
                <a:cs typeface="Arial"/>
              </a:rPr>
              <a:t>The Trump administration supported a council meeting on North Korea’s human rights record in 2017 but did not in 2018, citing what it said was a lack of support in the council.</a:t>
            </a:r>
          </a:p>
          <a:p>
            <a:pPr marL="0" indent="0">
              <a:spcBef>
                <a:spcPts val="300"/>
              </a:spcBef>
              <a:buNone/>
            </a:pPr>
            <a:r>
              <a:rPr lang="en-GB" sz="1550" i="1" dirty="0">
                <a:latin typeface="Arial"/>
                <a:cs typeface="Arial"/>
              </a:rPr>
              <a:t>‘Once again, the U.S. has prevented the U.N. Security Council from scrutinizing North Korea’s abysmal human rights record, apparently because of President Trump’s special relationship with Kim Jong Un,’ said Louis Charbonneau, the U.N. director for Human Rights Watch.</a:t>
            </a:r>
          </a:p>
          <a:p>
            <a:pPr marL="0" indent="0">
              <a:spcBef>
                <a:spcPts val="300"/>
              </a:spcBef>
              <a:buNone/>
            </a:pPr>
            <a:r>
              <a:rPr lang="en-GB" sz="1550" i="1" dirty="0">
                <a:latin typeface="Arial"/>
                <a:cs typeface="Arial"/>
              </a:rPr>
              <a:t>‘By blocking this meeting, which was set to go ahead on Human Rights Day tomorrow, the Trump administration is </a:t>
            </a:r>
            <a:br>
              <a:rPr lang="en-GB" sz="1550" i="1" dirty="0">
                <a:latin typeface="Arial"/>
                <a:cs typeface="Arial"/>
              </a:rPr>
            </a:br>
            <a:r>
              <a:rPr lang="en-GB" sz="1550" i="1" dirty="0">
                <a:latin typeface="Arial"/>
                <a:cs typeface="Arial"/>
              </a:rPr>
              <a:t>sending a message to Kim that the U.S. no long considers arbitrary detention, starvation, torture, summary executions, sexual violence and other crimes again the North Korean people a priority,’ Charbonneau added. ‘North Korea and </a:t>
            </a:r>
            <a:br>
              <a:rPr lang="en-GB" sz="1550" i="1" dirty="0">
                <a:latin typeface="Arial"/>
                <a:cs typeface="Arial"/>
              </a:rPr>
            </a:br>
            <a:r>
              <a:rPr lang="en-GB" sz="1550" i="1" dirty="0">
                <a:latin typeface="Arial"/>
                <a:cs typeface="Arial"/>
              </a:rPr>
              <a:t>many other abusive governments can now rest assured that they have little to fear from the Trump administration </a:t>
            </a:r>
            <a:br>
              <a:rPr lang="en-GB" sz="1550" i="1" dirty="0">
                <a:latin typeface="Arial"/>
                <a:cs typeface="Arial"/>
              </a:rPr>
            </a:br>
            <a:r>
              <a:rPr lang="en-GB" sz="1550" i="1" dirty="0">
                <a:latin typeface="Arial"/>
                <a:cs typeface="Arial"/>
              </a:rPr>
              <a:t>when it comes to human rights.’</a:t>
            </a:r>
          </a:p>
          <a:p>
            <a:pPr marL="0" indent="0">
              <a:buNone/>
            </a:pPr>
            <a:endParaRPr lang="en-US" sz="16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7C68507-0233-BD42-B07E-8460436B7013}"/>
              </a:ext>
            </a:extLst>
          </p:cNvPr>
          <p:cNvSpPr>
            <a:spLocks noGrp="1"/>
          </p:cNvSpPr>
          <p:nvPr>
            <p:ph type="sldNum" sz="quarter" idx="12"/>
          </p:nvPr>
        </p:nvSpPr>
        <p:spPr/>
        <p:txBody>
          <a:bodyPr/>
          <a:lstStyle/>
          <a:p>
            <a:fld id="{91DB7F08-A76A-C04F-AC2D-B8A23795015F}" type="slidenum">
              <a:rPr lang="en-US" smtClean="0"/>
              <a:pPr/>
              <a:t>10</a:t>
            </a:fld>
            <a:endParaRPr lang="en-US" dirty="0"/>
          </a:p>
        </p:txBody>
      </p:sp>
      <p:sp>
        <p:nvSpPr>
          <p:cNvPr id="3" name="TextBox 2">
            <a:extLst>
              <a:ext uri="{FF2B5EF4-FFF2-40B4-BE49-F238E27FC236}">
                <a16:creationId xmlns:a16="http://schemas.microsoft.com/office/drawing/2014/main" id="{82442E2A-AE31-4715-B0C2-407066F2E090}"/>
              </a:ext>
            </a:extLst>
          </p:cNvPr>
          <p:cNvSpPr txBox="1"/>
          <p:nvPr/>
        </p:nvSpPr>
        <p:spPr>
          <a:xfrm>
            <a:off x="9159412" y="180000"/>
            <a:ext cx="2703404" cy="400110"/>
          </a:xfrm>
          <a:prstGeom prst="rect">
            <a:avLst/>
          </a:prstGeom>
          <a:solidFill>
            <a:schemeClr val="bg1">
              <a:lumMod val="75000"/>
            </a:schemeClr>
          </a:solidFill>
          <a:ln w="3175">
            <a:noFill/>
          </a:ln>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bg1"/>
                </a:solidFill>
                <a:latin typeface="Arial"/>
                <a:cs typeface="Arial"/>
              </a:rPr>
              <a:t>FACTOR PACK</a:t>
            </a:r>
            <a:endParaRPr lang="en-US" sz="2000" dirty="0">
              <a:solidFill>
                <a:schemeClr val="bg1"/>
              </a:solidFill>
              <a:latin typeface="Arial"/>
              <a:cs typeface="Arial"/>
            </a:endParaRPr>
          </a:p>
        </p:txBody>
      </p:sp>
    </p:spTree>
    <p:extLst>
      <p:ext uri="{BB962C8B-B14F-4D97-AF65-F5344CB8AC3E}">
        <p14:creationId xmlns:p14="http://schemas.microsoft.com/office/powerpoint/2010/main" val="1213288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5">
                <a:lumMod val="40000"/>
                <a:lumOff val="60000"/>
              </a:schemeClr>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7979980" cy="1325563"/>
          </a:xfrm>
        </p:spPr>
        <p:txBody>
          <a:bodyPr>
            <a:normAutofit/>
          </a:bodyPr>
          <a:lstStyle/>
          <a:p>
            <a:r>
              <a:rPr lang="en-US" b="1" dirty="0">
                <a:latin typeface="Arial"/>
                <a:cs typeface="Arial"/>
              </a:rPr>
              <a:t>Factor 4: US–Republic of Korea wargames</a:t>
            </a:r>
          </a:p>
        </p:txBody>
      </p:sp>
      <p:sp>
        <p:nvSpPr>
          <p:cNvPr id="3" name="Content Placeholder 2"/>
          <p:cNvSpPr>
            <a:spLocks noGrp="1"/>
          </p:cNvSpPr>
          <p:nvPr>
            <p:ph idx="1"/>
          </p:nvPr>
        </p:nvSpPr>
        <p:spPr>
          <a:xfrm>
            <a:off x="720000" y="1944000"/>
            <a:ext cx="8488393" cy="3129263"/>
          </a:xfrm>
        </p:spPr>
        <p:txBody>
          <a:bodyPr vert="horz" lIns="0" tIns="0" rIns="0" bIns="0" rtlCol="0" anchor="t">
            <a:normAutofit/>
          </a:bodyPr>
          <a:lstStyle/>
          <a:p>
            <a:r>
              <a:rPr lang="en-GB" dirty="0">
                <a:latin typeface="Arial"/>
                <a:cs typeface="Arial"/>
              </a:rPr>
              <a:t>The United States has had a military presence in South Korea for decades, which it and South Korea have long maintained is necessary for defence – and as a deterrent against North Korean aggression.</a:t>
            </a:r>
          </a:p>
          <a:p>
            <a:r>
              <a:rPr lang="en-GB" dirty="0">
                <a:latin typeface="Arial" panose="020B0604020202020204" pitchFamily="34" charset="0"/>
                <a:cs typeface="Arial" panose="020B0604020202020204" pitchFamily="34" charset="0"/>
              </a:rPr>
              <a:t>North Korea and China see the presence of US troops in South Korea as a threat and an affront. China has grown especially concerned by the US placement of a new anti-ballistic missile system, THAAD, in South Korea.</a:t>
            </a:r>
            <a:endParaRPr lang="en-US"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83B8BFF4-46F5-0843-8EEB-85596407A7E0}"/>
              </a:ext>
            </a:extLst>
          </p:cNvPr>
          <p:cNvSpPr>
            <a:spLocks noGrp="1"/>
          </p:cNvSpPr>
          <p:nvPr>
            <p:ph type="sldNum" sz="quarter" idx="12"/>
          </p:nvPr>
        </p:nvSpPr>
        <p:spPr/>
        <p:txBody>
          <a:bodyPr/>
          <a:lstStyle/>
          <a:p>
            <a:fld id="{91DB7F08-A76A-C04F-AC2D-B8A23795015F}" type="slidenum">
              <a:rPr lang="en-US" smtClean="0"/>
              <a:pPr/>
              <a:t>11</a:t>
            </a:fld>
            <a:endParaRPr lang="en-US"/>
          </a:p>
        </p:txBody>
      </p:sp>
      <p:sp>
        <p:nvSpPr>
          <p:cNvPr id="7" name="TextBox 6">
            <a:extLst>
              <a:ext uri="{FF2B5EF4-FFF2-40B4-BE49-F238E27FC236}">
                <a16:creationId xmlns:a16="http://schemas.microsoft.com/office/drawing/2014/main" id="{45DBE23F-33D0-4234-921D-D2AD8EEC5C3D}"/>
              </a:ext>
            </a:extLst>
          </p:cNvPr>
          <p:cNvSpPr txBox="1"/>
          <p:nvPr/>
        </p:nvSpPr>
        <p:spPr>
          <a:xfrm>
            <a:off x="9159412" y="180000"/>
            <a:ext cx="2703404" cy="400110"/>
          </a:xfrm>
          <a:prstGeom prst="rect">
            <a:avLst/>
          </a:prstGeom>
          <a:solidFill>
            <a:schemeClr val="bg1">
              <a:lumMod val="75000"/>
            </a:schemeClr>
          </a:solidFill>
          <a:ln w="3175">
            <a:noFill/>
          </a:ln>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bg1"/>
                </a:solidFill>
                <a:latin typeface="Arial"/>
                <a:cs typeface="Arial"/>
              </a:rPr>
              <a:t>FACTOR PACK</a:t>
            </a:r>
            <a:endParaRPr lang="en-US" sz="2000" dirty="0">
              <a:solidFill>
                <a:schemeClr val="bg1"/>
              </a:solidFill>
              <a:latin typeface="Arial"/>
              <a:cs typeface="Arial"/>
            </a:endParaRPr>
          </a:p>
        </p:txBody>
      </p:sp>
    </p:spTree>
    <p:extLst>
      <p:ext uri="{BB962C8B-B14F-4D97-AF65-F5344CB8AC3E}">
        <p14:creationId xmlns:p14="http://schemas.microsoft.com/office/powerpoint/2010/main" val="2126780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5">
                <a:lumMod val="40000"/>
                <a:lumOff val="60000"/>
              </a:schemeClr>
            </a:gs>
          </a:gsLst>
          <a:lin ang="16200000" scaled="1"/>
        </a:gra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D824444-CBBA-1E4A-86BB-AFF0121935DA}"/>
              </a:ext>
            </a:extLst>
          </p:cNvPr>
          <p:cNvSpPr txBox="1">
            <a:spLocks/>
          </p:cNvSpPr>
          <p:nvPr/>
        </p:nvSpPr>
        <p:spPr>
          <a:xfrm>
            <a:off x="720000" y="1080000"/>
            <a:ext cx="11142816" cy="4929991"/>
          </a:xfrm>
          <a:prstGeom prst="rect">
            <a:avLst/>
          </a:prstGeom>
        </p:spPr>
        <p:txBody>
          <a:bodyPr vert="horz" lIns="0" tIns="0" rIns="0" bIns="0" rtlCol="0" anchor="t">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solidFill>
                  <a:srgbClr val="000000"/>
                </a:solidFill>
                <a:latin typeface="Arial"/>
                <a:cs typeface="Arial"/>
              </a:rPr>
              <a:t>Source 4: </a:t>
            </a:r>
            <a:br>
              <a:rPr lang="en-GB" sz="2000" b="1" dirty="0">
                <a:solidFill>
                  <a:srgbClr val="000000"/>
                </a:solidFill>
                <a:latin typeface="Arial"/>
                <a:cs typeface="Arial"/>
              </a:rPr>
            </a:br>
            <a:r>
              <a:rPr lang="en-GB" sz="2000" dirty="0">
                <a:solidFill>
                  <a:srgbClr val="000000"/>
                </a:solidFill>
                <a:latin typeface="Arial"/>
                <a:cs typeface="Arial"/>
              </a:rPr>
              <a:t>Extract from an article on CNBC.com, August 2017. CNBC is an American </a:t>
            </a:r>
            <a:r>
              <a:rPr lang="en-GB" sz="2000" dirty="0" err="1">
                <a:solidFill>
                  <a:srgbClr val="000000"/>
                </a:solidFill>
                <a:latin typeface="Arial"/>
                <a:cs typeface="Arial"/>
              </a:rPr>
              <a:t>pay-TV</a:t>
            </a:r>
            <a:r>
              <a:rPr lang="en-GB" sz="2000" dirty="0">
                <a:solidFill>
                  <a:srgbClr val="000000"/>
                </a:solidFill>
                <a:latin typeface="Arial"/>
                <a:cs typeface="Arial"/>
              </a:rPr>
              <a:t> business news channel owned by the US TV network NBC</a:t>
            </a:r>
            <a:endParaRPr lang="en-US" sz="2000" dirty="0"/>
          </a:p>
          <a:p>
            <a:pPr marL="0" indent="0">
              <a:spcBef>
                <a:spcPts val="600"/>
              </a:spcBef>
              <a:buNone/>
            </a:pPr>
            <a:r>
              <a:rPr lang="en-GB" sz="1550" i="1" dirty="0">
                <a:solidFill>
                  <a:srgbClr val="000000"/>
                </a:solidFill>
                <a:latin typeface="Arial"/>
                <a:cs typeface="Arial"/>
              </a:rPr>
              <a:t>The drills, which began in the 1970s and will involve 17,500 American troops and 50,000 South Korean soldiers this year, consist mainly of computer simulations aimed at honing joint-decision making and planning and improving command operations.</a:t>
            </a:r>
            <a:endParaRPr lang="en-GB" sz="1550" i="1" dirty="0">
              <a:cs typeface="Calibri"/>
            </a:endParaRPr>
          </a:p>
          <a:p>
            <a:pPr marL="0" indent="0">
              <a:spcBef>
                <a:spcPts val="600"/>
              </a:spcBef>
              <a:buNone/>
            </a:pPr>
            <a:r>
              <a:rPr lang="en-GB" sz="1550" i="1" dirty="0">
                <a:latin typeface="Arial"/>
                <a:cs typeface="Arial"/>
              </a:rPr>
              <a:t>Impoverished North Korea hates the drills in part because it must frequently respond with its own expensive displays of </a:t>
            </a:r>
            <a:br>
              <a:rPr lang="en-GB" sz="1550" i="1" dirty="0">
                <a:latin typeface="Arial"/>
                <a:cs typeface="Arial"/>
              </a:rPr>
            </a:br>
            <a:r>
              <a:rPr lang="en-GB" sz="1550" i="1" dirty="0">
                <a:latin typeface="Arial"/>
                <a:cs typeface="Arial"/>
              </a:rPr>
              <a:t>military might.</a:t>
            </a:r>
          </a:p>
          <a:p>
            <a:pPr marL="0" indent="0">
              <a:spcBef>
                <a:spcPts val="600"/>
              </a:spcBef>
              <a:buNone/>
            </a:pPr>
            <a:r>
              <a:rPr lang="en-GB" sz="1550" i="1" dirty="0">
                <a:latin typeface="Arial"/>
                <a:cs typeface="Arial"/>
              </a:rPr>
              <a:t>Shortly after the drills, the North carried out its fifth and biggest nuclear test, which it claimed was of a ‘standardized’ warhead that could fit on a variety of its rockets.</a:t>
            </a:r>
          </a:p>
          <a:p>
            <a:pPr marL="0" indent="0">
              <a:spcBef>
                <a:spcPts val="600"/>
              </a:spcBef>
              <a:buNone/>
            </a:pPr>
            <a:r>
              <a:rPr lang="en-GB" sz="1550" i="1" dirty="0">
                <a:latin typeface="Arial"/>
                <a:cs typeface="Arial"/>
              </a:rPr>
              <a:t>South Korea’s </a:t>
            </a:r>
            <a:r>
              <a:rPr lang="en-GB" sz="1550" i="1" dirty="0" err="1">
                <a:latin typeface="Arial"/>
                <a:cs typeface="Arial"/>
              </a:rPr>
              <a:t>Kyunghyang</a:t>
            </a:r>
            <a:r>
              <a:rPr lang="en-GB" sz="1550" i="1" dirty="0">
                <a:latin typeface="Arial"/>
                <a:cs typeface="Arial"/>
              </a:rPr>
              <a:t> </a:t>
            </a:r>
            <a:r>
              <a:rPr lang="en-GB" sz="1550" i="1" dirty="0" err="1">
                <a:latin typeface="Arial"/>
                <a:cs typeface="Arial"/>
              </a:rPr>
              <a:t>Shinmun</a:t>
            </a:r>
            <a:r>
              <a:rPr lang="en-GB" sz="1550" i="1" dirty="0">
                <a:latin typeface="Arial"/>
                <a:cs typeface="Arial"/>
              </a:rPr>
              <a:t> newspaper said in an Aug. 11 editorial that the allies could gain a bargaining chip in efforts to persuade the North into meaningful nuclear talks by halting or scaling down the joint drills.</a:t>
            </a:r>
          </a:p>
          <a:p>
            <a:pPr marL="0" indent="0">
              <a:spcBef>
                <a:spcPts val="600"/>
              </a:spcBef>
              <a:buNone/>
            </a:pPr>
            <a:r>
              <a:rPr lang="en-GB" sz="1550" i="1" dirty="0">
                <a:latin typeface="Arial"/>
                <a:cs typeface="Arial"/>
              </a:rPr>
              <a:t>These arguments might not win over South Korean conservatives whose main fear is that a fully functional ICBM in Pyongyang would eventually force the United States to consider a peace treaty with the North and also the removal of the tens of thousands of American soldiers stationed in South Korea.</a:t>
            </a:r>
          </a:p>
          <a:p>
            <a:pPr marL="0" indent="0">
              <a:spcBef>
                <a:spcPts val="600"/>
              </a:spcBef>
              <a:buNone/>
            </a:pPr>
            <a:r>
              <a:rPr lang="en-GB" sz="1550" i="1" dirty="0">
                <a:latin typeface="Arial"/>
                <a:cs typeface="Arial"/>
              </a:rPr>
              <a:t>Some conservatives want more strength, however, and are calling for the United States to bring back the tactical nuclear weapons that were withdrawn from the South in the 1990s.</a:t>
            </a:r>
            <a:endParaRPr lang="en-US" sz="1550" i="1"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9BA80E29-75F5-8643-B895-757FFF092A48}"/>
              </a:ext>
            </a:extLst>
          </p:cNvPr>
          <p:cNvSpPr>
            <a:spLocks noGrp="1"/>
          </p:cNvSpPr>
          <p:nvPr>
            <p:ph type="sldNum" sz="quarter" idx="12"/>
          </p:nvPr>
        </p:nvSpPr>
        <p:spPr/>
        <p:txBody>
          <a:bodyPr/>
          <a:lstStyle/>
          <a:p>
            <a:fld id="{91DB7F08-A76A-C04F-AC2D-B8A23795015F}" type="slidenum">
              <a:rPr lang="en-US" smtClean="0"/>
              <a:pPr/>
              <a:t>12</a:t>
            </a:fld>
            <a:endParaRPr lang="en-US"/>
          </a:p>
        </p:txBody>
      </p:sp>
      <p:sp>
        <p:nvSpPr>
          <p:cNvPr id="3" name="TextBox 2">
            <a:extLst>
              <a:ext uri="{FF2B5EF4-FFF2-40B4-BE49-F238E27FC236}">
                <a16:creationId xmlns:a16="http://schemas.microsoft.com/office/drawing/2014/main" id="{514B679B-DC0F-43C4-9E7E-3BDD1766A376}"/>
              </a:ext>
            </a:extLst>
          </p:cNvPr>
          <p:cNvSpPr txBox="1"/>
          <p:nvPr/>
        </p:nvSpPr>
        <p:spPr>
          <a:xfrm>
            <a:off x="9159412" y="180000"/>
            <a:ext cx="2703404" cy="400110"/>
          </a:xfrm>
          <a:prstGeom prst="rect">
            <a:avLst/>
          </a:prstGeom>
          <a:solidFill>
            <a:schemeClr val="bg1">
              <a:lumMod val="75000"/>
            </a:schemeClr>
          </a:solidFill>
          <a:ln w="3175">
            <a:noFill/>
          </a:ln>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bg1"/>
                </a:solidFill>
                <a:latin typeface="Arial"/>
                <a:cs typeface="Arial"/>
              </a:rPr>
              <a:t>FACTOR PACK</a:t>
            </a:r>
            <a:endParaRPr lang="en-US" sz="2000" dirty="0">
              <a:solidFill>
                <a:schemeClr val="bg1"/>
              </a:solidFill>
              <a:latin typeface="Arial"/>
              <a:cs typeface="Arial"/>
            </a:endParaRPr>
          </a:p>
        </p:txBody>
      </p:sp>
    </p:spTree>
    <p:extLst>
      <p:ext uri="{BB962C8B-B14F-4D97-AF65-F5344CB8AC3E}">
        <p14:creationId xmlns:p14="http://schemas.microsoft.com/office/powerpoint/2010/main" val="1227598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4">
                <a:lumMod val="40000"/>
                <a:lumOff val="60000"/>
              </a:schemeClr>
            </a:gs>
          </a:gsLst>
          <a:lin ang="16200000" scaled="1"/>
        </a:gradFill>
        <a:effectLst/>
      </p:bgPr>
    </p:bg>
    <p:spTree>
      <p:nvGrpSpPr>
        <p:cNvPr id="1" name=""/>
        <p:cNvGrpSpPr/>
        <p:nvPr/>
      </p:nvGrpSpPr>
      <p:grpSpPr>
        <a:xfrm>
          <a:off x="0" y="0"/>
          <a:ext cx="0" cy="0"/>
          <a:chOff x="0" y="0"/>
          <a:chExt cx="0" cy="0"/>
        </a:xfrm>
      </p:grpSpPr>
      <p:sp>
        <p:nvSpPr>
          <p:cNvPr id="11" name="Title 1"/>
          <p:cNvSpPr txBox="1">
            <a:spLocks/>
          </p:cNvSpPr>
          <p:nvPr/>
        </p:nvSpPr>
        <p:spPr>
          <a:xfrm>
            <a:off x="720000" y="360000"/>
            <a:ext cx="8362847" cy="68440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r>
              <a:rPr lang="en-US" b="1" dirty="0"/>
              <a:t>Factor 5: ‘The Sunshine policy’</a:t>
            </a:r>
          </a:p>
        </p:txBody>
      </p:sp>
      <p:sp>
        <p:nvSpPr>
          <p:cNvPr id="12" name="Content Placeholder 2"/>
          <p:cNvSpPr>
            <a:spLocks noGrp="1"/>
          </p:cNvSpPr>
          <p:nvPr>
            <p:ph idx="1"/>
          </p:nvPr>
        </p:nvSpPr>
        <p:spPr>
          <a:xfrm>
            <a:off x="720000" y="1260000"/>
            <a:ext cx="6695366" cy="4930645"/>
          </a:xfrm>
        </p:spPr>
        <p:txBody>
          <a:bodyPr vert="horz" lIns="0" tIns="0" rIns="0" bIns="0" rtlCol="0" anchor="t">
            <a:noAutofit/>
          </a:bodyPr>
          <a:lstStyle/>
          <a:p>
            <a:pPr marL="0" indent="0">
              <a:lnSpc>
                <a:spcPct val="100000"/>
              </a:lnSpc>
              <a:buNone/>
            </a:pPr>
            <a:r>
              <a:rPr lang="en-GB" sz="1300" dirty="0">
                <a:latin typeface="Arial"/>
                <a:cs typeface="Arial"/>
              </a:rPr>
              <a:t>The idea behind the policy was that persuasion was better than force, and that dialogue and economic and cultural exchange would help to change the North and foster peace between the two Koreas.</a:t>
            </a:r>
            <a:endParaRPr lang="en-GB" sz="1300" b="1" dirty="0">
              <a:cs typeface="Arial"/>
            </a:endParaRPr>
          </a:p>
          <a:p>
            <a:pPr>
              <a:lnSpc>
                <a:spcPct val="100000"/>
              </a:lnSpc>
            </a:pPr>
            <a:r>
              <a:rPr lang="en-GB" sz="1300" b="1" dirty="0">
                <a:latin typeface="Arial"/>
                <a:cs typeface="Arial"/>
              </a:rPr>
              <a:t>2000: </a:t>
            </a:r>
            <a:r>
              <a:rPr lang="en-GB" sz="1300" dirty="0">
                <a:latin typeface="Arial"/>
                <a:cs typeface="Arial"/>
              </a:rPr>
              <a:t>June – Landmark inter-Korean summit in Pyongyang between Kim </a:t>
            </a:r>
            <a:r>
              <a:rPr lang="en-GB" sz="1300" dirty="0" err="1">
                <a:latin typeface="Arial"/>
                <a:cs typeface="Arial"/>
              </a:rPr>
              <a:t>Jong-il</a:t>
            </a:r>
            <a:r>
              <a:rPr lang="en-GB" sz="1300" dirty="0">
                <a:latin typeface="Arial"/>
                <a:cs typeface="Arial"/>
              </a:rPr>
              <a:t> and South Korean President Kim </a:t>
            </a:r>
            <a:r>
              <a:rPr lang="en-GB" sz="1300" dirty="0" err="1">
                <a:latin typeface="Arial"/>
                <a:cs typeface="Arial"/>
              </a:rPr>
              <a:t>Dae-jung</a:t>
            </a:r>
            <a:r>
              <a:rPr lang="en-GB" sz="1300" dirty="0">
                <a:latin typeface="Arial"/>
                <a:cs typeface="Arial"/>
              </a:rPr>
              <a:t>. It paves the way for reopening border liaison offices and for family reunions. The South also grants amnesty to over 3,500 North Korean prisoners.</a:t>
            </a:r>
            <a:endParaRPr lang="en-GB" sz="1300" dirty="0"/>
          </a:p>
          <a:p>
            <a:pPr>
              <a:lnSpc>
                <a:spcPct val="100000"/>
              </a:lnSpc>
            </a:pPr>
            <a:r>
              <a:rPr lang="en-US" sz="1300" b="1" dirty="0">
                <a:latin typeface="Arial"/>
                <a:cs typeface="Arial"/>
              </a:rPr>
              <a:t>2004:</a:t>
            </a:r>
            <a:r>
              <a:rPr lang="en-US" sz="1300" dirty="0">
                <a:latin typeface="Arial"/>
                <a:cs typeface="Arial"/>
              </a:rPr>
              <a:t> Kaesong Industrial complex launched. South Korean companies able to use North Korean </a:t>
            </a:r>
            <a:r>
              <a:rPr lang="en-US" sz="1300" dirty="0" err="1">
                <a:latin typeface="Arial"/>
                <a:cs typeface="Arial"/>
              </a:rPr>
              <a:t>labour</a:t>
            </a:r>
            <a:r>
              <a:rPr lang="en-US" sz="1300" dirty="0">
                <a:latin typeface="Arial"/>
                <a:cs typeface="Arial"/>
              </a:rPr>
              <a:t>. One intention is to enable the gradual reform of the North Korean economy. </a:t>
            </a:r>
            <a:endParaRPr lang="en-US" sz="1300" dirty="0">
              <a:latin typeface="Arial"/>
              <a:cs typeface="Arial" panose="020B0604020202020204" pitchFamily="34" charset="0"/>
            </a:endParaRPr>
          </a:p>
          <a:p>
            <a:pPr fontAlgn="base">
              <a:lnSpc>
                <a:spcPct val="100000"/>
              </a:lnSpc>
            </a:pPr>
            <a:r>
              <a:rPr lang="en-GB" sz="1300" b="1" dirty="0">
                <a:latin typeface="Arial"/>
                <a:cs typeface="Arial"/>
              </a:rPr>
              <a:t>2007: </a:t>
            </a:r>
            <a:r>
              <a:rPr lang="en-GB" sz="1300" dirty="0">
                <a:latin typeface="Arial"/>
                <a:cs typeface="Arial"/>
              </a:rPr>
              <a:t>July – North Korea shuts its Yongbyon reactor after receiving 50,000 tons of heavy fuel oil as part of an aid package.</a:t>
            </a:r>
          </a:p>
          <a:p>
            <a:pPr fontAlgn="base">
              <a:lnSpc>
                <a:spcPct val="100000"/>
              </a:lnSpc>
            </a:pPr>
            <a:r>
              <a:rPr lang="en-GB" sz="1300" b="1" dirty="0">
                <a:latin typeface="Arial"/>
                <a:cs typeface="Arial"/>
              </a:rPr>
              <a:t>2007: </a:t>
            </a:r>
            <a:r>
              <a:rPr lang="en-GB" sz="1300" dirty="0">
                <a:latin typeface="Arial"/>
                <a:cs typeface="Arial"/>
              </a:rPr>
              <a:t>August – South Korea announces that it will send nearly $50m aid to the North after Pyongyang makes rare appeal for flood relief.</a:t>
            </a:r>
            <a:endParaRPr lang="en-US" sz="1300" dirty="0">
              <a:latin typeface="Arial"/>
              <a:cs typeface="Arial"/>
            </a:endParaRPr>
          </a:p>
          <a:p>
            <a:pPr>
              <a:lnSpc>
                <a:spcPct val="100000"/>
              </a:lnSpc>
            </a:pPr>
            <a:r>
              <a:rPr lang="en-GB" sz="1300" b="1" dirty="0">
                <a:latin typeface="Arial"/>
                <a:cs typeface="Arial"/>
              </a:rPr>
              <a:t>2007: </a:t>
            </a:r>
            <a:r>
              <a:rPr lang="en-GB" sz="1300" dirty="0">
                <a:latin typeface="Arial"/>
                <a:cs typeface="Arial"/>
              </a:rPr>
              <a:t>October – Second inter-Korean summit held in Pyongyang. President Roh Moo-</a:t>
            </a:r>
            <a:r>
              <a:rPr lang="en-GB" sz="1300" dirty="0" err="1">
                <a:latin typeface="Arial"/>
                <a:cs typeface="Arial"/>
              </a:rPr>
              <a:t>hyun</a:t>
            </a:r>
            <a:r>
              <a:rPr lang="en-GB" sz="1300" dirty="0">
                <a:latin typeface="Arial"/>
                <a:cs typeface="Arial"/>
              </a:rPr>
              <a:t> becomes the first South Korean leader to walk across the Demilitarized Zone separating North and South.</a:t>
            </a:r>
          </a:p>
          <a:p>
            <a:pPr>
              <a:lnSpc>
                <a:spcPct val="100000"/>
              </a:lnSpc>
            </a:pPr>
            <a:r>
              <a:rPr lang="en-GB" sz="1300" b="1" dirty="0">
                <a:latin typeface="Arial"/>
                <a:cs typeface="Arial"/>
              </a:rPr>
              <a:t>2008: </a:t>
            </a:r>
            <a:r>
              <a:rPr lang="en-GB" sz="1300" dirty="0">
                <a:latin typeface="Arial"/>
                <a:cs typeface="Arial"/>
              </a:rPr>
              <a:t>March – North–South relations deteriorate sharply after new South Korean President Lee Myung-</a:t>
            </a:r>
            <a:r>
              <a:rPr lang="en-GB" sz="1300" dirty="0" err="1">
                <a:latin typeface="Arial"/>
                <a:cs typeface="Arial"/>
              </a:rPr>
              <a:t>bak</a:t>
            </a:r>
            <a:r>
              <a:rPr lang="en-GB" sz="1300" dirty="0">
                <a:latin typeface="Arial"/>
                <a:cs typeface="Arial"/>
              </a:rPr>
              <a:t> promises to take a harder line on North Korea. A North Korean soldier shoots and kills a South Korean tourist who strayed into an off-limits area in the North’s Mount Kumgang resort in 2008.</a:t>
            </a:r>
            <a:endParaRPr lang="en-US" sz="1300" dirty="0">
              <a:latin typeface="Arial"/>
              <a:cs typeface="Arial" panose="020B0604020202020204" pitchFamily="34" charset="0"/>
            </a:endParaRPr>
          </a:p>
        </p:txBody>
      </p:sp>
      <p:pic>
        <p:nvPicPr>
          <p:cNvPr id="13" name="Picture 12">
            <a:extLst>
              <a:ext uri="{FF2B5EF4-FFF2-40B4-BE49-F238E27FC236}">
                <a16:creationId xmlns:a16="http://schemas.microsoft.com/office/drawing/2014/main" id="{4FE26043-3BAB-4825-AA87-3F7694E9E0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9830" y="1260000"/>
            <a:ext cx="3944715" cy="3970991"/>
          </a:xfrm>
          <a:prstGeom prst="rect">
            <a:avLst/>
          </a:prstGeom>
        </p:spPr>
      </p:pic>
      <p:sp>
        <p:nvSpPr>
          <p:cNvPr id="3" name="Slide Number Placeholder 2">
            <a:extLst>
              <a:ext uri="{FF2B5EF4-FFF2-40B4-BE49-F238E27FC236}">
                <a16:creationId xmlns:a16="http://schemas.microsoft.com/office/drawing/2014/main" id="{56887FA0-F9AF-8344-A7E1-48D8161EE14E}"/>
              </a:ext>
            </a:extLst>
          </p:cNvPr>
          <p:cNvSpPr>
            <a:spLocks noGrp="1"/>
          </p:cNvSpPr>
          <p:nvPr>
            <p:ph type="sldNum" sz="quarter" idx="12"/>
          </p:nvPr>
        </p:nvSpPr>
        <p:spPr/>
        <p:txBody>
          <a:bodyPr/>
          <a:lstStyle/>
          <a:p>
            <a:fld id="{91DB7F08-A76A-C04F-AC2D-B8A23795015F}" type="slidenum">
              <a:rPr lang="en-US" smtClean="0"/>
              <a:pPr/>
              <a:t>13</a:t>
            </a:fld>
            <a:endParaRPr lang="en-US"/>
          </a:p>
        </p:txBody>
      </p:sp>
      <p:sp>
        <p:nvSpPr>
          <p:cNvPr id="5" name="TextBox 4">
            <a:extLst>
              <a:ext uri="{FF2B5EF4-FFF2-40B4-BE49-F238E27FC236}">
                <a16:creationId xmlns:a16="http://schemas.microsoft.com/office/drawing/2014/main" id="{EF117945-63BD-4BE1-AA59-2047B3CA3D46}"/>
              </a:ext>
            </a:extLst>
          </p:cNvPr>
          <p:cNvSpPr txBox="1"/>
          <p:nvPr/>
        </p:nvSpPr>
        <p:spPr>
          <a:xfrm>
            <a:off x="9159412" y="180000"/>
            <a:ext cx="2703404" cy="400110"/>
          </a:xfrm>
          <a:prstGeom prst="rect">
            <a:avLst/>
          </a:prstGeom>
          <a:solidFill>
            <a:schemeClr val="bg1">
              <a:lumMod val="75000"/>
            </a:schemeClr>
          </a:solidFill>
          <a:ln w="3175">
            <a:noFill/>
          </a:ln>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bg1"/>
                </a:solidFill>
                <a:latin typeface="Arial"/>
                <a:cs typeface="Arial"/>
              </a:rPr>
              <a:t>FACTOR PACK</a:t>
            </a:r>
            <a:endParaRPr lang="en-US" sz="2000" dirty="0">
              <a:solidFill>
                <a:schemeClr val="bg1"/>
              </a:solidFill>
              <a:latin typeface="Arial"/>
              <a:cs typeface="Arial"/>
            </a:endParaRPr>
          </a:p>
        </p:txBody>
      </p:sp>
    </p:spTree>
    <p:extLst>
      <p:ext uri="{BB962C8B-B14F-4D97-AF65-F5344CB8AC3E}">
        <p14:creationId xmlns:p14="http://schemas.microsoft.com/office/powerpoint/2010/main" val="1067505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lumMod val="90000"/>
              </a:schemeClr>
            </a:gs>
          </a:gsLst>
          <a:lin ang="16200000" scaled="1"/>
        </a:gradFill>
        <a:effectLst/>
      </p:bgPr>
    </p:bg>
    <p:spTree>
      <p:nvGrpSpPr>
        <p:cNvPr id="1" name=""/>
        <p:cNvGrpSpPr/>
        <p:nvPr/>
      </p:nvGrpSpPr>
      <p:grpSpPr>
        <a:xfrm>
          <a:off x="0" y="0"/>
          <a:ext cx="0" cy="0"/>
          <a:chOff x="0" y="0"/>
          <a:chExt cx="0" cy="0"/>
        </a:xfrm>
      </p:grpSpPr>
      <p:sp>
        <p:nvSpPr>
          <p:cNvPr id="11" name="Title 1"/>
          <p:cNvSpPr txBox="1">
            <a:spLocks/>
          </p:cNvSpPr>
          <p:nvPr/>
        </p:nvSpPr>
        <p:spPr>
          <a:xfrm>
            <a:off x="720000" y="360000"/>
            <a:ext cx="7966800" cy="73975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r>
              <a:rPr lang="en-US" b="1" dirty="0"/>
              <a:t>Factor 6: Bush – ‘Axis of evil’ and sanctions</a:t>
            </a:r>
          </a:p>
        </p:txBody>
      </p:sp>
      <p:sp>
        <p:nvSpPr>
          <p:cNvPr id="12" name="Content Placeholder 2"/>
          <p:cNvSpPr>
            <a:spLocks noGrp="1"/>
          </p:cNvSpPr>
          <p:nvPr>
            <p:ph idx="1"/>
          </p:nvPr>
        </p:nvSpPr>
        <p:spPr>
          <a:xfrm>
            <a:off x="720000" y="1800000"/>
            <a:ext cx="2372100" cy="4351338"/>
          </a:xfrm>
        </p:spPr>
        <p:txBody>
          <a:bodyPr vert="horz" lIns="0" tIns="0" rIns="0" bIns="0" rtlCol="0" anchor="t">
            <a:normAutofit lnSpcReduction="10000"/>
          </a:bodyPr>
          <a:lstStyle/>
          <a:p>
            <a:pPr marL="0" indent="0">
              <a:lnSpc>
                <a:spcPct val="110000"/>
              </a:lnSpc>
              <a:buNone/>
            </a:pPr>
            <a:r>
              <a:rPr lang="en-GB" sz="1600" dirty="0">
                <a:latin typeface="Arial"/>
                <a:cs typeface="Arial"/>
              </a:rPr>
              <a:t>In January 2002, US President George W Bush labelled North Korea, Iraq and Iran an ‘axis of evil’ for continuing to build ‘weapons of mass destruction’. He vowed that no members of this triple axis would be allowed to obtain WMD.</a:t>
            </a:r>
            <a:endParaRPr lang="en-GB" sz="1600" dirty="0">
              <a:latin typeface="Arial"/>
              <a:cs typeface="Arial" panose="020B0604020202020204" pitchFamily="34" charset="0"/>
            </a:endParaRPr>
          </a:p>
          <a:p>
            <a:pPr marL="0" indent="0">
              <a:lnSpc>
                <a:spcPct val="110000"/>
              </a:lnSpc>
              <a:buNone/>
            </a:pPr>
            <a:r>
              <a:rPr lang="en-GB" sz="1600" dirty="0">
                <a:latin typeface="Arial"/>
                <a:cs typeface="Arial"/>
              </a:rPr>
              <a:t>However, Bush was unable to prevent North Korea from doing so. It tested its first weapon in 2006 and later developed a delivery system.</a:t>
            </a:r>
            <a:endParaRPr lang="en-GB" sz="1600" dirty="0">
              <a:latin typeface="Arial"/>
              <a:cs typeface="Arial" panose="020B0604020202020204" pitchFamily="34" charset="0"/>
            </a:endParaRPr>
          </a:p>
          <a:p>
            <a:pPr marL="0" indent="0">
              <a:lnSpc>
                <a:spcPct val="110000"/>
              </a:lnSpc>
              <a:buNone/>
            </a:pPr>
            <a:endParaRPr lang="en-GB" sz="1400" dirty="0">
              <a:latin typeface="Arial" panose="020B0604020202020204" pitchFamily="34" charset="0"/>
              <a:cs typeface="Arial" panose="020B0604020202020204" pitchFamily="34" charset="0"/>
            </a:endParaRPr>
          </a:p>
          <a:p>
            <a:pPr marL="0" indent="0">
              <a:lnSpc>
                <a:spcPct val="110000"/>
              </a:lnSpc>
              <a:buNone/>
            </a:pPr>
            <a:endParaRPr lang="en-GB" sz="1500" b="1" dirty="0">
              <a:cs typeface="Arial"/>
            </a:endParaRPr>
          </a:p>
          <a:p>
            <a:pPr marL="0" indent="0">
              <a:lnSpc>
                <a:spcPct val="110000"/>
              </a:lnSpc>
              <a:buNone/>
            </a:pPr>
            <a:endParaRPr lang="en-US" sz="1500" dirty="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71041CE6-8376-DC4D-A31C-AE073003C8C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12"/>
          <a:stretch/>
        </p:blipFill>
        <p:spPr>
          <a:xfrm>
            <a:off x="8606377" y="1800000"/>
            <a:ext cx="3302989" cy="3259360"/>
          </a:xfrm>
          <a:prstGeom prst="rect">
            <a:avLst/>
          </a:prstGeom>
        </p:spPr>
      </p:pic>
      <p:sp>
        <p:nvSpPr>
          <p:cNvPr id="14" name="Rectangle 13">
            <a:extLst>
              <a:ext uri="{FF2B5EF4-FFF2-40B4-BE49-F238E27FC236}">
                <a16:creationId xmlns:a16="http://schemas.microsoft.com/office/drawing/2014/main" id="{65AAA855-503B-6543-AD5B-E715F4BB15DD}"/>
              </a:ext>
            </a:extLst>
          </p:cNvPr>
          <p:cNvSpPr/>
          <p:nvPr/>
        </p:nvSpPr>
        <p:spPr>
          <a:xfrm>
            <a:off x="3345873" y="1800000"/>
            <a:ext cx="5143500" cy="4154984"/>
          </a:xfrm>
          <a:prstGeom prst="rect">
            <a:avLst/>
          </a:prstGeom>
          <a:noFill/>
        </p:spPr>
        <p:txBody>
          <a:bodyPr wrap="square" lIns="0" tIns="0" rIns="0" bIns="0" anchor="t">
            <a:spAutoFit/>
          </a:bodyPr>
          <a:lstStyle/>
          <a:p>
            <a:pPr>
              <a:lnSpc>
                <a:spcPct val="110000"/>
              </a:lnSpc>
              <a:spcBef>
                <a:spcPts val="1000"/>
              </a:spcBef>
            </a:pPr>
            <a:r>
              <a:rPr lang="en-GB" sz="2000" b="1" dirty="0">
                <a:latin typeface="Arial"/>
                <a:cs typeface="Arial"/>
              </a:rPr>
              <a:t>Source 6: </a:t>
            </a:r>
            <a:br>
              <a:rPr lang="en-GB" sz="2000" b="1" dirty="0">
                <a:latin typeface="Arial"/>
                <a:cs typeface="Arial"/>
              </a:rPr>
            </a:br>
            <a:r>
              <a:rPr lang="en-GB" sz="2000" dirty="0">
                <a:latin typeface="Arial"/>
                <a:cs typeface="Arial"/>
              </a:rPr>
              <a:t>Extract from an article in the Irish Times newspaper </a:t>
            </a:r>
          </a:p>
          <a:p>
            <a:pPr>
              <a:spcAft>
                <a:spcPts val="600"/>
              </a:spcAft>
            </a:pPr>
            <a:r>
              <a:rPr lang="en-GB" sz="1600" i="1" dirty="0">
                <a:latin typeface="Arial"/>
                <a:cs typeface="Arial"/>
              </a:rPr>
              <a:t>Pyongyang accused Washington of adopting a ‘hostile and aggressive’ stance taking the two sides toward renewed conflict. China, a traditional ally of North Korea, also condemned Mr Bush’s harsh words, saying they would only disrupt world peace and stability.</a:t>
            </a:r>
            <a:endParaRPr lang="en-GB" sz="1600" b="0" i="1" u="none" strike="noStrike" dirty="0">
              <a:solidFill>
                <a:srgbClr val="444444"/>
              </a:solidFill>
              <a:effectLst/>
              <a:latin typeface="Arial"/>
              <a:cs typeface="Arial"/>
            </a:endParaRPr>
          </a:p>
          <a:p>
            <a:pPr>
              <a:spcAft>
                <a:spcPts val="600"/>
              </a:spcAft>
            </a:pPr>
            <a:r>
              <a:rPr lang="en-GB" sz="1600" i="1" dirty="0">
                <a:latin typeface="Arial"/>
                <a:cs typeface="Arial"/>
              </a:rPr>
              <a:t>The North’s official Korean Central News Agency said: ‘The remarks were merely US shenanigans aimed at continuing with its policy of aggression against us. The remarks were also aimed at justifying the stationing of US troops in the South and keeping up with its hostile and aggressive policy.’</a:t>
            </a:r>
            <a:endParaRPr lang="en-GB" sz="1600" b="0" i="1" u="none" strike="noStrike" dirty="0">
              <a:solidFill>
                <a:srgbClr val="444444"/>
              </a:solidFill>
              <a:effectLst/>
              <a:latin typeface="Arial"/>
              <a:cs typeface="Arial"/>
            </a:endParaRPr>
          </a:p>
          <a:p>
            <a:pPr>
              <a:spcAft>
                <a:spcPts val="600"/>
              </a:spcAft>
            </a:pPr>
            <a:endParaRPr lang="en-GB" b="0" i="0" u="none" strike="noStrike" dirty="0">
              <a:effectLst/>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3C7ED945-D647-3844-9173-08332A51602A}"/>
              </a:ext>
            </a:extLst>
          </p:cNvPr>
          <p:cNvSpPr>
            <a:spLocks noGrp="1"/>
          </p:cNvSpPr>
          <p:nvPr>
            <p:ph type="sldNum" sz="quarter" idx="12"/>
          </p:nvPr>
        </p:nvSpPr>
        <p:spPr/>
        <p:txBody>
          <a:bodyPr/>
          <a:lstStyle/>
          <a:p>
            <a:fld id="{91DB7F08-A76A-C04F-AC2D-B8A23795015F}" type="slidenum">
              <a:rPr lang="en-US" smtClean="0"/>
              <a:pPr/>
              <a:t>14</a:t>
            </a:fld>
            <a:endParaRPr lang="en-US"/>
          </a:p>
        </p:txBody>
      </p:sp>
      <p:sp>
        <p:nvSpPr>
          <p:cNvPr id="3" name="TextBox 2">
            <a:extLst>
              <a:ext uri="{FF2B5EF4-FFF2-40B4-BE49-F238E27FC236}">
                <a16:creationId xmlns:a16="http://schemas.microsoft.com/office/drawing/2014/main" id="{929E95A2-4317-4BE0-B0C0-89BA1AF23A3C}"/>
              </a:ext>
            </a:extLst>
          </p:cNvPr>
          <p:cNvSpPr txBox="1"/>
          <p:nvPr/>
        </p:nvSpPr>
        <p:spPr>
          <a:xfrm>
            <a:off x="9159412" y="180000"/>
            <a:ext cx="2703404" cy="400110"/>
          </a:xfrm>
          <a:prstGeom prst="rect">
            <a:avLst/>
          </a:prstGeom>
          <a:solidFill>
            <a:schemeClr val="bg1">
              <a:lumMod val="75000"/>
            </a:schemeClr>
          </a:solidFill>
          <a:ln w="3175">
            <a:noFill/>
          </a:ln>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bg1"/>
                </a:solidFill>
                <a:latin typeface="Arial"/>
                <a:cs typeface="Arial"/>
              </a:rPr>
              <a:t>FACTOR PACK</a:t>
            </a:r>
            <a:endParaRPr lang="en-US" sz="2000" dirty="0">
              <a:solidFill>
                <a:schemeClr val="bg1"/>
              </a:solidFill>
              <a:latin typeface="Arial"/>
              <a:cs typeface="Arial"/>
            </a:endParaRPr>
          </a:p>
        </p:txBody>
      </p:sp>
      <p:sp>
        <p:nvSpPr>
          <p:cNvPr id="6" name="TextBox 5">
            <a:extLst>
              <a:ext uri="{FF2B5EF4-FFF2-40B4-BE49-F238E27FC236}">
                <a16:creationId xmlns:a16="http://schemas.microsoft.com/office/drawing/2014/main" id="{9A6B6EE7-DB94-4729-9A0E-035600FAE582}"/>
              </a:ext>
            </a:extLst>
          </p:cNvPr>
          <p:cNvSpPr txBox="1"/>
          <p:nvPr/>
        </p:nvSpPr>
        <p:spPr>
          <a:xfrm>
            <a:off x="8606377" y="5005712"/>
            <a:ext cx="335439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i="1" dirty="0"/>
              <a:t>Socialist revolution monument at Mansudae Grand Monument, North Korea</a:t>
            </a:r>
            <a:endParaRPr lang="en-US" sz="2400" i="1" dirty="0"/>
          </a:p>
        </p:txBody>
      </p:sp>
    </p:spTree>
    <p:extLst>
      <p:ext uri="{BB962C8B-B14F-4D97-AF65-F5344CB8AC3E}">
        <p14:creationId xmlns:p14="http://schemas.microsoft.com/office/powerpoint/2010/main" val="1509242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2">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12" name="Title 1"/>
          <p:cNvSpPr txBox="1">
            <a:spLocks/>
          </p:cNvSpPr>
          <p:nvPr/>
        </p:nvSpPr>
        <p:spPr>
          <a:xfrm>
            <a:off x="720000" y="360000"/>
            <a:ext cx="8383379" cy="75288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r>
              <a:rPr lang="en-US" b="1" dirty="0">
                <a:latin typeface="Arial"/>
                <a:cs typeface="Arial"/>
              </a:rPr>
              <a:t>Factor 7: Border clashes 2010 </a:t>
            </a:r>
          </a:p>
        </p:txBody>
      </p:sp>
      <p:sp>
        <p:nvSpPr>
          <p:cNvPr id="13" name="Content Placeholder 2"/>
          <p:cNvSpPr>
            <a:spLocks noGrp="1"/>
          </p:cNvSpPr>
          <p:nvPr>
            <p:ph idx="1"/>
          </p:nvPr>
        </p:nvSpPr>
        <p:spPr>
          <a:xfrm>
            <a:off x="680587" y="1440000"/>
            <a:ext cx="4888940" cy="5121427"/>
          </a:xfrm>
        </p:spPr>
        <p:txBody>
          <a:bodyPr vert="horz" lIns="0" tIns="0" rIns="0" bIns="0" rtlCol="0" anchor="t">
            <a:normAutofit fontScale="47500" lnSpcReduction="20000"/>
          </a:bodyPr>
          <a:lstStyle/>
          <a:p>
            <a:pPr marL="0" indent="0">
              <a:lnSpc>
                <a:spcPct val="120000"/>
              </a:lnSpc>
              <a:spcAft>
                <a:spcPts val="600"/>
              </a:spcAft>
              <a:buNone/>
            </a:pPr>
            <a:r>
              <a:rPr lang="en-GB" sz="4200" b="1" dirty="0">
                <a:latin typeface="Arial"/>
                <a:cs typeface="Arial"/>
              </a:rPr>
              <a:t>The sinking of the </a:t>
            </a:r>
            <a:r>
              <a:rPr lang="en-GB" sz="4200" b="1" i="1" dirty="0">
                <a:latin typeface="Arial"/>
                <a:cs typeface="Arial"/>
              </a:rPr>
              <a:t>Cheonan</a:t>
            </a:r>
            <a:r>
              <a:rPr lang="en-GB" sz="4200" b="1" dirty="0">
                <a:latin typeface="Arial"/>
                <a:cs typeface="Arial"/>
              </a:rPr>
              <a:t>, March 2010</a:t>
            </a:r>
            <a:endParaRPr lang="en-US" sz="4200" b="1" dirty="0">
              <a:latin typeface="Arial"/>
              <a:cs typeface="Arial"/>
            </a:endParaRPr>
          </a:p>
          <a:p>
            <a:pPr marL="0" indent="0">
              <a:lnSpc>
                <a:spcPct val="130000"/>
              </a:lnSpc>
              <a:spcAft>
                <a:spcPts val="600"/>
              </a:spcAft>
              <a:buNone/>
            </a:pPr>
            <a:r>
              <a:rPr lang="en-GB" sz="3400" dirty="0">
                <a:latin typeface="Arial"/>
                <a:cs typeface="Arial"/>
              </a:rPr>
              <a:t>A South Korean warship, the </a:t>
            </a:r>
            <a:r>
              <a:rPr lang="en-GB" sz="3400" i="1" dirty="0">
                <a:latin typeface="Arial"/>
                <a:cs typeface="Arial"/>
              </a:rPr>
              <a:t>Cheonan</a:t>
            </a:r>
            <a:r>
              <a:rPr lang="en-GB" sz="3400" dirty="0">
                <a:latin typeface="Arial"/>
                <a:cs typeface="Arial"/>
              </a:rPr>
              <a:t>, was sunk near the disputed sea border with North Korea near </a:t>
            </a:r>
            <a:r>
              <a:rPr lang="en-GB" sz="3400" dirty="0" err="1">
                <a:latin typeface="Arial"/>
                <a:cs typeface="Arial"/>
              </a:rPr>
              <a:t>Baengnyeong</a:t>
            </a:r>
            <a:r>
              <a:rPr lang="en-GB" sz="3400" dirty="0">
                <a:latin typeface="Arial"/>
                <a:cs typeface="Arial"/>
              </a:rPr>
              <a:t> Island. Forty-six of 104 South Korean sailors on board were killed or missing. </a:t>
            </a:r>
            <a:br>
              <a:rPr lang="en-GB" sz="3400" dirty="0">
                <a:latin typeface="Arial"/>
                <a:cs typeface="Arial"/>
              </a:rPr>
            </a:br>
            <a:br>
              <a:rPr lang="en-GB" sz="3400" dirty="0">
                <a:latin typeface="Arial"/>
                <a:cs typeface="Arial"/>
              </a:rPr>
            </a:br>
            <a:r>
              <a:rPr lang="en-GB" sz="3400" dirty="0">
                <a:latin typeface="Arial"/>
                <a:cs typeface="Arial"/>
              </a:rPr>
              <a:t>A multinational investigation team led by South Korean military concluded that the warship was sunk by a North Korean torpedo from a midget submarine. </a:t>
            </a:r>
            <a:endParaRPr lang="en-US" sz="3400" dirty="0">
              <a:latin typeface="Arial"/>
              <a:cs typeface="Arial"/>
            </a:endParaRPr>
          </a:p>
          <a:p>
            <a:pPr marL="0" indent="0">
              <a:lnSpc>
                <a:spcPct val="130000"/>
              </a:lnSpc>
              <a:spcAft>
                <a:spcPts val="600"/>
              </a:spcAft>
              <a:buNone/>
            </a:pPr>
            <a:r>
              <a:rPr lang="en-GB" sz="3400" dirty="0">
                <a:latin typeface="Arial"/>
                <a:cs typeface="Arial"/>
              </a:rPr>
              <a:t>North Korea denied involvement. Its state-run newspaper </a:t>
            </a:r>
            <a:r>
              <a:rPr lang="en-GB" sz="3400" i="1" dirty="0" err="1">
                <a:latin typeface="Arial"/>
                <a:cs typeface="Arial"/>
              </a:rPr>
              <a:t>Rodong</a:t>
            </a:r>
            <a:r>
              <a:rPr lang="en-GB" sz="3400" i="1" dirty="0">
                <a:latin typeface="Arial"/>
                <a:cs typeface="Arial"/>
              </a:rPr>
              <a:t> </a:t>
            </a:r>
            <a:r>
              <a:rPr lang="en-GB" sz="3400" i="1" dirty="0" err="1">
                <a:latin typeface="Arial"/>
                <a:cs typeface="Arial"/>
              </a:rPr>
              <a:t>Sinumn</a:t>
            </a:r>
            <a:r>
              <a:rPr lang="en-GB" sz="3400" dirty="0">
                <a:latin typeface="Arial"/>
                <a:cs typeface="Arial"/>
              </a:rPr>
              <a:t> commented: ’The </a:t>
            </a:r>
            <a:r>
              <a:rPr lang="en-GB" sz="3400" i="1" dirty="0">
                <a:latin typeface="Arial"/>
                <a:cs typeface="Arial"/>
              </a:rPr>
              <a:t>Cheonan</a:t>
            </a:r>
            <a:r>
              <a:rPr lang="en-GB" sz="3400" dirty="0">
                <a:latin typeface="Arial"/>
                <a:cs typeface="Arial"/>
              </a:rPr>
              <a:t> sinking was fabricated by pro-US conservative administrations seeking to incite a standoff between the two Koreas.’</a:t>
            </a:r>
            <a:endParaRPr lang="en-US" sz="3400" dirty="0">
              <a:latin typeface="Arial"/>
              <a:cs typeface="Arial"/>
            </a:endParaRPr>
          </a:p>
        </p:txBody>
      </p:sp>
      <p:sp>
        <p:nvSpPr>
          <p:cNvPr id="2" name="Slide Number Placeholder 1">
            <a:extLst>
              <a:ext uri="{FF2B5EF4-FFF2-40B4-BE49-F238E27FC236}">
                <a16:creationId xmlns:a16="http://schemas.microsoft.com/office/drawing/2014/main" id="{6ED9F793-968F-3E42-B80C-B441535CCCB1}"/>
              </a:ext>
            </a:extLst>
          </p:cNvPr>
          <p:cNvSpPr>
            <a:spLocks noGrp="1"/>
          </p:cNvSpPr>
          <p:nvPr>
            <p:ph type="sldNum" sz="quarter" idx="12"/>
          </p:nvPr>
        </p:nvSpPr>
        <p:spPr/>
        <p:txBody>
          <a:bodyPr/>
          <a:lstStyle/>
          <a:p>
            <a:fld id="{91DB7F08-A76A-C04F-AC2D-B8A23795015F}" type="slidenum">
              <a:rPr lang="en-US" smtClean="0"/>
              <a:pPr/>
              <a:t>15</a:t>
            </a:fld>
            <a:endParaRPr lang="en-US"/>
          </a:p>
        </p:txBody>
      </p:sp>
      <p:sp>
        <p:nvSpPr>
          <p:cNvPr id="3" name="TextBox 2">
            <a:extLst>
              <a:ext uri="{FF2B5EF4-FFF2-40B4-BE49-F238E27FC236}">
                <a16:creationId xmlns:a16="http://schemas.microsoft.com/office/drawing/2014/main" id="{BF825CC2-C021-4321-B6AB-ECCE08788E1F}"/>
              </a:ext>
            </a:extLst>
          </p:cNvPr>
          <p:cNvSpPr txBox="1"/>
          <p:nvPr/>
        </p:nvSpPr>
        <p:spPr>
          <a:xfrm>
            <a:off x="9159412" y="180000"/>
            <a:ext cx="2703404" cy="400110"/>
          </a:xfrm>
          <a:prstGeom prst="rect">
            <a:avLst/>
          </a:prstGeom>
          <a:solidFill>
            <a:schemeClr val="bg1">
              <a:lumMod val="75000"/>
            </a:schemeClr>
          </a:solidFill>
          <a:ln w="3175">
            <a:noFill/>
          </a:ln>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bg1"/>
                </a:solidFill>
                <a:latin typeface="Arial"/>
                <a:cs typeface="Arial"/>
              </a:rPr>
              <a:t>FACTOR PACK</a:t>
            </a:r>
            <a:endParaRPr lang="en-US" sz="2000" dirty="0">
              <a:solidFill>
                <a:schemeClr val="bg1"/>
              </a:solidFill>
              <a:latin typeface="Arial"/>
              <a:cs typeface="Arial"/>
            </a:endParaRPr>
          </a:p>
        </p:txBody>
      </p:sp>
      <p:sp>
        <p:nvSpPr>
          <p:cNvPr id="15" name="Content Placeholder 2">
            <a:extLst>
              <a:ext uri="{FF2B5EF4-FFF2-40B4-BE49-F238E27FC236}">
                <a16:creationId xmlns:a16="http://schemas.microsoft.com/office/drawing/2014/main" id="{5E1708A5-73F4-4066-9046-35DC261975A8}"/>
              </a:ext>
            </a:extLst>
          </p:cNvPr>
          <p:cNvSpPr txBox="1">
            <a:spLocks/>
          </p:cNvSpPr>
          <p:nvPr/>
        </p:nvSpPr>
        <p:spPr>
          <a:xfrm>
            <a:off x="6093413" y="1440000"/>
            <a:ext cx="5532529" cy="4219958"/>
          </a:xfrm>
          <a:prstGeom prst="rect">
            <a:avLst/>
          </a:prstGeom>
        </p:spPr>
        <p:txBody>
          <a:bodyPr vert="horz" lIns="0" tIns="0" rIns="0" bIns="0" rtlCol="0" anchor="t">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Aft>
                <a:spcPts val="600"/>
              </a:spcAft>
            </a:pPr>
            <a:r>
              <a:rPr lang="en-GB" sz="2000" b="1" dirty="0">
                <a:latin typeface="Arial"/>
                <a:ea typeface="Arial" charset="0"/>
                <a:cs typeface="Arial"/>
              </a:rPr>
              <a:t>The attack on </a:t>
            </a:r>
            <a:r>
              <a:rPr lang="en-GB" sz="2000" b="1" dirty="0" err="1">
                <a:latin typeface="Arial"/>
                <a:ea typeface="Arial" charset="0"/>
                <a:cs typeface="Arial"/>
              </a:rPr>
              <a:t>Yeonpyong</a:t>
            </a:r>
            <a:r>
              <a:rPr lang="en-GB" sz="2000" b="1" dirty="0">
                <a:latin typeface="Arial"/>
                <a:ea typeface="Arial" charset="0"/>
                <a:cs typeface="Arial"/>
              </a:rPr>
              <a:t> island, </a:t>
            </a:r>
            <a:br>
              <a:rPr lang="en-GB" sz="2000" b="1" dirty="0">
                <a:latin typeface="Arial"/>
                <a:ea typeface="Arial" charset="0"/>
                <a:cs typeface="Arial"/>
              </a:rPr>
            </a:br>
            <a:r>
              <a:rPr lang="en-GB" sz="2000" b="1" dirty="0">
                <a:latin typeface="Arial"/>
                <a:ea typeface="Arial" charset="0"/>
                <a:cs typeface="Arial"/>
              </a:rPr>
              <a:t>November 2010</a:t>
            </a:r>
            <a:r>
              <a:rPr lang="en-GB" b="1" dirty="0">
                <a:latin typeface="Arial"/>
                <a:ea typeface="Arial" charset="0"/>
                <a:cs typeface="Arial"/>
              </a:rPr>
              <a:t> </a:t>
            </a:r>
          </a:p>
          <a:p>
            <a:pPr>
              <a:lnSpc>
                <a:spcPct val="110000"/>
              </a:lnSpc>
              <a:spcBef>
                <a:spcPts val="1000"/>
              </a:spcBef>
              <a:spcAft>
                <a:spcPts val="600"/>
              </a:spcAft>
            </a:pPr>
            <a:r>
              <a:rPr lang="en-GB" sz="1600" dirty="0">
                <a:latin typeface="Arial"/>
                <a:ea typeface="Arial" charset="0"/>
                <a:cs typeface="Arial"/>
              </a:rPr>
              <a:t>North Korea fired 170 artillery rounds, which killed two South Korean marines and two civilians and destroyed more than a dozen homes. This was the first attack on a civilian location since the 1953 truce. The South fired 80 rounds in return. </a:t>
            </a:r>
          </a:p>
          <a:p>
            <a:pPr>
              <a:lnSpc>
                <a:spcPct val="110000"/>
              </a:lnSpc>
              <a:spcBef>
                <a:spcPts val="1000"/>
              </a:spcBef>
              <a:spcAft>
                <a:spcPts val="600"/>
              </a:spcAft>
            </a:pPr>
            <a:r>
              <a:rPr lang="en-GB" sz="1600" dirty="0">
                <a:latin typeface="Arial"/>
                <a:ea typeface="Arial" charset="0"/>
                <a:cs typeface="Arial"/>
              </a:rPr>
              <a:t>North Korea insisted that it did not fire first and blamed the South for the incident.</a:t>
            </a:r>
          </a:p>
          <a:p>
            <a:pPr>
              <a:lnSpc>
                <a:spcPct val="110000"/>
              </a:lnSpc>
              <a:spcBef>
                <a:spcPts val="1000"/>
              </a:spcBef>
              <a:spcAft>
                <a:spcPts val="600"/>
              </a:spcAft>
            </a:pPr>
            <a:r>
              <a:rPr lang="en-GB" sz="1600" dirty="0">
                <a:latin typeface="Arial"/>
                <a:ea typeface="Arial" charset="0"/>
                <a:cs typeface="Arial"/>
              </a:rPr>
              <a:t>Seoul was criticised for its late and weak response. </a:t>
            </a:r>
            <a:br>
              <a:rPr lang="en-GB" sz="1600" dirty="0">
                <a:latin typeface="Arial"/>
                <a:ea typeface="Arial" charset="0"/>
                <a:cs typeface="Arial"/>
              </a:rPr>
            </a:br>
            <a:r>
              <a:rPr lang="en-GB" sz="1600" dirty="0">
                <a:latin typeface="Arial"/>
                <a:ea typeface="Arial" charset="0"/>
                <a:cs typeface="Arial"/>
              </a:rPr>
              <a:t>It ordered a review of its defence. It sent more troops and equipment to the islands. The defence minister quit. Most civilians left the island. Six days later, the US and South Korean forces, including an aircraft carrier, started exercises in the same area.</a:t>
            </a:r>
          </a:p>
        </p:txBody>
      </p:sp>
    </p:spTree>
    <p:extLst>
      <p:ext uri="{BB962C8B-B14F-4D97-AF65-F5344CB8AC3E}">
        <p14:creationId xmlns:p14="http://schemas.microsoft.com/office/powerpoint/2010/main" val="1289185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rgbClr val="A8A7C1"/>
            </a:gs>
          </a:gsLst>
          <a:lin ang="16200000" scaled="1"/>
        </a:gradFill>
        <a:effectLst/>
      </p:bgPr>
    </p:bg>
    <p:spTree>
      <p:nvGrpSpPr>
        <p:cNvPr id="1" name=""/>
        <p:cNvGrpSpPr/>
        <p:nvPr/>
      </p:nvGrpSpPr>
      <p:grpSpPr>
        <a:xfrm>
          <a:off x="0" y="0"/>
          <a:ext cx="0" cy="0"/>
          <a:chOff x="0" y="0"/>
          <a:chExt cx="0" cy="0"/>
        </a:xfrm>
      </p:grpSpPr>
      <p:sp>
        <p:nvSpPr>
          <p:cNvPr id="16" name="Content Placeholder 2"/>
          <p:cNvSpPr>
            <a:spLocks noGrp="1"/>
          </p:cNvSpPr>
          <p:nvPr>
            <p:ph idx="1"/>
          </p:nvPr>
        </p:nvSpPr>
        <p:spPr>
          <a:xfrm>
            <a:off x="720000" y="1800000"/>
            <a:ext cx="5804367" cy="4751616"/>
          </a:xfrm>
        </p:spPr>
        <p:txBody>
          <a:bodyPr vert="horz" lIns="0" tIns="0" rIns="0" bIns="0" rtlCol="0" anchor="t">
            <a:normAutofit/>
          </a:bodyPr>
          <a:lstStyle/>
          <a:p>
            <a:pPr fontAlgn="base"/>
            <a:r>
              <a:rPr lang="en-GB" sz="1600" b="1" dirty="0">
                <a:latin typeface="Arial" panose="020B0604020202020204" pitchFamily="34" charset="0"/>
                <a:cs typeface="Arial" panose="020B0604020202020204" pitchFamily="34" charset="0"/>
              </a:rPr>
              <a:t>2016:</a:t>
            </a:r>
            <a:r>
              <a:rPr lang="en-GB" sz="1600" dirty="0">
                <a:latin typeface="Arial" panose="020B0604020202020204" pitchFamily="34" charset="0"/>
                <a:cs typeface="Arial" panose="020B0604020202020204" pitchFamily="34" charset="0"/>
              </a:rPr>
              <a:t> May – The ruling Workers Party holds its first congress in almost 40 years, during which Kim Jong-un is elected leader of the party, although he had been chairman of the party since 2012. </a:t>
            </a:r>
          </a:p>
          <a:p>
            <a:pPr fontAlgn="base"/>
            <a:r>
              <a:rPr lang="en-GB" sz="1600" b="1" dirty="0">
                <a:latin typeface="Arial" panose="020B0604020202020204" pitchFamily="34" charset="0"/>
                <a:cs typeface="Arial" panose="020B0604020202020204" pitchFamily="34" charset="0"/>
              </a:rPr>
              <a:t>2016: </a:t>
            </a:r>
            <a:r>
              <a:rPr lang="en-GB" sz="1600" dirty="0">
                <a:latin typeface="Arial" panose="020B0604020202020204" pitchFamily="34" charset="0"/>
                <a:cs typeface="Arial" panose="020B0604020202020204" pitchFamily="34" charset="0"/>
              </a:rPr>
              <a:t>November – UN Security Council further tightens sanctions by aiming to cut one of North Korea's main exports, coal, by 60%. </a:t>
            </a:r>
          </a:p>
          <a:p>
            <a:pPr fontAlgn="base"/>
            <a:r>
              <a:rPr lang="en-GB" sz="1600" b="1" dirty="0">
                <a:latin typeface="Arial" panose="020B0604020202020204" pitchFamily="34" charset="0"/>
                <a:cs typeface="Arial" panose="020B0604020202020204" pitchFamily="34" charset="0"/>
              </a:rPr>
              <a:t>2017: </a:t>
            </a:r>
            <a:r>
              <a:rPr lang="en-GB" sz="1600" dirty="0">
                <a:latin typeface="Arial" panose="020B0604020202020204" pitchFamily="34" charset="0"/>
                <a:cs typeface="Arial" panose="020B0604020202020204" pitchFamily="34" charset="0"/>
              </a:rPr>
              <a:t>January – Kim Jong-un says that North Korea is in the final stages of developing long-range guided missiles capable of carrying nuclear warheads. </a:t>
            </a:r>
          </a:p>
          <a:p>
            <a:pPr fontAlgn="base"/>
            <a:r>
              <a:rPr lang="en-GB" sz="1600" b="1" dirty="0">
                <a:latin typeface="Arial" panose="020B0604020202020204" pitchFamily="34" charset="0"/>
                <a:cs typeface="Arial" panose="020B0604020202020204" pitchFamily="34" charset="0"/>
              </a:rPr>
              <a:t>2017: </a:t>
            </a:r>
            <a:r>
              <a:rPr lang="en-GB" sz="1600" dirty="0">
                <a:latin typeface="Arial" panose="020B0604020202020204" pitchFamily="34" charset="0"/>
                <a:cs typeface="Arial" panose="020B0604020202020204" pitchFamily="34" charset="0"/>
              </a:rPr>
              <a:t>February –</a:t>
            </a:r>
            <a:r>
              <a:rPr lang="en-GB" sz="1600" b="1"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Kim Jong-un’s estranged half-brother Kim Jong-</a:t>
            </a:r>
            <a:r>
              <a:rPr lang="en-GB" sz="1600" dirty="0" err="1">
                <a:latin typeface="Arial" panose="020B0604020202020204" pitchFamily="34" charset="0"/>
                <a:cs typeface="Arial" panose="020B0604020202020204" pitchFamily="34" charset="0"/>
              </a:rPr>
              <a:t>nam</a:t>
            </a:r>
            <a:r>
              <a:rPr lang="en-GB" sz="1600" dirty="0">
                <a:latin typeface="Arial" panose="020B0604020202020204" pitchFamily="34" charset="0"/>
                <a:cs typeface="Arial" panose="020B0604020202020204" pitchFamily="34" charset="0"/>
              </a:rPr>
              <a:t> is killed by a highly toxic nerve agent in Malaysia, with investigators suspecting North Korean involvement.</a:t>
            </a:r>
          </a:p>
          <a:p>
            <a:pPr marL="0" indent="0">
              <a:buNone/>
            </a:pPr>
            <a:endParaRPr lang="en-US" sz="1600" dirty="0"/>
          </a:p>
        </p:txBody>
      </p:sp>
      <p:pic>
        <p:nvPicPr>
          <p:cNvPr id="18" name="Picture 17">
            <a:extLst>
              <a:ext uri="{FF2B5EF4-FFF2-40B4-BE49-F238E27FC236}">
                <a16:creationId xmlns:a16="http://schemas.microsoft.com/office/drawing/2014/main" id="{5244E092-16AA-C44F-9BE1-2D2C4A8D93C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020484" y="1800000"/>
            <a:ext cx="3490630" cy="3960000"/>
          </a:xfrm>
          <a:prstGeom prst="rect">
            <a:avLst/>
          </a:prstGeom>
        </p:spPr>
      </p:pic>
      <p:sp>
        <p:nvSpPr>
          <p:cNvPr id="2" name="Slide Number Placeholder 1">
            <a:extLst>
              <a:ext uri="{FF2B5EF4-FFF2-40B4-BE49-F238E27FC236}">
                <a16:creationId xmlns:a16="http://schemas.microsoft.com/office/drawing/2014/main" id="{39558477-E4DC-4844-945B-38041E61283C}"/>
              </a:ext>
            </a:extLst>
          </p:cNvPr>
          <p:cNvSpPr>
            <a:spLocks noGrp="1"/>
          </p:cNvSpPr>
          <p:nvPr>
            <p:ph type="sldNum" sz="quarter" idx="12"/>
          </p:nvPr>
        </p:nvSpPr>
        <p:spPr/>
        <p:txBody>
          <a:bodyPr/>
          <a:lstStyle/>
          <a:p>
            <a:fld id="{91DB7F08-A76A-C04F-AC2D-B8A23795015F}" type="slidenum">
              <a:rPr lang="en-US" smtClean="0"/>
              <a:pPr/>
              <a:t>16</a:t>
            </a:fld>
            <a:endParaRPr lang="en-US"/>
          </a:p>
        </p:txBody>
      </p:sp>
      <p:sp>
        <p:nvSpPr>
          <p:cNvPr id="3" name="TextBox 2">
            <a:extLst>
              <a:ext uri="{FF2B5EF4-FFF2-40B4-BE49-F238E27FC236}">
                <a16:creationId xmlns:a16="http://schemas.microsoft.com/office/drawing/2014/main" id="{D5A13227-AE7F-4BA2-BA07-D1AB44B247FB}"/>
              </a:ext>
            </a:extLst>
          </p:cNvPr>
          <p:cNvSpPr txBox="1"/>
          <p:nvPr/>
        </p:nvSpPr>
        <p:spPr>
          <a:xfrm>
            <a:off x="9159412" y="180000"/>
            <a:ext cx="2703404" cy="400110"/>
          </a:xfrm>
          <a:prstGeom prst="rect">
            <a:avLst/>
          </a:prstGeom>
          <a:solidFill>
            <a:schemeClr val="bg1">
              <a:lumMod val="75000"/>
            </a:schemeClr>
          </a:solidFill>
          <a:ln w="3175">
            <a:noFill/>
          </a:ln>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bg1"/>
                </a:solidFill>
                <a:latin typeface="Arial"/>
                <a:cs typeface="Arial"/>
              </a:rPr>
              <a:t>FACTOR PACK</a:t>
            </a:r>
            <a:endParaRPr lang="en-US" sz="2000" dirty="0">
              <a:solidFill>
                <a:schemeClr val="bg1"/>
              </a:solidFill>
              <a:latin typeface="Arial"/>
              <a:cs typeface="Arial"/>
            </a:endParaRPr>
          </a:p>
        </p:txBody>
      </p:sp>
      <p:sp>
        <p:nvSpPr>
          <p:cNvPr id="6" name="Title 1">
            <a:extLst>
              <a:ext uri="{FF2B5EF4-FFF2-40B4-BE49-F238E27FC236}">
                <a16:creationId xmlns:a16="http://schemas.microsoft.com/office/drawing/2014/main" id="{71FB80CB-D79E-7E46-B836-C331E7C182A9}"/>
              </a:ext>
            </a:extLst>
          </p:cNvPr>
          <p:cNvSpPr txBox="1">
            <a:spLocks/>
          </p:cNvSpPr>
          <p:nvPr/>
        </p:nvSpPr>
        <p:spPr>
          <a:xfrm>
            <a:off x="720000" y="360000"/>
            <a:ext cx="11352551" cy="73975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r>
              <a:rPr lang="en-US" b="1" dirty="0">
                <a:latin typeface="Arial"/>
                <a:cs typeface="Arial"/>
              </a:rPr>
              <a:t>Factor 8: Kim </a:t>
            </a:r>
            <a:r>
              <a:rPr lang="en-US" b="1">
                <a:latin typeface="Arial"/>
                <a:cs typeface="Arial"/>
              </a:rPr>
              <a:t>Jong-un </a:t>
            </a:r>
            <a:br>
              <a:rPr lang="en-US" b="1" dirty="0"/>
            </a:br>
            <a:r>
              <a:rPr lang="en-US" b="1" dirty="0">
                <a:latin typeface="Arial"/>
                <a:cs typeface="Arial"/>
              </a:rPr>
              <a:t>takes control</a:t>
            </a:r>
          </a:p>
        </p:txBody>
      </p:sp>
    </p:spTree>
    <p:extLst>
      <p:ext uri="{BB962C8B-B14F-4D97-AF65-F5344CB8AC3E}">
        <p14:creationId xmlns:p14="http://schemas.microsoft.com/office/powerpoint/2010/main" val="1068958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rgbClr val="A8A7C1"/>
            </a:gs>
          </a:gsLst>
          <a:lin ang="16200000" scaled="1"/>
        </a:gradFill>
        <a:effectLst/>
      </p:bgPr>
    </p:bg>
    <p:spTree>
      <p:nvGrpSpPr>
        <p:cNvPr id="1" name=""/>
        <p:cNvGrpSpPr/>
        <p:nvPr/>
      </p:nvGrpSpPr>
      <p:grpSpPr>
        <a:xfrm>
          <a:off x="0" y="0"/>
          <a:ext cx="0" cy="0"/>
          <a:chOff x="0" y="0"/>
          <a:chExt cx="0" cy="0"/>
        </a:xfrm>
      </p:grpSpPr>
      <p:sp>
        <p:nvSpPr>
          <p:cNvPr id="13" name="Content Placeholder 2"/>
          <p:cNvSpPr>
            <a:spLocks noGrp="1"/>
          </p:cNvSpPr>
          <p:nvPr>
            <p:ph idx="1"/>
          </p:nvPr>
        </p:nvSpPr>
        <p:spPr>
          <a:xfrm>
            <a:off x="720000" y="1080000"/>
            <a:ext cx="3155809" cy="5616545"/>
          </a:xfrm>
        </p:spPr>
        <p:txBody>
          <a:bodyPr vert="horz" lIns="0" tIns="0" rIns="0" bIns="0" rtlCol="0" anchor="t">
            <a:noAutofit/>
          </a:bodyPr>
          <a:lstStyle/>
          <a:p>
            <a:pPr marL="0" indent="0" fontAlgn="base">
              <a:buNone/>
            </a:pPr>
            <a:r>
              <a:rPr lang="en-US" sz="2000" b="1" dirty="0">
                <a:latin typeface="Arial"/>
                <a:cs typeface="Arial"/>
              </a:rPr>
              <a:t>Trump threatens ‘fire and fury’</a:t>
            </a:r>
            <a:endParaRPr lang="en-GB" sz="2000" b="1" dirty="0">
              <a:cs typeface="Arial"/>
            </a:endParaRPr>
          </a:p>
          <a:p>
            <a:r>
              <a:rPr lang="en-GB" sz="1600" b="1" dirty="0">
                <a:latin typeface="Arial"/>
                <a:cs typeface="Arial"/>
              </a:rPr>
              <a:t>2017:</a:t>
            </a:r>
            <a:r>
              <a:rPr lang="en-GB" sz="1600" dirty="0">
                <a:latin typeface="Arial"/>
                <a:cs typeface="Arial"/>
              </a:rPr>
              <a:t> July – Pyongyang test-fires a long-range missile into the Sea of Japan, with some experts stating that the missile could potentially reach Alaska.</a:t>
            </a:r>
          </a:p>
          <a:p>
            <a:pPr fontAlgn="base"/>
            <a:r>
              <a:rPr lang="en-GB" sz="1600" b="1" dirty="0">
                <a:latin typeface="Arial"/>
                <a:cs typeface="Arial"/>
              </a:rPr>
              <a:t>2017: </a:t>
            </a:r>
            <a:r>
              <a:rPr lang="en-GB" sz="1600" dirty="0">
                <a:latin typeface="Arial"/>
                <a:cs typeface="Arial"/>
              </a:rPr>
              <a:t>August – Tension rises in war of words with USA over North Korean threat to fire ballistic missiles near US Pacific territory of Guam. Trump calls Kim ‘Rocket man’ and declares that his ‘button is bigger than Kim’s’.</a:t>
            </a:r>
          </a:p>
          <a:p>
            <a:pPr fontAlgn="base"/>
            <a:r>
              <a:rPr lang="en-GB" sz="1600" dirty="0">
                <a:latin typeface="Arial"/>
                <a:cs typeface="Arial"/>
              </a:rPr>
              <a:t>China announces its plans to implement the UN sanctions against North Korea agreed earlier in the month, banning imports of coal, minerals and seafood.</a:t>
            </a:r>
          </a:p>
        </p:txBody>
      </p:sp>
      <p:pic>
        <p:nvPicPr>
          <p:cNvPr id="15" name="Picture 14">
            <a:extLst>
              <a:ext uri="{FF2B5EF4-FFF2-40B4-BE49-F238E27FC236}">
                <a16:creationId xmlns:a16="http://schemas.microsoft.com/office/drawing/2014/main" id="{2168E015-7366-664A-BD0F-9AE987DC4F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
          <a:stretch/>
        </p:blipFill>
        <p:spPr>
          <a:xfrm>
            <a:off x="4000198" y="1080000"/>
            <a:ext cx="3047179" cy="3751773"/>
          </a:xfrm>
          <a:prstGeom prst="rect">
            <a:avLst/>
          </a:prstGeom>
        </p:spPr>
      </p:pic>
      <p:sp>
        <p:nvSpPr>
          <p:cNvPr id="2" name="Slide Number Placeholder 1">
            <a:extLst>
              <a:ext uri="{FF2B5EF4-FFF2-40B4-BE49-F238E27FC236}">
                <a16:creationId xmlns:a16="http://schemas.microsoft.com/office/drawing/2014/main" id="{83AEB2B8-33CC-B441-ADAF-D522C1DFC0CD}"/>
              </a:ext>
            </a:extLst>
          </p:cNvPr>
          <p:cNvSpPr>
            <a:spLocks noGrp="1"/>
          </p:cNvSpPr>
          <p:nvPr>
            <p:ph type="sldNum" sz="quarter" idx="12"/>
          </p:nvPr>
        </p:nvSpPr>
        <p:spPr/>
        <p:txBody>
          <a:bodyPr/>
          <a:lstStyle/>
          <a:p>
            <a:fld id="{91DB7F08-A76A-C04F-AC2D-B8A23795015F}" type="slidenum">
              <a:rPr lang="en-US" smtClean="0"/>
              <a:pPr/>
              <a:t>17</a:t>
            </a:fld>
            <a:endParaRPr lang="en-US"/>
          </a:p>
        </p:txBody>
      </p:sp>
      <p:sp>
        <p:nvSpPr>
          <p:cNvPr id="3" name="TextBox 2">
            <a:extLst>
              <a:ext uri="{FF2B5EF4-FFF2-40B4-BE49-F238E27FC236}">
                <a16:creationId xmlns:a16="http://schemas.microsoft.com/office/drawing/2014/main" id="{41C8A980-8C92-41DB-B2CF-BF4D2CCA1892}"/>
              </a:ext>
            </a:extLst>
          </p:cNvPr>
          <p:cNvSpPr txBox="1"/>
          <p:nvPr/>
        </p:nvSpPr>
        <p:spPr>
          <a:xfrm>
            <a:off x="9159412" y="180000"/>
            <a:ext cx="2703404" cy="400110"/>
          </a:xfrm>
          <a:prstGeom prst="rect">
            <a:avLst/>
          </a:prstGeom>
          <a:solidFill>
            <a:schemeClr val="bg1">
              <a:lumMod val="75000"/>
            </a:schemeClr>
          </a:solidFill>
          <a:ln w="3175">
            <a:noFill/>
          </a:ln>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bg1"/>
                </a:solidFill>
                <a:latin typeface="Arial"/>
                <a:cs typeface="Arial"/>
              </a:rPr>
              <a:t>FACTOR PACK</a:t>
            </a:r>
            <a:endParaRPr lang="en-US" sz="2000" dirty="0">
              <a:solidFill>
                <a:schemeClr val="bg1"/>
              </a:solidFill>
              <a:latin typeface="Arial"/>
              <a:cs typeface="Arial"/>
            </a:endParaRPr>
          </a:p>
        </p:txBody>
      </p:sp>
      <p:sp>
        <p:nvSpPr>
          <p:cNvPr id="4" name="Content Placeholder 2">
            <a:extLst>
              <a:ext uri="{FF2B5EF4-FFF2-40B4-BE49-F238E27FC236}">
                <a16:creationId xmlns:a16="http://schemas.microsoft.com/office/drawing/2014/main" id="{B1C9EF1C-1CC7-40EF-9E5E-ABCB28F8725F}"/>
              </a:ext>
            </a:extLst>
          </p:cNvPr>
          <p:cNvSpPr txBox="1">
            <a:spLocks/>
          </p:cNvSpPr>
          <p:nvPr/>
        </p:nvSpPr>
        <p:spPr>
          <a:xfrm>
            <a:off x="7315200" y="1021924"/>
            <a:ext cx="4526459" cy="4969565"/>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n-GB" sz="2000" b="1" dirty="0">
                <a:latin typeface="Arial"/>
                <a:cs typeface="Arial"/>
              </a:rPr>
              <a:t>Source 8A: </a:t>
            </a:r>
            <a:br>
              <a:rPr lang="en-GB" sz="2000" b="1" dirty="0">
                <a:latin typeface="Arial"/>
                <a:cs typeface="Arial"/>
              </a:rPr>
            </a:br>
            <a:r>
              <a:rPr lang="en-GB" sz="2000" dirty="0">
                <a:latin typeface="Arial"/>
                <a:cs typeface="Arial"/>
              </a:rPr>
              <a:t>Extract from an article in the American liberal newspaper </a:t>
            </a:r>
            <a:r>
              <a:rPr lang="en-GB" sz="2000" i="1" dirty="0">
                <a:latin typeface="Arial"/>
                <a:cs typeface="Arial"/>
              </a:rPr>
              <a:t>The Washington Post</a:t>
            </a:r>
          </a:p>
          <a:p>
            <a:pPr marL="0" indent="0">
              <a:lnSpc>
                <a:spcPct val="100000"/>
              </a:lnSpc>
              <a:buFont typeface="Arial"/>
              <a:buNone/>
            </a:pPr>
            <a:r>
              <a:rPr lang="en-GB" sz="1600" i="1" dirty="0">
                <a:latin typeface="Arial"/>
                <a:cs typeface="Arial"/>
              </a:rPr>
              <a:t>Trump persuaded China and Russia to impose some of the strongest sanctions ever imposed on North Korea. But even more importantly, according to Andrei </a:t>
            </a:r>
            <a:r>
              <a:rPr lang="en-GB" sz="1600" i="1" dirty="0" err="1">
                <a:latin typeface="Arial"/>
                <a:cs typeface="Arial"/>
              </a:rPr>
              <a:t>Lankov</a:t>
            </a:r>
            <a:r>
              <a:rPr lang="en-GB" sz="1600" i="1" dirty="0">
                <a:latin typeface="Arial"/>
                <a:cs typeface="Arial"/>
              </a:rPr>
              <a:t>, a professor at Kookmin University in Seoul, his talk of ‘fire and fury’ really rattled the regime.</a:t>
            </a:r>
          </a:p>
          <a:p>
            <a:pPr marL="0" indent="0">
              <a:lnSpc>
                <a:spcPct val="100000"/>
              </a:lnSpc>
              <a:buFont typeface="Arial"/>
              <a:buNone/>
            </a:pPr>
            <a:r>
              <a:rPr lang="en-GB" sz="1600" i="1" dirty="0">
                <a:latin typeface="Arial"/>
                <a:cs typeface="Arial"/>
              </a:rPr>
              <a:t>Whether it was a bluff or not, Trump left the North Koreans believing he could consider military action against North Korea. And then he did what no other U.S. president had dared do: He opened the door to summit-level talks. Many analysts in North Korean affairs say Kim came to Singapore prepared to talk seriously about a deal, to reduce his nuclear arsenal in return for peace and a better relationship with the United States</a:t>
            </a:r>
            <a:r>
              <a:rPr lang="en-GB" sz="1600" dirty="0">
                <a:latin typeface="Arial"/>
                <a:cs typeface="Arial"/>
              </a:rPr>
              <a:t>.</a:t>
            </a:r>
          </a:p>
          <a:p>
            <a:pPr marL="0" indent="0">
              <a:lnSpc>
                <a:spcPct val="100000"/>
              </a:lnSpc>
              <a:buFont typeface="Arial"/>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08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99000">
              <a:schemeClr val="bg2">
                <a:lumMod val="90000"/>
              </a:schemeClr>
            </a:gs>
          </a:gsLst>
          <a:lin ang="16200000" scaled="1"/>
        </a:gradFill>
        <a:effectLst/>
      </p:bgPr>
    </p:bg>
    <p:spTree>
      <p:nvGrpSpPr>
        <p:cNvPr id="1" name=""/>
        <p:cNvGrpSpPr/>
        <p:nvPr/>
      </p:nvGrpSpPr>
      <p:grpSpPr>
        <a:xfrm>
          <a:off x="0" y="0"/>
          <a:ext cx="0" cy="0"/>
          <a:chOff x="0" y="0"/>
          <a:chExt cx="0" cy="0"/>
        </a:xfrm>
      </p:grpSpPr>
      <p:sp>
        <p:nvSpPr>
          <p:cNvPr id="6" name="Title 1"/>
          <p:cNvSpPr txBox="1">
            <a:spLocks/>
          </p:cNvSpPr>
          <p:nvPr/>
        </p:nvSpPr>
        <p:spPr>
          <a:xfrm>
            <a:off x="720000" y="360000"/>
            <a:ext cx="9515045" cy="73975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r>
              <a:rPr lang="en-US" b="1" dirty="0">
                <a:latin typeface="Arial"/>
                <a:cs typeface="Arial"/>
              </a:rPr>
              <a:t>Factor 9: Moon’s new sunshine policy and summit diplomacy, 2018</a:t>
            </a:r>
            <a:endParaRPr lang="en-US" b="1" dirty="0"/>
          </a:p>
        </p:txBody>
      </p:sp>
      <p:sp>
        <p:nvSpPr>
          <p:cNvPr id="7" name="Content Placeholder 2"/>
          <p:cNvSpPr>
            <a:spLocks noGrp="1"/>
          </p:cNvSpPr>
          <p:nvPr>
            <p:ph idx="1"/>
          </p:nvPr>
        </p:nvSpPr>
        <p:spPr>
          <a:xfrm>
            <a:off x="720000" y="1800000"/>
            <a:ext cx="3900183" cy="4351338"/>
          </a:xfrm>
        </p:spPr>
        <p:txBody>
          <a:bodyPr vert="horz" lIns="0" tIns="0" rIns="0" bIns="0" rtlCol="0" anchor="t">
            <a:noAutofit/>
          </a:bodyPr>
          <a:lstStyle/>
          <a:p>
            <a:pPr marL="0" indent="0" fontAlgn="base">
              <a:lnSpc>
                <a:spcPct val="100000"/>
              </a:lnSpc>
              <a:spcAft>
                <a:spcPts val="600"/>
              </a:spcAft>
              <a:buNone/>
            </a:pPr>
            <a:r>
              <a:rPr lang="en-GB" sz="2000" b="1" dirty="0">
                <a:latin typeface="Arial"/>
                <a:cs typeface="Arial"/>
              </a:rPr>
              <a:t>Moon’s new sunshine policy </a:t>
            </a:r>
          </a:p>
          <a:p>
            <a:pPr>
              <a:lnSpc>
                <a:spcPct val="100000"/>
              </a:lnSpc>
              <a:spcAft>
                <a:spcPts val="600"/>
              </a:spcAft>
            </a:pPr>
            <a:r>
              <a:rPr lang="en-GB" sz="1600" b="1" dirty="0">
                <a:latin typeface="Arial"/>
                <a:cs typeface="Arial"/>
              </a:rPr>
              <a:t>2018: </a:t>
            </a:r>
            <a:r>
              <a:rPr lang="en-GB" sz="1600" dirty="0">
                <a:latin typeface="Arial"/>
                <a:cs typeface="Arial"/>
              </a:rPr>
              <a:t>January – First talks in two years between North and South Korea begin thaw that leads to the North sending a team to the Winter Olympics in the South. </a:t>
            </a:r>
            <a:endParaRPr lang="en-GB" dirty="0"/>
          </a:p>
          <a:p>
            <a:pPr fontAlgn="base">
              <a:lnSpc>
                <a:spcPct val="100000"/>
              </a:lnSpc>
              <a:spcAft>
                <a:spcPts val="600"/>
              </a:spcAft>
            </a:pPr>
            <a:r>
              <a:rPr lang="en-GB" sz="1600" b="1" dirty="0">
                <a:latin typeface="Arial" panose="020B0604020202020204" pitchFamily="34" charset="0"/>
                <a:cs typeface="Arial" panose="020B0604020202020204" pitchFamily="34" charset="0"/>
              </a:rPr>
              <a:t>2018: </a:t>
            </a:r>
            <a:r>
              <a:rPr lang="en-GB" sz="1600" dirty="0">
                <a:latin typeface="Arial" panose="020B0604020202020204" pitchFamily="34" charset="0"/>
                <a:cs typeface="Arial" panose="020B0604020202020204" pitchFamily="34" charset="0"/>
              </a:rPr>
              <a:t>April – Kim Jong-un becomes first North Korean leader to enter the South when he meets South Korean President Moon Jae-in for talks at the Panmunjom border crossing. They agree to end hostile actions and work towards reducing nuclear arms on the Peninsula.</a:t>
            </a:r>
          </a:p>
          <a:p>
            <a:pPr fontAlgn="base">
              <a:lnSpc>
                <a:spcPct val="100000"/>
              </a:lnSpc>
              <a:spcAft>
                <a:spcPts val="600"/>
              </a:spcAft>
            </a:pPr>
            <a:endParaRPr lang="en-GB" sz="16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5C80072C-DEC6-CB4D-A6D2-AAD3D889794C}"/>
              </a:ext>
            </a:extLst>
          </p:cNvPr>
          <p:cNvSpPr>
            <a:spLocks noGrp="1"/>
          </p:cNvSpPr>
          <p:nvPr>
            <p:ph type="sldNum" sz="quarter" idx="12"/>
          </p:nvPr>
        </p:nvSpPr>
        <p:spPr/>
        <p:txBody>
          <a:bodyPr/>
          <a:lstStyle/>
          <a:p>
            <a:fld id="{91DB7F08-A76A-C04F-AC2D-B8A23795015F}" type="slidenum">
              <a:rPr lang="en-US" smtClean="0"/>
              <a:pPr/>
              <a:t>18</a:t>
            </a:fld>
            <a:endParaRPr lang="en-US"/>
          </a:p>
        </p:txBody>
      </p:sp>
      <p:sp>
        <p:nvSpPr>
          <p:cNvPr id="3" name="TextBox 2">
            <a:extLst>
              <a:ext uri="{FF2B5EF4-FFF2-40B4-BE49-F238E27FC236}">
                <a16:creationId xmlns:a16="http://schemas.microsoft.com/office/drawing/2014/main" id="{8B9AFC07-1049-4EA0-8C74-ABF27CA21B4B}"/>
              </a:ext>
            </a:extLst>
          </p:cNvPr>
          <p:cNvSpPr txBox="1"/>
          <p:nvPr/>
        </p:nvSpPr>
        <p:spPr>
          <a:xfrm>
            <a:off x="9159412" y="180000"/>
            <a:ext cx="2703404" cy="400110"/>
          </a:xfrm>
          <a:prstGeom prst="rect">
            <a:avLst/>
          </a:prstGeom>
          <a:solidFill>
            <a:schemeClr val="bg1">
              <a:lumMod val="75000"/>
            </a:schemeClr>
          </a:solidFill>
          <a:ln w="3175">
            <a:noFill/>
          </a:ln>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bg1"/>
                </a:solidFill>
                <a:latin typeface="Arial"/>
                <a:cs typeface="Arial"/>
              </a:rPr>
              <a:t>FACTOR PACK</a:t>
            </a:r>
            <a:endParaRPr lang="en-US" sz="2000" dirty="0">
              <a:solidFill>
                <a:schemeClr val="bg1"/>
              </a:solidFill>
              <a:latin typeface="Arial"/>
              <a:cs typeface="Arial"/>
            </a:endParaRPr>
          </a:p>
        </p:txBody>
      </p:sp>
      <p:sp>
        <p:nvSpPr>
          <p:cNvPr id="8" name="TextBox 7">
            <a:extLst>
              <a:ext uri="{FF2B5EF4-FFF2-40B4-BE49-F238E27FC236}">
                <a16:creationId xmlns:a16="http://schemas.microsoft.com/office/drawing/2014/main" id="{455D63A0-E1DA-4B41-84C0-14FE7DE6570C}"/>
              </a:ext>
            </a:extLst>
          </p:cNvPr>
          <p:cNvSpPr txBox="1"/>
          <p:nvPr/>
        </p:nvSpPr>
        <p:spPr>
          <a:xfrm>
            <a:off x="5155721" y="1800000"/>
            <a:ext cx="6707095" cy="427809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spcAft>
                <a:spcPts val="400"/>
              </a:spcAft>
            </a:pPr>
            <a:r>
              <a:rPr lang="en-GB" sz="2000" b="1" dirty="0">
                <a:latin typeface="Arial"/>
                <a:cs typeface="Segoe UI"/>
              </a:rPr>
              <a:t>Source 9A: </a:t>
            </a:r>
            <a:br>
              <a:rPr lang="en-GB" sz="2000" b="1" dirty="0">
                <a:latin typeface="Arial"/>
                <a:cs typeface="Segoe UI"/>
              </a:rPr>
            </a:br>
            <a:r>
              <a:rPr lang="en-GB" sz="2000" dirty="0">
                <a:latin typeface="Arial"/>
                <a:cs typeface="Segoe UI"/>
              </a:rPr>
              <a:t>Comment by Robert Kelly, Korea analyst at the Lowy Institute. The Lowy Institute is an independent think tank that funds scholars to write articles on  international affairs </a:t>
            </a:r>
            <a:endParaRPr lang="en-GB" sz="1600" dirty="0">
              <a:latin typeface="Arial"/>
              <a:cs typeface="Segoe UI"/>
            </a:endParaRPr>
          </a:p>
          <a:p>
            <a:pPr>
              <a:spcAft>
                <a:spcPts val="400"/>
              </a:spcAft>
            </a:pPr>
            <a:r>
              <a:rPr lang="en-GB" sz="1600" i="1" dirty="0">
                <a:latin typeface="Arial"/>
                <a:cs typeface="Segoe UI"/>
              </a:rPr>
              <a:t>‘The core argument of Moon’s détente effort – like that of his liberal predecessors from 1998­ to 2008 – is that North Korea will temper its behaviour, or even become a partner to South Korea, if we bring it in from the cold. So the traditional approaches of sanctions and containment favoured by the US, Japan, and the South Korean right are actually making the problem worse.</a:t>
            </a:r>
            <a:r>
              <a:rPr lang="en-GB" sz="1600" dirty="0">
                <a:latin typeface="Arial"/>
                <a:cs typeface="Segoe UI"/>
              </a:rPr>
              <a:t>​</a:t>
            </a:r>
          </a:p>
          <a:p>
            <a:r>
              <a:rPr lang="en-GB" sz="1600" i="1" dirty="0">
                <a:latin typeface="Arial"/>
                <a:cs typeface="Segoe UI"/>
              </a:rPr>
              <a:t>The American relationship is hotly debated, as the US is often blamed for supporting repressive dictators in pre-democratic South Korea. And there is sneaking suspicion that the US military presence here manipulates South Korean foreign policy, a neo-colonial critique.’</a:t>
            </a:r>
          </a:p>
        </p:txBody>
      </p:sp>
    </p:spTree>
    <p:extLst>
      <p:ext uri="{BB962C8B-B14F-4D97-AF65-F5344CB8AC3E}">
        <p14:creationId xmlns:p14="http://schemas.microsoft.com/office/powerpoint/2010/main" val="1385148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99000">
              <a:schemeClr val="bg2">
                <a:lumMod val="90000"/>
              </a:schemeClr>
            </a:gs>
          </a:gsLst>
          <a:lin ang="16200000" scaled="1"/>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E72BC5-DA6C-CD42-B19F-950574B8FB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92285" y="1080000"/>
            <a:ext cx="3708000" cy="4847437"/>
          </a:xfrm>
          <a:prstGeom prst="rect">
            <a:avLst/>
          </a:prstGeom>
        </p:spPr>
      </p:pic>
      <p:sp>
        <p:nvSpPr>
          <p:cNvPr id="2" name="Slide Number Placeholder 1">
            <a:extLst>
              <a:ext uri="{FF2B5EF4-FFF2-40B4-BE49-F238E27FC236}">
                <a16:creationId xmlns:a16="http://schemas.microsoft.com/office/drawing/2014/main" id="{76919650-F26C-6046-87BD-BBBB3039C882}"/>
              </a:ext>
            </a:extLst>
          </p:cNvPr>
          <p:cNvSpPr>
            <a:spLocks noGrp="1"/>
          </p:cNvSpPr>
          <p:nvPr>
            <p:ph type="sldNum" sz="quarter" idx="12"/>
          </p:nvPr>
        </p:nvSpPr>
        <p:spPr/>
        <p:txBody>
          <a:bodyPr/>
          <a:lstStyle/>
          <a:p>
            <a:fld id="{91DB7F08-A76A-C04F-AC2D-B8A23795015F}" type="slidenum">
              <a:rPr lang="en-US" smtClean="0"/>
              <a:pPr/>
              <a:t>19</a:t>
            </a:fld>
            <a:endParaRPr lang="en-US"/>
          </a:p>
        </p:txBody>
      </p:sp>
      <p:sp>
        <p:nvSpPr>
          <p:cNvPr id="3" name="TextBox 2">
            <a:extLst>
              <a:ext uri="{FF2B5EF4-FFF2-40B4-BE49-F238E27FC236}">
                <a16:creationId xmlns:a16="http://schemas.microsoft.com/office/drawing/2014/main" id="{C0ADDC98-F259-4BBF-BB88-26FC44E8649F}"/>
              </a:ext>
            </a:extLst>
          </p:cNvPr>
          <p:cNvSpPr txBox="1"/>
          <p:nvPr/>
        </p:nvSpPr>
        <p:spPr>
          <a:xfrm>
            <a:off x="9159412" y="180000"/>
            <a:ext cx="2703404" cy="400110"/>
          </a:xfrm>
          <a:prstGeom prst="rect">
            <a:avLst/>
          </a:prstGeom>
          <a:solidFill>
            <a:schemeClr val="bg1">
              <a:lumMod val="75000"/>
            </a:schemeClr>
          </a:solidFill>
          <a:ln w="3175">
            <a:noFill/>
          </a:ln>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bg1"/>
                </a:solidFill>
                <a:latin typeface="Arial"/>
                <a:cs typeface="Arial"/>
              </a:rPr>
              <a:t>FACTOR PACK</a:t>
            </a:r>
            <a:endParaRPr lang="en-US" sz="2000" dirty="0">
              <a:solidFill>
                <a:schemeClr val="bg1"/>
              </a:solidFill>
              <a:latin typeface="Arial"/>
              <a:cs typeface="Arial"/>
            </a:endParaRPr>
          </a:p>
        </p:txBody>
      </p:sp>
      <p:sp>
        <p:nvSpPr>
          <p:cNvPr id="8" name="Content Placeholder 2">
            <a:extLst>
              <a:ext uri="{FF2B5EF4-FFF2-40B4-BE49-F238E27FC236}">
                <a16:creationId xmlns:a16="http://schemas.microsoft.com/office/drawing/2014/main" id="{30E22565-859D-4AD4-A756-906C1C6F83D6}"/>
              </a:ext>
            </a:extLst>
          </p:cNvPr>
          <p:cNvSpPr txBox="1">
            <a:spLocks/>
          </p:cNvSpPr>
          <p:nvPr/>
        </p:nvSpPr>
        <p:spPr>
          <a:xfrm>
            <a:off x="720000" y="1080000"/>
            <a:ext cx="2628076" cy="4380092"/>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fontAlgn="base">
              <a:lnSpc>
                <a:spcPct val="100000"/>
              </a:lnSpc>
              <a:spcAft>
                <a:spcPts val="600"/>
              </a:spcAft>
              <a:buNone/>
            </a:pPr>
            <a:r>
              <a:rPr lang="en-GB" sz="2000" b="1" dirty="0">
                <a:latin typeface="Arial"/>
                <a:cs typeface="Arial"/>
              </a:rPr>
              <a:t>Summit diplomacy 2018–19</a:t>
            </a:r>
            <a:endParaRPr lang="en-GB" sz="2000" b="1" dirty="0">
              <a:cs typeface="Arial"/>
            </a:endParaRPr>
          </a:p>
          <a:p>
            <a:pPr>
              <a:lnSpc>
                <a:spcPct val="100000"/>
              </a:lnSpc>
              <a:spcAft>
                <a:spcPts val="600"/>
              </a:spcAft>
            </a:pPr>
            <a:r>
              <a:rPr lang="en-GB" sz="1600" b="1" dirty="0">
                <a:latin typeface="Arial"/>
                <a:cs typeface="Arial"/>
              </a:rPr>
              <a:t>2018: </a:t>
            </a:r>
            <a:r>
              <a:rPr lang="en-GB" sz="1600" dirty="0">
                <a:latin typeface="Arial"/>
                <a:cs typeface="Arial"/>
              </a:rPr>
              <a:t>June – Kim Jong-un and US President Donald Trump’s historic meeting in Singapore seeks to end a tense decades-old nuclear stand-off.</a:t>
            </a:r>
            <a:endParaRPr lang="en-US" dirty="0">
              <a:latin typeface="Arial"/>
              <a:cs typeface="Arial"/>
            </a:endParaRPr>
          </a:p>
          <a:p>
            <a:pPr>
              <a:lnSpc>
                <a:spcPct val="100000"/>
              </a:lnSpc>
              <a:spcAft>
                <a:spcPts val="600"/>
              </a:spcAft>
            </a:pPr>
            <a:r>
              <a:rPr lang="en-GB" sz="1600" b="1" dirty="0">
                <a:latin typeface="Arial"/>
                <a:cs typeface="Arial"/>
              </a:rPr>
              <a:t>2019:</a:t>
            </a:r>
            <a:r>
              <a:rPr lang="en-GB" sz="1600" dirty="0">
                <a:latin typeface="Arial"/>
                <a:cs typeface="Arial"/>
              </a:rPr>
              <a:t> February – A follow-up meeting in Hanoi breaks down after North Korea refuses nuclear disarmament in return for lifting economic sanctions.</a:t>
            </a:r>
            <a:endParaRPr lang="en-US" dirty="0">
              <a:latin typeface="Arial"/>
              <a:cs typeface="Arial"/>
            </a:endParaRPr>
          </a:p>
        </p:txBody>
      </p:sp>
      <p:sp>
        <p:nvSpPr>
          <p:cNvPr id="9" name="Content Placeholder 2">
            <a:extLst>
              <a:ext uri="{FF2B5EF4-FFF2-40B4-BE49-F238E27FC236}">
                <a16:creationId xmlns:a16="http://schemas.microsoft.com/office/drawing/2014/main" id="{B39E3160-9462-49DE-9A80-F3839FE00226}"/>
              </a:ext>
            </a:extLst>
          </p:cNvPr>
          <p:cNvSpPr txBox="1">
            <a:spLocks/>
          </p:cNvSpPr>
          <p:nvPr/>
        </p:nvSpPr>
        <p:spPr>
          <a:xfrm>
            <a:off x="7544494" y="1080000"/>
            <a:ext cx="4235889" cy="4682017"/>
          </a:xfrm>
          <a:prstGeom prst="rect">
            <a:avLst/>
          </a:prstGeom>
        </p:spPr>
        <p:txBody>
          <a:bodyPr vert="horz" lIns="0" tIns="0" rIns="0" bIns="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dirty="0">
                <a:solidFill>
                  <a:srgbClr val="3C3C3C"/>
                </a:solidFill>
                <a:latin typeface="Arial"/>
                <a:cs typeface="Arial"/>
              </a:rPr>
              <a:t>Source 9B: </a:t>
            </a:r>
            <a:br>
              <a:rPr lang="en-GB" sz="2000" b="1" dirty="0">
                <a:solidFill>
                  <a:srgbClr val="3C3C3C"/>
                </a:solidFill>
                <a:latin typeface="Arial"/>
                <a:cs typeface="Arial"/>
              </a:rPr>
            </a:br>
            <a:r>
              <a:rPr lang="en-GB" sz="2000" dirty="0">
                <a:solidFill>
                  <a:srgbClr val="3C3C3C"/>
                </a:solidFill>
                <a:latin typeface="Arial"/>
                <a:cs typeface="Arial"/>
              </a:rPr>
              <a:t>A report by the Bloomberg press agency, May 2019</a:t>
            </a:r>
            <a:endParaRPr lang="en-US" sz="2000" dirty="0"/>
          </a:p>
          <a:p>
            <a:endParaRPr lang="en-GB" sz="1600" b="1" dirty="0">
              <a:solidFill>
                <a:srgbClr val="3C3C3C"/>
              </a:solidFill>
              <a:latin typeface="Arial"/>
              <a:cs typeface="Arial"/>
            </a:endParaRPr>
          </a:p>
          <a:p>
            <a:r>
              <a:rPr lang="en-GB" sz="1600" i="1" dirty="0">
                <a:solidFill>
                  <a:srgbClr val="3C3C3C"/>
                </a:solidFill>
                <a:latin typeface="Arial"/>
                <a:cs typeface="Arial"/>
              </a:rPr>
              <a:t>Donald Trump and Kim Jong Un often explain their surprisingly warm relationship in the language of romance.</a:t>
            </a:r>
            <a:endParaRPr lang="en-GB" sz="1600" i="1" dirty="0">
              <a:solidFill>
                <a:srgbClr val="000000"/>
              </a:solidFill>
              <a:latin typeface="Calibri" panose="020F0502020204030204"/>
              <a:cs typeface="Calibri" panose="020F0502020204030204"/>
            </a:endParaRPr>
          </a:p>
          <a:p>
            <a:endParaRPr lang="en-GB" sz="1600" i="1" dirty="0">
              <a:solidFill>
                <a:srgbClr val="3C3C3C"/>
              </a:solidFill>
              <a:latin typeface="Arial"/>
              <a:cs typeface="Arial"/>
            </a:endParaRPr>
          </a:p>
          <a:p>
            <a:r>
              <a:rPr lang="en-GB" sz="1600" i="1" dirty="0">
                <a:solidFill>
                  <a:srgbClr val="3C3C3C"/>
                </a:solidFill>
                <a:latin typeface="Arial"/>
                <a:cs typeface="Arial"/>
              </a:rPr>
              <a:t>They ‘fell in love’ during the first-ever summit between a U.S. president and a North Korean leader in Singapore last year, Trump said. </a:t>
            </a:r>
            <a:endParaRPr lang="en-GB" sz="1600" i="1" dirty="0">
              <a:solidFill>
                <a:srgbClr val="000000"/>
              </a:solidFill>
              <a:latin typeface="Calibri" panose="020F0502020204030204"/>
              <a:cs typeface="Calibri"/>
            </a:endParaRPr>
          </a:p>
          <a:p>
            <a:endParaRPr lang="en-GB" sz="1600" i="1" dirty="0">
              <a:solidFill>
                <a:srgbClr val="3C3C3C"/>
              </a:solidFill>
              <a:latin typeface="Arial"/>
              <a:cs typeface="Arial"/>
            </a:endParaRPr>
          </a:p>
          <a:p>
            <a:r>
              <a:rPr lang="en-GB" sz="1600" i="1" dirty="0">
                <a:solidFill>
                  <a:srgbClr val="3C3C3C"/>
                </a:solidFill>
                <a:latin typeface="Arial"/>
                <a:cs typeface="Arial"/>
              </a:rPr>
              <a:t>A top North Korean diplomat similarly describes the chemistry between the two leaders as ‘mysteriously wonderful.’</a:t>
            </a:r>
            <a:endParaRPr lang="en-GB" sz="1600" i="1" dirty="0">
              <a:cs typeface="Calibri"/>
            </a:endParaRPr>
          </a:p>
          <a:p>
            <a:pPr marL="0" indent="0">
              <a:lnSpc>
                <a:spcPct val="100000"/>
              </a:lnSpc>
              <a:buNone/>
            </a:pPr>
            <a:endParaRPr lang="en-US" sz="16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561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19999" y="360000"/>
            <a:ext cx="4174729" cy="3024097"/>
          </a:xfrm>
        </p:spPr>
        <p:txBody>
          <a:bodyPr>
            <a:noAutofit/>
          </a:bodyPr>
          <a:lstStyle/>
          <a:p>
            <a:r>
              <a:rPr lang="en-US" b="1" dirty="0">
                <a:solidFill>
                  <a:schemeClr val="accent6">
                    <a:lumMod val="60000"/>
                    <a:lumOff val="40000"/>
                  </a:schemeClr>
                </a:solidFill>
                <a:latin typeface="Arial"/>
                <a:cs typeface="Arial"/>
              </a:rPr>
              <a:t>Lesson 7.4: </a:t>
            </a:r>
            <a:br>
              <a:rPr lang="en-US" b="1" dirty="0"/>
            </a:br>
            <a:r>
              <a:rPr lang="en-GB" b="1" dirty="0">
                <a:latin typeface="Arial"/>
                <a:cs typeface="Arial"/>
              </a:rPr>
              <a:t>Why has there not been peace in Korea even after the end of the Cold War?</a:t>
            </a:r>
            <a:endParaRPr lang="en-US" b="1" dirty="0">
              <a:latin typeface="Arial"/>
              <a:cs typeface="Arial"/>
            </a:endParaRPr>
          </a:p>
        </p:txBody>
      </p:sp>
      <p:sp>
        <p:nvSpPr>
          <p:cNvPr id="4" name="Content Placeholder 2">
            <a:extLst>
              <a:ext uri="{FF2B5EF4-FFF2-40B4-BE49-F238E27FC236}">
                <a16:creationId xmlns:a16="http://schemas.microsoft.com/office/drawing/2014/main" id="{E8C88BAF-9F64-7C4D-87E5-44BEE9AF71DF}"/>
              </a:ext>
            </a:extLst>
          </p:cNvPr>
          <p:cNvSpPr>
            <a:spLocks noGrp="1"/>
          </p:cNvSpPr>
          <p:nvPr>
            <p:ph idx="1"/>
          </p:nvPr>
        </p:nvSpPr>
        <p:spPr>
          <a:xfrm>
            <a:off x="720000" y="4295857"/>
            <a:ext cx="3147666" cy="1640079"/>
          </a:xfrm>
        </p:spPr>
        <p:txBody>
          <a:bodyPr vert="horz" lIns="91440" tIns="45720" rIns="91440" bIns="45720" rtlCol="0">
            <a:noAutofit/>
          </a:bodyPr>
          <a:lstStyle/>
          <a:p>
            <a:pPr marL="0" indent="0">
              <a:buNone/>
            </a:pPr>
            <a:r>
              <a:rPr lang="en-US" sz="1800" b="1" dirty="0">
                <a:latin typeface="Arial" panose="020B0604020202020204" pitchFamily="34" charset="0"/>
                <a:cs typeface="Arial" panose="020B0604020202020204" pitchFamily="34" charset="0"/>
              </a:rPr>
              <a:t>Starter</a:t>
            </a:r>
          </a:p>
          <a:p>
            <a:pPr marL="0" indent="0">
              <a:lnSpc>
                <a:spcPct val="110000"/>
              </a:lnSpc>
              <a:buNone/>
            </a:pPr>
            <a:r>
              <a:rPr lang="en-US" sz="1800" dirty="0">
                <a:latin typeface="Arial" panose="020B0604020202020204" pitchFamily="34" charset="0"/>
                <a:cs typeface="Arial" panose="020B0604020202020204" pitchFamily="34" charset="0"/>
              </a:rPr>
              <a:t>What do you think are the main obstacles to peace on the Korean Peninsula? </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894728" y="0"/>
            <a:ext cx="7297271" cy="6731876"/>
          </a:xfrm>
          <a:prstGeom prst="rect">
            <a:avLst/>
          </a:prstGeom>
        </p:spPr>
      </p:pic>
      <p:sp>
        <p:nvSpPr>
          <p:cNvPr id="2" name="Slide Number Placeholder 1">
            <a:extLst>
              <a:ext uri="{FF2B5EF4-FFF2-40B4-BE49-F238E27FC236}">
                <a16:creationId xmlns:a16="http://schemas.microsoft.com/office/drawing/2014/main" id="{CAF9DFFA-6194-744D-A96B-6F844D7930FB}"/>
              </a:ext>
            </a:extLst>
          </p:cNvPr>
          <p:cNvSpPr>
            <a:spLocks noGrp="1"/>
          </p:cNvSpPr>
          <p:nvPr>
            <p:ph type="sldNum" sz="quarter" idx="12"/>
          </p:nvPr>
        </p:nvSpPr>
        <p:spPr/>
        <p:txBody>
          <a:bodyPr/>
          <a:lstStyle/>
          <a:p>
            <a:fld id="{91DB7F08-A76A-C04F-AC2D-B8A23795015F}" type="slidenum">
              <a:rPr lang="en-US" smtClean="0"/>
              <a:pPr/>
              <a:t>2</a:t>
            </a:fld>
            <a:endParaRPr lang="en-US"/>
          </a:p>
        </p:txBody>
      </p:sp>
    </p:spTree>
    <p:extLst>
      <p:ext uri="{BB962C8B-B14F-4D97-AF65-F5344CB8AC3E}">
        <p14:creationId xmlns:p14="http://schemas.microsoft.com/office/powerpoint/2010/main" val="2087239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99000">
              <a:schemeClr val="bg2">
                <a:lumMod val="90000"/>
              </a:schemeClr>
            </a:gs>
          </a:gsLst>
          <a:lin ang="16200000" scaled="1"/>
        </a:grad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720000" y="720000"/>
            <a:ext cx="7093964" cy="5156470"/>
          </a:xfrm>
        </p:spPr>
        <p:txBody>
          <a:bodyPr vert="horz" lIns="0" tIns="0" rIns="0" bIns="0" rtlCol="0" anchor="t">
            <a:noAutofit/>
          </a:bodyPr>
          <a:lstStyle/>
          <a:p>
            <a:pPr marL="0" indent="0">
              <a:lnSpc>
                <a:spcPct val="100000"/>
              </a:lnSpc>
              <a:buNone/>
            </a:pPr>
            <a:r>
              <a:rPr lang="en-GB" sz="2000" b="1" dirty="0">
                <a:latin typeface="Arial"/>
                <a:cs typeface="Arial"/>
              </a:rPr>
              <a:t>Source 9C: </a:t>
            </a:r>
            <a:br>
              <a:rPr lang="en-GB" sz="2000" b="1" dirty="0">
                <a:latin typeface="Arial"/>
                <a:cs typeface="Arial"/>
              </a:rPr>
            </a:br>
            <a:r>
              <a:rPr lang="en-GB" sz="2000" dirty="0">
                <a:latin typeface="Arial"/>
                <a:cs typeface="Arial"/>
              </a:rPr>
              <a:t>The liberal American newspaper </a:t>
            </a:r>
            <a:r>
              <a:rPr lang="en-GB" sz="2000" i="1" dirty="0">
                <a:latin typeface="Arial"/>
                <a:cs typeface="Arial"/>
              </a:rPr>
              <a:t>The Washington Post</a:t>
            </a:r>
            <a:r>
              <a:rPr lang="en-GB" sz="2000" dirty="0">
                <a:latin typeface="Arial"/>
                <a:cs typeface="Arial"/>
              </a:rPr>
              <a:t>, December 2019</a:t>
            </a:r>
            <a:endParaRPr lang="en-US" sz="2000" dirty="0">
              <a:latin typeface="Arial"/>
              <a:cs typeface="Arial"/>
            </a:endParaRPr>
          </a:p>
          <a:p>
            <a:pPr marL="0" indent="0">
              <a:lnSpc>
                <a:spcPct val="100000"/>
              </a:lnSpc>
              <a:spcBef>
                <a:spcPts val="500"/>
              </a:spcBef>
              <a:buNone/>
            </a:pPr>
            <a:r>
              <a:rPr lang="en-GB" sz="1350" u="sng" dirty="0">
                <a:latin typeface="Arial"/>
                <a:cs typeface="Arial"/>
              </a:rPr>
              <a:t>Extract 1</a:t>
            </a:r>
            <a:r>
              <a:rPr lang="en-GB" sz="1350" i="1" dirty="0">
                <a:latin typeface="Arial"/>
                <a:cs typeface="Arial"/>
              </a:rPr>
              <a:t> Trump made at least two key mistakes in </a:t>
            </a:r>
            <a:r>
              <a:rPr lang="en-GB" sz="1350" b="1" i="1" dirty="0">
                <a:latin typeface="Arial"/>
                <a:cs typeface="Arial"/>
              </a:rPr>
              <a:t>Singapore</a:t>
            </a:r>
            <a:r>
              <a:rPr lang="en-GB" sz="1350" i="1" dirty="0">
                <a:latin typeface="Arial"/>
                <a:cs typeface="Arial"/>
              </a:rPr>
              <a:t>. First, he failed to get Kim to define what he meant by the ‘complete denuclearisation of the Korean Peninsula.’ Ever since, Washington and Pyongyang have talked at cross purposes. The U.S. side interpreted the phrase to mean unilateral North Korean denuclearization. The North Koreans insist it refers to the removal of U.S. ‘nuclear threats’ to their country before the removal of its deterrence. </a:t>
            </a:r>
            <a:endParaRPr lang="en-GB" sz="1350" i="1" dirty="0">
              <a:latin typeface="Arial"/>
              <a:cs typeface="Arial" panose="020B0604020202020204" pitchFamily="34" charset="0"/>
            </a:endParaRPr>
          </a:p>
          <a:p>
            <a:pPr marL="0" indent="0">
              <a:lnSpc>
                <a:spcPct val="100000"/>
              </a:lnSpc>
              <a:spcBef>
                <a:spcPts val="500"/>
              </a:spcBef>
              <a:spcAft>
                <a:spcPts val="200"/>
              </a:spcAft>
              <a:buNone/>
            </a:pPr>
            <a:r>
              <a:rPr lang="en-GB" sz="1350" i="1" dirty="0">
                <a:latin typeface="Arial"/>
                <a:cs typeface="Arial"/>
              </a:rPr>
              <a:t>Trump also pledged to end joint U.S.– South Korea joint exercises which he described as provocative and expensive ‘war games.’ It was a promise his military was not prepared to keep. Exercises were scaled back, but not stopped completely, to maintain a degree of combat readiness. North Korea says it feels ‘betrayed’ by this broken promise and no longer obliged to keep its promises.’ </a:t>
            </a:r>
          </a:p>
          <a:p>
            <a:pPr marL="0" indent="0">
              <a:lnSpc>
                <a:spcPct val="100000"/>
              </a:lnSpc>
              <a:spcBef>
                <a:spcPts val="500"/>
              </a:spcBef>
              <a:spcAft>
                <a:spcPts val="200"/>
              </a:spcAft>
              <a:buNone/>
            </a:pPr>
            <a:r>
              <a:rPr lang="en-GB" sz="1350" u="sng" dirty="0">
                <a:latin typeface="Arial"/>
                <a:cs typeface="Arial"/>
              </a:rPr>
              <a:t>Extract 2</a:t>
            </a:r>
            <a:r>
              <a:rPr lang="en-GB" sz="1350" i="1" u="sng" dirty="0">
                <a:latin typeface="Arial"/>
                <a:cs typeface="Arial"/>
              </a:rPr>
              <a:t> </a:t>
            </a:r>
            <a:r>
              <a:rPr lang="en-GB" sz="1350" i="1" dirty="0">
                <a:latin typeface="Arial"/>
                <a:cs typeface="Arial"/>
              </a:rPr>
              <a:t>In </a:t>
            </a:r>
            <a:r>
              <a:rPr lang="en-GB" sz="1350" b="1" i="1" dirty="0">
                <a:latin typeface="Arial"/>
                <a:cs typeface="Arial"/>
              </a:rPr>
              <a:t>Hanoi</a:t>
            </a:r>
            <a:r>
              <a:rPr lang="en-GB" sz="1350" i="1" dirty="0">
                <a:latin typeface="Arial"/>
                <a:cs typeface="Arial"/>
              </a:rPr>
              <a:t>, Trump revealed an apparent lack of understanding about what really drives Kim. Trump has offered a ‘bright future’ for North Korea if only it would surrender its nuclear arsenal. The ‘big deal’ never interested the North Koreans. In effect, Pyongyang was being asked to surrender regime security in return for a vague promise of investment. That was never an attractive gamble for Kim.</a:t>
            </a:r>
          </a:p>
          <a:p>
            <a:pPr marL="0" indent="0">
              <a:lnSpc>
                <a:spcPct val="100000"/>
              </a:lnSpc>
              <a:spcBef>
                <a:spcPts val="500"/>
              </a:spcBef>
              <a:buNone/>
            </a:pPr>
            <a:r>
              <a:rPr lang="en-GB" sz="1350" i="1" dirty="0">
                <a:latin typeface="Arial"/>
                <a:cs typeface="Arial"/>
              </a:rPr>
              <a:t>But the biggest mistake in Hanoi might have been the way Trump snubbed Kim by cancelling lunch and ending the meeting early. It’s the sort of tactic that might work well when trying to close a real estate deal, but might not be so effective when dealing with a prideful and capricious dictator. The snub might have increased internal pressure on Kim to take a tougher stand, or might simply have damaged his pride. Either way, he appeared visibly upset after the summit, and relations have since nose-dived.</a:t>
            </a:r>
          </a:p>
          <a:p>
            <a:pPr marL="0" indent="0">
              <a:lnSpc>
                <a:spcPct val="100000"/>
              </a:lnSpc>
              <a:buNone/>
            </a:pPr>
            <a:endParaRPr lang="en-GB" sz="1400" i="1" dirty="0">
              <a:latin typeface="Arial"/>
              <a:cs typeface="Arial"/>
            </a:endParaRPr>
          </a:p>
        </p:txBody>
      </p:sp>
      <p:sp>
        <p:nvSpPr>
          <p:cNvPr id="6" name="Content Placeholder 2"/>
          <p:cNvSpPr txBox="1">
            <a:spLocks/>
          </p:cNvSpPr>
          <p:nvPr/>
        </p:nvSpPr>
        <p:spPr>
          <a:xfrm>
            <a:off x="7980741" y="720000"/>
            <a:ext cx="3882075" cy="4653263"/>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fontAlgn="base">
              <a:lnSpc>
                <a:spcPct val="100000"/>
              </a:lnSpc>
              <a:spcAft>
                <a:spcPts val="600"/>
              </a:spcAft>
              <a:buNone/>
            </a:pPr>
            <a:r>
              <a:rPr lang="en-GB" sz="2000" b="1" dirty="0">
                <a:latin typeface="Arial"/>
                <a:cs typeface="Arial"/>
              </a:rPr>
              <a:t>Source 9E: </a:t>
            </a:r>
            <a:br>
              <a:rPr lang="en-GB" sz="2000" b="1" dirty="0">
                <a:latin typeface="Arial"/>
                <a:cs typeface="Arial"/>
              </a:rPr>
            </a:br>
            <a:r>
              <a:rPr lang="en-GB" sz="2000" dirty="0">
                <a:latin typeface="Arial"/>
                <a:cs typeface="Arial"/>
              </a:rPr>
              <a:t>Olivia Enos, policy analyst, Asian Studies </a:t>
            </a:r>
            <a:r>
              <a:rPr lang="en-GB" sz="2000" dirty="0" err="1">
                <a:latin typeface="Arial"/>
                <a:cs typeface="Arial"/>
              </a:rPr>
              <a:t>Center</a:t>
            </a:r>
            <a:r>
              <a:rPr lang="en-GB" sz="2000" dirty="0">
                <a:latin typeface="Arial"/>
                <a:cs typeface="Arial"/>
              </a:rPr>
              <a:t>, The Heritage Foundation</a:t>
            </a:r>
          </a:p>
          <a:p>
            <a:pPr marL="0" indent="0" fontAlgn="base">
              <a:lnSpc>
                <a:spcPct val="100000"/>
              </a:lnSpc>
              <a:spcBef>
                <a:spcPts val="500"/>
              </a:spcBef>
              <a:spcAft>
                <a:spcPts val="200"/>
              </a:spcAft>
              <a:buNone/>
            </a:pPr>
            <a:r>
              <a:rPr lang="en-GB" sz="1350" i="1" dirty="0">
                <a:latin typeface="Arial"/>
                <a:cs typeface="Arial"/>
              </a:rPr>
              <a:t>President Trump made the right decision to walk away from a deal. </a:t>
            </a:r>
          </a:p>
          <a:p>
            <a:pPr marL="0" indent="0" fontAlgn="base">
              <a:lnSpc>
                <a:spcPct val="100000"/>
              </a:lnSpc>
              <a:spcBef>
                <a:spcPts val="500"/>
              </a:spcBef>
              <a:spcAft>
                <a:spcPts val="200"/>
              </a:spcAft>
              <a:buNone/>
            </a:pPr>
            <a:r>
              <a:rPr lang="en-GB" sz="1350" i="1" dirty="0">
                <a:latin typeface="Arial"/>
                <a:cs typeface="Arial"/>
              </a:rPr>
              <a:t>North Korea’s ask to remove all sanctions was untenable and also illegal. According to US and UN sanctions, sanctions cannot be removed until complete, verifiable, irreversible dismantlement of North Korea’s nuclear program takes place and the regime makes human rights improvements. </a:t>
            </a:r>
          </a:p>
          <a:p>
            <a:pPr marL="0" indent="0" fontAlgn="base">
              <a:lnSpc>
                <a:spcPct val="100000"/>
              </a:lnSpc>
              <a:spcBef>
                <a:spcPts val="500"/>
              </a:spcBef>
              <a:spcAft>
                <a:spcPts val="200"/>
              </a:spcAft>
              <a:buNone/>
            </a:pPr>
            <a:r>
              <a:rPr lang="en-GB" sz="1350" i="1" dirty="0">
                <a:latin typeface="Arial"/>
                <a:cs typeface="Arial"/>
              </a:rPr>
              <a:t>The 80,000 to 120,000 North Korean people inside those prisons camps are being exploited by Kim Jong-un as free labour to fund and architect his nuclear and missile weapons program. </a:t>
            </a:r>
          </a:p>
          <a:p>
            <a:pPr marL="0" indent="0" fontAlgn="base">
              <a:lnSpc>
                <a:spcPct val="100000"/>
              </a:lnSpc>
              <a:spcBef>
                <a:spcPts val="500"/>
              </a:spcBef>
              <a:spcAft>
                <a:spcPts val="200"/>
              </a:spcAft>
              <a:buNone/>
            </a:pPr>
            <a:r>
              <a:rPr lang="en-GB" sz="1350" i="1" dirty="0">
                <a:latin typeface="Arial"/>
                <a:cs typeface="Arial"/>
              </a:rPr>
              <a:t>Reports indicate that some may even have chemical and biological weapons tested on them.</a:t>
            </a:r>
          </a:p>
          <a:p>
            <a:pPr marL="0" indent="0" fontAlgn="base">
              <a:lnSpc>
                <a:spcPct val="100000"/>
              </a:lnSpc>
              <a:spcAft>
                <a:spcPts val="600"/>
              </a:spcAft>
              <a:buNone/>
            </a:pPr>
            <a:endParaRPr lang="en-GB" sz="14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86D39227-BC6F-3A4C-A74E-0A8B32C8DDE6}"/>
              </a:ext>
            </a:extLst>
          </p:cNvPr>
          <p:cNvSpPr>
            <a:spLocks noGrp="1"/>
          </p:cNvSpPr>
          <p:nvPr>
            <p:ph type="sldNum" sz="quarter" idx="12"/>
          </p:nvPr>
        </p:nvSpPr>
        <p:spPr/>
        <p:txBody>
          <a:bodyPr/>
          <a:lstStyle/>
          <a:p>
            <a:fld id="{91DB7F08-A76A-C04F-AC2D-B8A23795015F}" type="slidenum">
              <a:rPr lang="en-US" smtClean="0"/>
              <a:pPr/>
              <a:t>20</a:t>
            </a:fld>
            <a:endParaRPr lang="en-US" dirty="0"/>
          </a:p>
        </p:txBody>
      </p:sp>
      <p:sp>
        <p:nvSpPr>
          <p:cNvPr id="3" name="TextBox 2">
            <a:extLst>
              <a:ext uri="{FF2B5EF4-FFF2-40B4-BE49-F238E27FC236}">
                <a16:creationId xmlns:a16="http://schemas.microsoft.com/office/drawing/2014/main" id="{DEE3C996-C079-4650-8382-07E007FF8E92}"/>
              </a:ext>
            </a:extLst>
          </p:cNvPr>
          <p:cNvSpPr txBox="1"/>
          <p:nvPr/>
        </p:nvSpPr>
        <p:spPr>
          <a:xfrm>
            <a:off x="9159412" y="180000"/>
            <a:ext cx="2703404" cy="400110"/>
          </a:xfrm>
          <a:prstGeom prst="rect">
            <a:avLst/>
          </a:prstGeom>
          <a:solidFill>
            <a:schemeClr val="bg1">
              <a:lumMod val="75000"/>
            </a:schemeClr>
          </a:solidFill>
          <a:ln w="3175">
            <a:noFill/>
          </a:ln>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bg1"/>
                </a:solidFill>
                <a:latin typeface="Arial"/>
                <a:cs typeface="Arial"/>
              </a:rPr>
              <a:t>FACTOR PACK</a:t>
            </a:r>
            <a:endParaRPr lang="en-US" sz="2000" dirty="0">
              <a:solidFill>
                <a:schemeClr val="bg1"/>
              </a:solidFill>
              <a:latin typeface="Arial"/>
              <a:cs typeface="Arial"/>
            </a:endParaRPr>
          </a:p>
        </p:txBody>
      </p:sp>
    </p:spTree>
    <p:extLst>
      <p:ext uri="{BB962C8B-B14F-4D97-AF65-F5344CB8AC3E}">
        <p14:creationId xmlns:p14="http://schemas.microsoft.com/office/powerpoint/2010/main" val="383948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6694054" cy="1332876"/>
          </a:xfrm>
        </p:spPr>
        <p:txBody>
          <a:bodyPr>
            <a:noAutofit/>
          </a:bodyPr>
          <a:lstStyle/>
          <a:p>
            <a:r>
              <a:rPr lang="en-US" b="1" dirty="0">
                <a:latin typeface="Arial"/>
                <a:cs typeface="Arial"/>
              </a:rPr>
              <a:t>UN Security Council debate: North Korea nuclear missile test</a:t>
            </a:r>
          </a:p>
        </p:txBody>
      </p:sp>
      <p:sp>
        <p:nvSpPr>
          <p:cNvPr id="3" name="Content Placeholder 2"/>
          <p:cNvSpPr>
            <a:spLocks noGrp="1"/>
          </p:cNvSpPr>
          <p:nvPr>
            <p:ph idx="1"/>
          </p:nvPr>
        </p:nvSpPr>
        <p:spPr>
          <a:xfrm>
            <a:off x="720000" y="2370137"/>
            <a:ext cx="6086045" cy="4351338"/>
          </a:xfrm>
        </p:spPr>
        <p:txBody>
          <a:bodyPr>
            <a:normAutofit/>
          </a:bodyPr>
          <a:lstStyle/>
          <a:p>
            <a:pPr marL="0" indent="0">
              <a:buNone/>
            </a:pPr>
            <a:r>
              <a:rPr lang="en-US" b="1" dirty="0">
                <a:latin typeface="Arial" panose="020B0604020202020204" pitchFamily="34" charset="0"/>
                <a:cs typeface="Arial" panose="020B0604020202020204" pitchFamily="34" charset="0"/>
              </a:rPr>
              <a:t>Activity 2 </a:t>
            </a:r>
            <a:endParaRPr lang="en-US"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The scenario is that North Korea has just tested a new nuclear weapon. Tensions on the Korean Peninsula have reached an all-time high.</a:t>
            </a:r>
          </a:p>
          <a:p>
            <a:pPr marL="0" indent="0">
              <a:buNone/>
            </a:pPr>
            <a:r>
              <a:rPr lang="en-US" sz="2000" dirty="0">
                <a:latin typeface="Arial" panose="020B0604020202020204" pitchFamily="34" charset="0"/>
                <a:cs typeface="Arial" panose="020B0604020202020204" pitchFamily="34" charset="0"/>
              </a:rPr>
              <a:t>You are a delegate representing a participant nation. Your role is to identify: </a:t>
            </a:r>
          </a:p>
          <a:p>
            <a:pPr marL="457200" indent="-457200">
              <a:buFont typeface="+mj-lt"/>
              <a:buAutoNum type="alphaLcParenR"/>
            </a:pPr>
            <a:r>
              <a:rPr lang="en-US" sz="2000" dirty="0">
                <a:latin typeface="Arial" panose="020B0604020202020204" pitchFamily="34" charset="0"/>
                <a:cs typeface="Arial" panose="020B0604020202020204" pitchFamily="34" charset="0"/>
              </a:rPr>
              <a:t>how you would seek de-</a:t>
            </a:r>
            <a:r>
              <a:rPr lang="en-US" sz="2000" dirty="0" err="1">
                <a:latin typeface="Arial" panose="020B0604020202020204" pitchFamily="34" charset="0"/>
                <a:cs typeface="Arial" panose="020B0604020202020204" pitchFamily="34" charset="0"/>
              </a:rPr>
              <a:t>nuclearisation</a:t>
            </a:r>
            <a:r>
              <a:rPr lang="en-US" sz="2000" dirty="0">
                <a:latin typeface="Arial" panose="020B0604020202020204" pitchFamily="34" charset="0"/>
                <a:cs typeface="Arial" panose="020B0604020202020204" pitchFamily="34" charset="0"/>
              </a:rPr>
              <a:t> </a:t>
            </a:r>
          </a:p>
          <a:p>
            <a:pPr marL="457200" indent="-457200">
              <a:buFont typeface="+mj-lt"/>
              <a:buAutoNum type="alphaLcParenR"/>
            </a:pPr>
            <a:r>
              <a:rPr lang="en-US" sz="2000" dirty="0">
                <a:latin typeface="Arial" panose="020B0604020202020204" pitchFamily="34" charset="0"/>
                <a:cs typeface="Arial" panose="020B0604020202020204" pitchFamily="34" charset="0"/>
              </a:rPr>
              <a:t>what your demands may be </a:t>
            </a:r>
          </a:p>
          <a:p>
            <a:pPr marL="457200" indent="-457200">
              <a:buFont typeface="+mj-lt"/>
              <a:buAutoNum type="alphaLcParenR"/>
            </a:pPr>
            <a:r>
              <a:rPr lang="en-US" sz="2000" dirty="0">
                <a:latin typeface="Arial" panose="020B0604020202020204" pitchFamily="34" charset="0"/>
                <a:cs typeface="Arial" panose="020B0604020202020204" pitchFamily="34" charset="0"/>
              </a:rPr>
              <a:t>what likely demands North Korea or other powers are likely to make</a:t>
            </a:r>
          </a:p>
          <a:p>
            <a:pPr marL="457200" indent="-457200">
              <a:buFont typeface="+mj-lt"/>
              <a:buAutoNum type="alphaLcParenR"/>
            </a:pPr>
            <a:r>
              <a:rPr lang="en-US" sz="2000" dirty="0">
                <a:latin typeface="Arial" panose="020B0604020202020204" pitchFamily="34" charset="0"/>
                <a:cs typeface="Arial" panose="020B0604020202020204" pitchFamily="34" charset="0"/>
              </a:rPr>
              <a:t>how you may respond to those demands</a:t>
            </a:r>
          </a:p>
          <a:p>
            <a:endParaRPr lang="en-US" sz="2000" dirty="0"/>
          </a:p>
        </p:txBody>
      </p:sp>
      <p:pic>
        <p:nvPicPr>
          <p:cNvPr id="4" name="Picture 3">
            <a:extLst>
              <a:ext uri="{FF2B5EF4-FFF2-40B4-BE49-F238E27FC236}">
                <a16:creationId xmlns:a16="http://schemas.microsoft.com/office/drawing/2014/main" id="{99EA9E2A-9A49-434E-94E4-EBF37EE94AA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67" b="-167"/>
          <a:stretch/>
        </p:blipFill>
        <p:spPr>
          <a:xfrm>
            <a:off x="7549978" y="10"/>
            <a:ext cx="4642022" cy="6754456"/>
          </a:xfrm>
          <a:prstGeom prst="rect">
            <a:avLst/>
          </a:prstGeom>
        </p:spPr>
      </p:pic>
      <p:sp>
        <p:nvSpPr>
          <p:cNvPr id="5" name="Slide Number Placeholder 4">
            <a:extLst>
              <a:ext uri="{FF2B5EF4-FFF2-40B4-BE49-F238E27FC236}">
                <a16:creationId xmlns:a16="http://schemas.microsoft.com/office/drawing/2014/main" id="{2CEE849B-F510-F143-AEBC-2B76F46402E1}"/>
              </a:ext>
            </a:extLst>
          </p:cNvPr>
          <p:cNvSpPr>
            <a:spLocks noGrp="1"/>
          </p:cNvSpPr>
          <p:nvPr>
            <p:ph type="sldNum" sz="quarter" idx="12"/>
          </p:nvPr>
        </p:nvSpPr>
        <p:spPr/>
        <p:txBody>
          <a:bodyPr/>
          <a:lstStyle/>
          <a:p>
            <a:fld id="{91DB7F08-A76A-C04F-AC2D-B8A23795015F}" type="slidenum">
              <a:rPr lang="en-US" smtClean="0"/>
              <a:pPr/>
              <a:t>21</a:t>
            </a:fld>
            <a:endParaRPr lang="en-US"/>
          </a:p>
        </p:txBody>
      </p:sp>
    </p:spTree>
    <p:extLst>
      <p:ext uri="{BB962C8B-B14F-4D97-AF65-F5344CB8AC3E}">
        <p14:creationId xmlns:p14="http://schemas.microsoft.com/office/powerpoint/2010/main" val="1813097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a:cs typeface="Arial"/>
              </a:rPr>
              <a:t>Plenary</a:t>
            </a:r>
            <a:endParaRPr lang="en-US" b="1" dirty="0"/>
          </a:p>
        </p:txBody>
      </p:sp>
      <p:sp>
        <p:nvSpPr>
          <p:cNvPr id="3" name="Content Placeholder 2"/>
          <p:cNvSpPr>
            <a:spLocks noGrp="1"/>
          </p:cNvSpPr>
          <p:nvPr>
            <p:ph idx="1"/>
          </p:nvPr>
        </p:nvSpPr>
        <p:spPr>
          <a:xfrm>
            <a:off x="720000" y="1620000"/>
            <a:ext cx="3600091" cy="4351338"/>
          </a:xfrm>
        </p:spPr>
        <p:txBody>
          <a:bodyPr/>
          <a:lstStyle/>
          <a:p>
            <a:pPr lvl="0"/>
            <a:r>
              <a:rPr lang="en-US" dirty="0"/>
              <a:t>Why has there been no peace in Korea?</a:t>
            </a:r>
          </a:p>
          <a:p>
            <a:pPr lvl="0"/>
            <a:r>
              <a:rPr lang="en-US" dirty="0"/>
              <a:t>What is the most effective path to peace?</a:t>
            </a:r>
          </a:p>
        </p:txBody>
      </p:sp>
      <p:sp>
        <p:nvSpPr>
          <p:cNvPr id="4" name="Slide Number Placeholder 3">
            <a:extLst>
              <a:ext uri="{FF2B5EF4-FFF2-40B4-BE49-F238E27FC236}">
                <a16:creationId xmlns:a16="http://schemas.microsoft.com/office/drawing/2014/main" id="{F716B5D6-80E0-CC46-9DD4-3BEC86FBB17D}"/>
              </a:ext>
            </a:extLst>
          </p:cNvPr>
          <p:cNvSpPr>
            <a:spLocks noGrp="1"/>
          </p:cNvSpPr>
          <p:nvPr>
            <p:ph type="sldNum" sz="quarter" idx="12"/>
          </p:nvPr>
        </p:nvSpPr>
        <p:spPr/>
        <p:txBody>
          <a:bodyPr/>
          <a:lstStyle/>
          <a:p>
            <a:fld id="{91DB7F08-A76A-C04F-AC2D-B8A23795015F}" type="slidenum">
              <a:rPr lang="en-US" smtClean="0"/>
              <a:pPr/>
              <a:t>22</a:t>
            </a:fld>
            <a:endParaRPr lang="en-US"/>
          </a:p>
        </p:txBody>
      </p:sp>
      <p:pic>
        <p:nvPicPr>
          <p:cNvPr id="6" name="Picture 5" descr="A picture containing grass, water, table, sitting&#10;&#10;Description generated with very high confidence">
            <a:extLst>
              <a:ext uri="{FF2B5EF4-FFF2-40B4-BE49-F238E27FC236}">
                <a16:creationId xmlns:a16="http://schemas.microsoft.com/office/drawing/2014/main" id="{3651B5EC-4B88-4BAF-BF98-7408F60D4B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64894" y="632604"/>
            <a:ext cx="5370706" cy="4963462"/>
          </a:xfrm>
          <a:prstGeom prst="rect">
            <a:avLst/>
          </a:prstGeom>
        </p:spPr>
      </p:pic>
    </p:spTree>
    <p:extLst>
      <p:ext uri="{BB962C8B-B14F-4D97-AF65-F5344CB8AC3E}">
        <p14:creationId xmlns:p14="http://schemas.microsoft.com/office/powerpoint/2010/main" val="1204572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Lesson 7.4 Overview and aims</a:t>
            </a:r>
            <a:br>
              <a:rPr lang="en-US" dirty="0">
                <a:latin typeface="Arial" panose="020B0604020202020204" pitchFamily="34" charset="0"/>
                <a:cs typeface="Arial" panose="020B0604020202020204" pitchFamily="34" charset="0"/>
              </a:rPr>
            </a:br>
            <a:endParaRPr lang="en-US" dirty="0"/>
          </a:p>
        </p:txBody>
      </p:sp>
      <p:sp>
        <p:nvSpPr>
          <p:cNvPr id="3" name="Content Placeholder 2"/>
          <p:cNvSpPr>
            <a:spLocks noGrp="1"/>
          </p:cNvSpPr>
          <p:nvPr>
            <p:ph idx="1"/>
          </p:nvPr>
        </p:nvSpPr>
        <p:spPr>
          <a:xfrm>
            <a:off x="4069925" y="1620000"/>
            <a:ext cx="7160402" cy="4351338"/>
          </a:xfrm>
        </p:spPr>
        <p:txBody>
          <a:bodyPr vert="horz" lIns="0" tIns="0" rIns="0" bIns="0" rtlCol="0" anchor="t">
            <a:normAutofit/>
          </a:bodyPr>
          <a:lstStyle/>
          <a:p>
            <a:pPr marL="0" indent="0">
              <a:lnSpc>
                <a:spcPct val="110000"/>
              </a:lnSpc>
              <a:buNone/>
            </a:pPr>
            <a:r>
              <a:rPr lang="en-US" dirty="0">
                <a:latin typeface="Arial"/>
                <a:cs typeface="Arial"/>
              </a:rPr>
              <a:t>In this lesson you will:</a:t>
            </a:r>
            <a:endParaRPr lang="en-US" dirty="0"/>
          </a:p>
          <a:p>
            <a:pPr>
              <a:lnSpc>
                <a:spcPct val="110000"/>
              </a:lnSpc>
            </a:pPr>
            <a:r>
              <a:rPr lang="en-US" dirty="0">
                <a:latin typeface="Arial"/>
                <a:cs typeface="Arial"/>
              </a:rPr>
              <a:t>Identify and explain the main reasons why there has been no peace treaty in Korea after the end of the Cold War.</a:t>
            </a:r>
            <a:endParaRPr lang="en-US" dirty="0"/>
          </a:p>
          <a:p>
            <a:pPr>
              <a:lnSpc>
                <a:spcPct val="110000"/>
              </a:lnSpc>
            </a:pPr>
            <a:r>
              <a:rPr lang="en-US" dirty="0">
                <a:latin typeface="Arial"/>
                <a:cs typeface="Arial"/>
              </a:rPr>
              <a:t>Debate what may be the most effective means by which to reduce tensions on the Korean Peninsula and move towards a permanent peace. </a:t>
            </a:r>
            <a:endParaRPr lang="en-US" dirty="0">
              <a:latin typeface="Arial"/>
              <a:cs typeface="Arial" panose="020B0604020202020204" pitchFamily="34" charset="0"/>
            </a:endParaRPr>
          </a:p>
        </p:txBody>
      </p:sp>
      <p:sp>
        <p:nvSpPr>
          <p:cNvPr id="4" name="Slide Number Placeholder 3">
            <a:extLst>
              <a:ext uri="{FF2B5EF4-FFF2-40B4-BE49-F238E27FC236}">
                <a16:creationId xmlns:a16="http://schemas.microsoft.com/office/drawing/2014/main" id="{779AC1B7-478E-9F45-95FA-D4B62C35CA14}"/>
              </a:ext>
            </a:extLst>
          </p:cNvPr>
          <p:cNvSpPr>
            <a:spLocks noGrp="1"/>
          </p:cNvSpPr>
          <p:nvPr>
            <p:ph type="sldNum" sz="quarter" idx="12"/>
          </p:nvPr>
        </p:nvSpPr>
        <p:spPr/>
        <p:txBody>
          <a:bodyPr/>
          <a:lstStyle/>
          <a:p>
            <a:fld id="{91DB7F08-A76A-C04F-AC2D-B8A23795015F}" type="slidenum">
              <a:rPr lang="en-US" smtClean="0"/>
              <a:pPr/>
              <a:t>3</a:t>
            </a:fld>
            <a:endParaRPr lang="en-US"/>
          </a:p>
        </p:txBody>
      </p:sp>
      <p:sp>
        <p:nvSpPr>
          <p:cNvPr id="6" name="Rectangle 5">
            <a:extLst>
              <a:ext uri="{FF2B5EF4-FFF2-40B4-BE49-F238E27FC236}">
                <a16:creationId xmlns:a16="http://schemas.microsoft.com/office/drawing/2014/main" id="{8804B33C-D586-4EBD-804B-25842DDF1C14}"/>
              </a:ext>
            </a:extLst>
          </p:cNvPr>
          <p:cNvSpPr/>
          <p:nvPr/>
        </p:nvSpPr>
        <p:spPr>
          <a:xfrm>
            <a:off x="722428" y="1714716"/>
            <a:ext cx="2880000" cy="3240000"/>
          </a:xfrm>
          <a:prstGeom prst="rect">
            <a:avLst/>
          </a:prstGeom>
          <a:solidFill>
            <a:srgbClr val="0070C0"/>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2400" b="1" kern="1200" dirty="0">
                <a:solidFill>
                  <a:schemeClr val="accent6">
                    <a:lumMod val="60000"/>
                    <a:lumOff val="40000"/>
                  </a:schemeClr>
                </a:solidFill>
                <a:latin typeface="Arial"/>
                <a:ea typeface="Arial" charset="0"/>
                <a:cs typeface="Arial"/>
              </a:rPr>
              <a:t>Lesson </a:t>
            </a:r>
            <a:r>
              <a:rPr lang="en-GB" sz="2400" b="1" dirty="0">
                <a:solidFill>
                  <a:schemeClr val="accent6">
                    <a:lumMod val="60000"/>
                    <a:lumOff val="40000"/>
                  </a:schemeClr>
                </a:solidFill>
                <a:latin typeface="Arial"/>
                <a:ea typeface="Arial" charset="0"/>
                <a:cs typeface="Arial"/>
              </a:rPr>
              <a:t>7.4</a:t>
            </a:r>
            <a:endParaRPr lang="en-GB" sz="2400" b="1" kern="1200" dirty="0">
              <a:solidFill>
                <a:schemeClr val="accent6">
                  <a:lumMod val="60000"/>
                  <a:lumOff val="40000"/>
                </a:schemeClr>
              </a:solidFill>
              <a:latin typeface="Arial"/>
              <a:ea typeface="Arial" charset="0"/>
              <a:cs typeface="Arial" charset="0"/>
            </a:endParaRPr>
          </a:p>
          <a:p>
            <a:pPr algn="ctr"/>
            <a:r>
              <a:rPr lang="en-GB" sz="2400" b="1" dirty="0">
                <a:latin typeface="Arial"/>
                <a:ea typeface="Arial" charset="0"/>
                <a:cs typeface="Arial"/>
              </a:rPr>
              <a:t>Why has there not been peace in Korea even after the end </a:t>
            </a:r>
            <a:br>
              <a:rPr lang="en-GB" sz="2400" b="1" dirty="0">
                <a:latin typeface="Arial"/>
                <a:ea typeface="Arial" charset="0"/>
                <a:cs typeface="Arial"/>
              </a:rPr>
            </a:br>
            <a:r>
              <a:rPr lang="en-GB" sz="2400" b="1" dirty="0">
                <a:latin typeface="Arial"/>
                <a:ea typeface="Arial" charset="0"/>
                <a:cs typeface="Arial"/>
              </a:rPr>
              <a:t>of the Cold War?</a:t>
            </a:r>
            <a:endParaRPr lang="en-GB" sz="2400" b="1" dirty="0">
              <a:latin typeface="Arial"/>
              <a:ea typeface="+mn-lt"/>
              <a:cs typeface="Arial"/>
            </a:endParaRPr>
          </a:p>
        </p:txBody>
      </p:sp>
    </p:spTree>
    <p:extLst>
      <p:ext uri="{BB962C8B-B14F-4D97-AF65-F5344CB8AC3E}">
        <p14:creationId xmlns:p14="http://schemas.microsoft.com/office/powerpoint/2010/main" val="1408521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Why has there been no peace treaty? </a:t>
            </a:r>
          </a:p>
        </p:txBody>
      </p:sp>
      <p:sp>
        <p:nvSpPr>
          <p:cNvPr id="3" name="Content Placeholder 2"/>
          <p:cNvSpPr>
            <a:spLocks noGrp="1"/>
          </p:cNvSpPr>
          <p:nvPr>
            <p:ph idx="1"/>
          </p:nvPr>
        </p:nvSpPr>
        <p:spPr>
          <a:xfrm>
            <a:off x="791887" y="1260000"/>
            <a:ext cx="9497249" cy="2165980"/>
          </a:xfrm>
        </p:spPr>
        <p:txBody>
          <a:bodyPr vert="horz" lIns="0" tIns="0" rIns="0" bIns="0" rtlCol="0" anchor="t">
            <a:normAutofit/>
          </a:bodyPr>
          <a:lstStyle/>
          <a:p>
            <a:pPr marL="0" indent="0">
              <a:buNone/>
            </a:pPr>
            <a:r>
              <a:rPr lang="en-US" b="1" dirty="0">
                <a:latin typeface="Arial" panose="020B0604020202020204" pitchFamily="34" charset="0"/>
                <a:cs typeface="Arial" panose="020B0604020202020204" pitchFamily="34" charset="0"/>
              </a:rPr>
              <a:t>Activity 1</a:t>
            </a:r>
          </a:p>
          <a:p>
            <a:pPr marL="0" indent="0">
              <a:lnSpc>
                <a:spcPct val="100000"/>
              </a:lnSpc>
              <a:buNone/>
            </a:pPr>
            <a:r>
              <a:rPr lang="en-US" sz="2000" dirty="0">
                <a:latin typeface="Arial"/>
                <a:cs typeface="Arial"/>
              </a:rPr>
              <a:t>Around the room you will find sources and information about the main issues that have shaped relations on the Korean Peninsula from 1991 to the present. Some have improved relations; some have harmed them. </a:t>
            </a:r>
            <a:endParaRPr lang="en-US" sz="2000" dirty="0">
              <a:cs typeface="Arial" panose="020B0604020202020204" pitchFamily="34" charset="0"/>
            </a:endParaRPr>
          </a:p>
          <a:p>
            <a:pPr marL="0" indent="0">
              <a:lnSpc>
                <a:spcPct val="100000"/>
              </a:lnSpc>
              <a:buNone/>
            </a:pPr>
            <a:r>
              <a:rPr lang="en-US" sz="2000" dirty="0" err="1">
                <a:latin typeface="Arial"/>
                <a:cs typeface="Arial"/>
              </a:rPr>
              <a:t>Analyse</a:t>
            </a:r>
            <a:r>
              <a:rPr lang="en-US" sz="2000" dirty="0">
                <a:latin typeface="Arial"/>
                <a:cs typeface="Arial"/>
              </a:rPr>
              <a:t> the information and sources using a table like this.</a:t>
            </a:r>
          </a:p>
        </p:txBody>
      </p:sp>
      <p:graphicFrame>
        <p:nvGraphicFramePr>
          <p:cNvPr id="5" name="Table 4">
            <a:extLst>
              <a:ext uri="{FF2B5EF4-FFF2-40B4-BE49-F238E27FC236}">
                <a16:creationId xmlns:a16="http://schemas.microsoft.com/office/drawing/2014/main" id="{2A03C722-E162-7F47-8772-B64D358734DE}"/>
              </a:ext>
            </a:extLst>
          </p:cNvPr>
          <p:cNvGraphicFramePr>
            <a:graphicFrameLocks noGrp="1"/>
          </p:cNvGraphicFramePr>
          <p:nvPr>
            <p:extLst>
              <p:ext uri="{D42A27DB-BD31-4B8C-83A1-F6EECF244321}">
                <p14:modId xmlns:p14="http://schemas.microsoft.com/office/powerpoint/2010/main" val="3727571919"/>
              </p:ext>
            </p:extLst>
          </p:nvPr>
        </p:nvGraphicFramePr>
        <p:xfrm>
          <a:off x="747624" y="3283425"/>
          <a:ext cx="10298874" cy="2414179"/>
        </p:xfrm>
        <a:graphic>
          <a:graphicData uri="http://schemas.openxmlformats.org/drawingml/2006/table">
            <a:tbl>
              <a:tblPr firstRow="1" bandRow="1">
                <a:tableStyleId>{5C22544A-7EE6-4342-B048-85BDC9FD1C3A}</a:tableStyleId>
              </a:tblPr>
              <a:tblGrid>
                <a:gridCol w="1727494">
                  <a:extLst>
                    <a:ext uri="{9D8B030D-6E8A-4147-A177-3AD203B41FA5}">
                      <a16:colId xmlns:a16="http://schemas.microsoft.com/office/drawing/2014/main" val="2989252784"/>
                    </a:ext>
                  </a:extLst>
                </a:gridCol>
                <a:gridCol w="3177614">
                  <a:extLst>
                    <a:ext uri="{9D8B030D-6E8A-4147-A177-3AD203B41FA5}">
                      <a16:colId xmlns:a16="http://schemas.microsoft.com/office/drawing/2014/main" val="4209353998"/>
                    </a:ext>
                  </a:extLst>
                </a:gridCol>
                <a:gridCol w="2422107">
                  <a:extLst>
                    <a:ext uri="{9D8B030D-6E8A-4147-A177-3AD203B41FA5}">
                      <a16:colId xmlns:a16="http://schemas.microsoft.com/office/drawing/2014/main" val="229635810"/>
                    </a:ext>
                  </a:extLst>
                </a:gridCol>
                <a:gridCol w="2971659">
                  <a:extLst>
                    <a:ext uri="{9D8B030D-6E8A-4147-A177-3AD203B41FA5}">
                      <a16:colId xmlns:a16="http://schemas.microsoft.com/office/drawing/2014/main" val="1843044480"/>
                    </a:ext>
                  </a:extLst>
                </a:gridCol>
              </a:tblGrid>
              <a:tr h="1790700">
                <a:tc>
                  <a:txBody>
                    <a:bodyPr/>
                    <a:lstStyle/>
                    <a:p>
                      <a:r>
                        <a:rPr lang="en-US" sz="1600" dirty="0">
                          <a:latin typeface="Arial"/>
                          <a:cs typeface="Arial"/>
                        </a:rPr>
                        <a:t>Factor/event/</a:t>
                      </a:r>
                      <a:endParaRPr lang="en-US" sz="1600" dirty="0">
                        <a:latin typeface="Arial" panose="020B0604020202020204" pitchFamily="34" charset="0"/>
                        <a:cs typeface="Arial" panose="020B0604020202020204" pitchFamily="34" charset="0"/>
                      </a:endParaRPr>
                    </a:p>
                    <a:p>
                      <a:pPr lvl="0">
                        <a:buNone/>
                      </a:pPr>
                      <a:r>
                        <a:rPr lang="en-US" sz="1600" dirty="0">
                          <a:latin typeface="Arial"/>
                          <a:cs typeface="Arial"/>
                        </a:rPr>
                        <a:t>development</a:t>
                      </a:r>
                    </a:p>
                  </a:txBody>
                  <a:tcPr>
                    <a:solidFill>
                      <a:schemeClr val="accent5">
                        <a:lumMod val="75000"/>
                      </a:schemeClr>
                    </a:solidFill>
                  </a:tcPr>
                </a:tc>
                <a:tc>
                  <a:txBody>
                    <a:bodyPr/>
                    <a:lstStyle/>
                    <a:p>
                      <a:pPr lvl="0">
                        <a:buNone/>
                      </a:pPr>
                      <a:r>
                        <a:rPr lang="en-US" sz="1600" dirty="0">
                          <a:latin typeface="Arial"/>
                          <a:cs typeface="Arial"/>
                        </a:rPr>
                        <a:t>Harming relations</a:t>
                      </a:r>
                      <a:endParaRPr lang="en-US" dirty="0"/>
                    </a:p>
                    <a:p>
                      <a:pPr lvl="0">
                        <a:buNone/>
                      </a:pPr>
                      <a:r>
                        <a:rPr lang="en-US" sz="1600" b="0" dirty="0">
                          <a:latin typeface="Arial"/>
                          <a:cs typeface="Arial"/>
                        </a:rPr>
                        <a:t>How have these events made tensions worse?</a:t>
                      </a:r>
                    </a:p>
                    <a:p>
                      <a:pPr lvl="0">
                        <a:buNone/>
                      </a:pPr>
                      <a:r>
                        <a:rPr lang="en-US" sz="1600" b="0" i="0" u="none" strike="noStrike" noProof="0" dirty="0">
                          <a:latin typeface="Arial"/>
                        </a:rPr>
                        <a:t>Who may be at fault?</a:t>
                      </a:r>
                      <a:r>
                        <a:rPr lang="en-US" sz="1600" b="1" i="0" u="none" strike="noStrike" noProof="0" dirty="0">
                          <a:latin typeface="Arial"/>
                        </a:rPr>
                        <a:t> </a:t>
                      </a:r>
                      <a:r>
                        <a:rPr lang="en-US" sz="1600" b="0" i="0" u="none" strike="noStrike" noProof="0" dirty="0">
                          <a:latin typeface="Arial"/>
                        </a:rPr>
                        <a:t>e.g. North Korea/USA</a:t>
                      </a:r>
                      <a:endParaRPr lang="en-US" dirty="0"/>
                    </a:p>
                    <a:p>
                      <a:pPr lvl="0">
                        <a:buNone/>
                      </a:pPr>
                      <a:endParaRPr lang="en-US" sz="1600" b="0" dirty="0">
                        <a:latin typeface="Arial"/>
                        <a:cs typeface="Arial"/>
                      </a:endParaRPr>
                    </a:p>
                  </a:txBody>
                  <a:tcPr>
                    <a:solidFill>
                      <a:schemeClr val="accent5">
                        <a:lumMod val="75000"/>
                      </a:schemeClr>
                    </a:solidFill>
                  </a:tcPr>
                </a:tc>
                <a:tc>
                  <a:txBody>
                    <a:bodyPr/>
                    <a:lstStyle/>
                    <a:p>
                      <a:r>
                        <a:rPr lang="en-US" sz="1600" dirty="0">
                          <a:latin typeface="Arial"/>
                          <a:cs typeface="Arial"/>
                        </a:rPr>
                        <a:t>How has the factor improved relations? </a:t>
                      </a:r>
                      <a:endParaRPr lang="en-US" sz="1600" dirty="0">
                        <a:latin typeface="Arial" panose="020B0604020202020204" pitchFamily="34" charset="0"/>
                        <a:cs typeface="Arial" panose="020B0604020202020204" pitchFamily="34" charset="0"/>
                      </a:endParaRPr>
                    </a:p>
                  </a:txBody>
                  <a:tcPr>
                    <a:solidFill>
                      <a:schemeClr val="accent5">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u="none" dirty="0">
                          <a:solidFill>
                            <a:srgbClr val="FF0000"/>
                          </a:solidFill>
                          <a:latin typeface="Arial"/>
                          <a:cs typeface="Arial"/>
                        </a:rPr>
                        <a:t>Extension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Are there issues of reliability related to the information or sources?</a:t>
                      </a:r>
                    </a:p>
                    <a:p>
                      <a:endParaRPr lang="en-US" sz="1600" dirty="0">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806100544"/>
                  </a:ext>
                </a:extLst>
              </a:tr>
              <a:tr h="623479">
                <a:tc>
                  <a:txBody>
                    <a:bodyPr/>
                    <a:lstStyle/>
                    <a:p>
                      <a:endParaRPr lang="en-US" dirty="0">
                        <a:latin typeface="Arial"/>
                        <a:cs typeface="Arial"/>
                      </a:endParaRPr>
                    </a:p>
                  </a:txBody>
                  <a:tcPr/>
                </a:tc>
                <a:tc>
                  <a:txBody>
                    <a:bodyPr/>
                    <a:lstStyle/>
                    <a:p>
                      <a:endParaRPr lang="en-US" dirty="0">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600375130"/>
                  </a:ext>
                </a:extLst>
              </a:tr>
            </a:tbl>
          </a:graphicData>
        </a:graphic>
      </p:graphicFrame>
      <p:sp>
        <p:nvSpPr>
          <p:cNvPr id="4" name="Slide Number Placeholder 3">
            <a:extLst>
              <a:ext uri="{FF2B5EF4-FFF2-40B4-BE49-F238E27FC236}">
                <a16:creationId xmlns:a16="http://schemas.microsoft.com/office/drawing/2014/main" id="{98A03D52-6285-6240-B1EB-EE8ACBE39474}"/>
              </a:ext>
            </a:extLst>
          </p:cNvPr>
          <p:cNvSpPr>
            <a:spLocks noGrp="1"/>
          </p:cNvSpPr>
          <p:nvPr>
            <p:ph type="sldNum" sz="quarter" idx="12"/>
          </p:nvPr>
        </p:nvSpPr>
        <p:spPr/>
        <p:txBody>
          <a:bodyPr/>
          <a:lstStyle/>
          <a:p>
            <a:fld id="{91DB7F08-A76A-C04F-AC2D-B8A23795015F}" type="slidenum">
              <a:rPr lang="en-US" smtClean="0"/>
              <a:pPr/>
              <a:t>4</a:t>
            </a:fld>
            <a:endParaRPr lang="en-US"/>
          </a:p>
        </p:txBody>
      </p:sp>
    </p:spTree>
    <p:extLst>
      <p:ext uri="{BB962C8B-B14F-4D97-AF65-F5344CB8AC3E}">
        <p14:creationId xmlns:p14="http://schemas.microsoft.com/office/powerpoint/2010/main" val="935436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rgbClr val="74C8D8"/>
            </a:gs>
          </a:gsLst>
          <a:lin ang="16200000" scaled="1"/>
        </a:gra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720000" y="360000"/>
            <a:ext cx="8819072" cy="1354317"/>
          </a:xfrm>
        </p:spPr>
        <p:txBody>
          <a:bodyPr>
            <a:normAutofit/>
          </a:bodyPr>
          <a:lstStyle/>
          <a:p>
            <a:r>
              <a:rPr lang="en-US" b="1" dirty="0">
                <a:latin typeface="Arial"/>
                <a:cs typeface="Arial"/>
              </a:rPr>
              <a:t>Factor 1: North Korea’s nuclear weapons programme, pre-2015</a:t>
            </a:r>
          </a:p>
        </p:txBody>
      </p:sp>
      <p:sp>
        <p:nvSpPr>
          <p:cNvPr id="4" name="Content Placeholder 2">
            <a:extLst>
              <a:ext uri="{FF2B5EF4-FFF2-40B4-BE49-F238E27FC236}">
                <a16:creationId xmlns:a16="http://schemas.microsoft.com/office/drawing/2014/main" id="{DD824444-CBBA-1E4A-86BB-AFF0121935DA}"/>
              </a:ext>
            </a:extLst>
          </p:cNvPr>
          <p:cNvSpPr txBox="1">
            <a:spLocks/>
          </p:cNvSpPr>
          <p:nvPr/>
        </p:nvSpPr>
        <p:spPr>
          <a:xfrm>
            <a:off x="641170" y="1800000"/>
            <a:ext cx="7965115" cy="3592897"/>
          </a:xfrm>
          <a:prstGeom prst="rect">
            <a:avLst/>
          </a:prstGeom>
        </p:spPr>
        <p:txBody>
          <a:bodyPr vert="horz" lIns="0" tIns="0" rIns="0" bIns="0" rtlCol="0" anchor="t">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spcBef>
                <a:spcPts val="500"/>
              </a:spcBef>
              <a:spcAft>
                <a:spcPts val="400"/>
              </a:spcAft>
            </a:pPr>
            <a:r>
              <a:rPr lang="en-GB" sz="1600" b="1" dirty="0">
                <a:latin typeface="Arial"/>
                <a:cs typeface="Arial"/>
              </a:rPr>
              <a:t>1986:</a:t>
            </a:r>
            <a:r>
              <a:rPr lang="en-GB" sz="1600" dirty="0">
                <a:latin typeface="Arial"/>
                <a:cs typeface="Arial"/>
              </a:rPr>
              <a:t> Research nuclear reactor in </a:t>
            </a:r>
            <a:r>
              <a:rPr lang="en-GB" sz="1600" dirty="0" err="1">
                <a:latin typeface="Arial"/>
                <a:cs typeface="Arial"/>
              </a:rPr>
              <a:t>Yongbyon</a:t>
            </a:r>
            <a:r>
              <a:rPr lang="en-GB" sz="1600" dirty="0">
                <a:latin typeface="Arial"/>
                <a:cs typeface="Arial"/>
              </a:rPr>
              <a:t> is operational.</a:t>
            </a:r>
          </a:p>
          <a:p>
            <a:pPr fontAlgn="base">
              <a:spcBef>
                <a:spcPts val="500"/>
              </a:spcBef>
              <a:spcAft>
                <a:spcPts val="400"/>
              </a:spcAft>
            </a:pPr>
            <a:r>
              <a:rPr lang="en-GB" sz="1600" b="1" dirty="0">
                <a:latin typeface="Arial"/>
                <a:cs typeface="Arial"/>
              </a:rPr>
              <a:t>1993:</a:t>
            </a:r>
            <a:r>
              <a:rPr lang="en-GB" sz="1600" dirty="0">
                <a:latin typeface="Arial"/>
                <a:cs typeface="Arial"/>
              </a:rPr>
              <a:t> International Atomic Energy Agency accuses North Korea of violating the Nuclear Non-Proliferation Treaty and demands inspectors be given access to nuclear waste storage sites. North Korea threatens to quit Treaty.</a:t>
            </a:r>
          </a:p>
          <a:p>
            <a:pPr fontAlgn="base">
              <a:spcBef>
                <a:spcPts val="500"/>
              </a:spcBef>
              <a:spcAft>
                <a:spcPts val="400"/>
              </a:spcAft>
            </a:pPr>
            <a:r>
              <a:rPr lang="en-GB" sz="1600" b="1" dirty="0">
                <a:latin typeface="Arial"/>
                <a:cs typeface="Arial"/>
              </a:rPr>
              <a:t>1998:</a:t>
            </a:r>
            <a:r>
              <a:rPr lang="en-GB" sz="1600" dirty="0">
                <a:latin typeface="Arial"/>
                <a:cs typeface="Arial"/>
              </a:rPr>
              <a:t> North Korea fires its first long-range missile.</a:t>
            </a:r>
          </a:p>
          <a:p>
            <a:pPr fontAlgn="base">
              <a:spcBef>
                <a:spcPts val="500"/>
              </a:spcBef>
              <a:spcAft>
                <a:spcPts val="400"/>
              </a:spcAft>
            </a:pPr>
            <a:r>
              <a:rPr lang="en-GB" sz="1600" b="1" dirty="0">
                <a:latin typeface="Arial"/>
                <a:cs typeface="Arial"/>
              </a:rPr>
              <a:t>2003:</a:t>
            </a:r>
            <a:r>
              <a:rPr lang="en-GB" sz="1600" dirty="0">
                <a:latin typeface="Arial"/>
                <a:cs typeface="Arial"/>
              </a:rPr>
              <a:t> North Korea withdraws from Nuclear Non-Proliferation Treaty (NPT).</a:t>
            </a:r>
          </a:p>
          <a:p>
            <a:pPr fontAlgn="base">
              <a:spcBef>
                <a:spcPts val="500"/>
              </a:spcBef>
              <a:spcAft>
                <a:spcPts val="400"/>
              </a:spcAft>
            </a:pPr>
            <a:r>
              <a:rPr lang="en-GB" sz="1600" b="1" dirty="0">
                <a:latin typeface="Arial"/>
                <a:cs typeface="Arial"/>
              </a:rPr>
              <a:t>2014:</a:t>
            </a:r>
            <a:r>
              <a:rPr lang="en-GB" sz="1600" dirty="0">
                <a:latin typeface="Arial"/>
                <a:cs typeface="Arial"/>
              </a:rPr>
              <a:t> March – North Korea test-fires two medium-range </a:t>
            </a:r>
            <a:r>
              <a:rPr lang="en-GB" sz="1600" dirty="0" err="1">
                <a:latin typeface="Arial"/>
                <a:cs typeface="Arial"/>
              </a:rPr>
              <a:t>Rodong</a:t>
            </a:r>
            <a:r>
              <a:rPr lang="en-GB" sz="1600" dirty="0">
                <a:latin typeface="Arial"/>
                <a:cs typeface="Arial"/>
              </a:rPr>
              <a:t> ballistic missiles for the first time since 2009, in violation of UN resolutions and just hours after the US, South Korea and Japan met in the Netherlands for talks.</a:t>
            </a:r>
          </a:p>
          <a:p>
            <a:pPr fontAlgn="base">
              <a:spcBef>
                <a:spcPts val="500"/>
              </a:spcBef>
              <a:spcAft>
                <a:spcPts val="400"/>
              </a:spcAft>
            </a:pPr>
            <a:r>
              <a:rPr lang="en-GB" sz="1600" b="1" dirty="0">
                <a:latin typeface="Arial"/>
                <a:cs typeface="Arial"/>
              </a:rPr>
              <a:t>2015: </a:t>
            </a:r>
            <a:r>
              <a:rPr lang="en-GB" sz="1600" dirty="0">
                <a:latin typeface="Arial"/>
                <a:cs typeface="Arial"/>
              </a:rPr>
              <a:t>September – North Korea confirms that it has put its </a:t>
            </a:r>
            <a:r>
              <a:rPr lang="en-GB" sz="1600" dirty="0" err="1">
                <a:latin typeface="Arial"/>
                <a:cs typeface="Arial"/>
              </a:rPr>
              <a:t>Yongbyon</a:t>
            </a:r>
            <a:r>
              <a:rPr lang="en-GB" sz="1600" dirty="0">
                <a:latin typeface="Arial"/>
                <a:cs typeface="Arial"/>
              </a:rPr>
              <a:t> nuclear plant – mothballed in 2007 – back into operation.</a:t>
            </a:r>
          </a:p>
          <a:p>
            <a:pPr fontAlgn="base">
              <a:spcBef>
                <a:spcPts val="500"/>
              </a:spcBef>
              <a:spcAft>
                <a:spcPts val="400"/>
              </a:spcAft>
            </a:pPr>
            <a:r>
              <a:rPr lang="en-GB" sz="1600" b="1" dirty="0">
                <a:latin typeface="Arial" panose="020B0604020202020204" pitchFamily="34" charset="0"/>
                <a:cs typeface="Arial" panose="020B0604020202020204" pitchFamily="34" charset="0"/>
              </a:rPr>
              <a:t>2015: </a:t>
            </a:r>
            <a:r>
              <a:rPr lang="en-GB" sz="1600" dirty="0">
                <a:latin typeface="Arial" panose="020B0604020202020204" pitchFamily="34" charset="0"/>
                <a:cs typeface="Arial" panose="020B0604020202020204" pitchFamily="34" charset="0"/>
              </a:rPr>
              <a:t>December – US imposes new sanctions on North Korea over weapons proliferation, targeting the army’s Strategic Rocket Force, banks and shipping companies</a:t>
            </a:r>
            <a:r>
              <a:rPr lang="en-GB" sz="2000" dirty="0">
                <a:latin typeface="Arial" panose="020B0604020202020204" pitchFamily="34" charset="0"/>
                <a:cs typeface="Arial" panose="020B0604020202020204" pitchFamily="34" charset="0"/>
              </a:rPr>
              <a:t>.</a:t>
            </a:r>
          </a:p>
        </p:txBody>
      </p:sp>
      <p:sp>
        <p:nvSpPr>
          <p:cNvPr id="2" name="Slide Number Placeholder 1">
            <a:extLst>
              <a:ext uri="{FF2B5EF4-FFF2-40B4-BE49-F238E27FC236}">
                <a16:creationId xmlns:a16="http://schemas.microsoft.com/office/drawing/2014/main" id="{7C0A2ABA-B2A8-7D42-AC2E-6BD65A70EEED}"/>
              </a:ext>
            </a:extLst>
          </p:cNvPr>
          <p:cNvSpPr>
            <a:spLocks noGrp="1"/>
          </p:cNvSpPr>
          <p:nvPr>
            <p:ph type="sldNum" sz="quarter" idx="12"/>
          </p:nvPr>
        </p:nvSpPr>
        <p:spPr/>
        <p:txBody>
          <a:bodyPr/>
          <a:lstStyle/>
          <a:p>
            <a:fld id="{91DB7F08-A76A-C04F-AC2D-B8A23795015F}" type="slidenum">
              <a:rPr lang="en-US" smtClean="0"/>
              <a:pPr/>
              <a:t>5</a:t>
            </a:fld>
            <a:endParaRPr lang="en-US" dirty="0"/>
          </a:p>
        </p:txBody>
      </p:sp>
      <p:sp>
        <p:nvSpPr>
          <p:cNvPr id="9" name="TextBox 1">
            <a:extLst>
              <a:ext uri="{FF2B5EF4-FFF2-40B4-BE49-F238E27FC236}">
                <a16:creationId xmlns:a16="http://schemas.microsoft.com/office/drawing/2014/main" id="{0A45CC0B-0F55-4499-85D3-5F3C64B99430}"/>
              </a:ext>
            </a:extLst>
          </p:cNvPr>
          <p:cNvSpPr txBox="1"/>
          <p:nvPr/>
        </p:nvSpPr>
        <p:spPr>
          <a:xfrm>
            <a:off x="9159412" y="180000"/>
            <a:ext cx="2703404" cy="400110"/>
          </a:xfrm>
          <a:prstGeom prst="rect">
            <a:avLst/>
          </a:prstGeom>
          <a:solidFill>
            <a:schemeClr val="bg1">
              <a:lumMod val="75000"/>
            </a:schemeClr>
          </a:solidFill>
          <a:ln w="3175">
            <a:noFill/>
          </a:ln>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bg1"/>
                </a:solidFill>
                <a:latin typeface="Arial"/>
                <a:cs typeface="Arial"/>
              </a:rPr>
              <a:t>FACTOR PACK</a:t>
            </a:r>
            <a:endParaRPr lang="en-US" sz="2000" dirty="0">
              <a:solidFill>
                <a:schemeClr val="bg1"/>
              </a:solidFill>
              <a:latin typeface="Arial"/>
              <a:cs typeface="Arial"/>
            </a:endParaRPr>
          </a:p>
        </p:txBody>
      </p:sp>
      <p:pic>
        <p:nvPicPr>
          <p:cNvPr id="5" name="Picture 4" descr="A large truck on a city street&#10;&#10;Description generated with very high confidence">
            <a:extLst>
              <a:ext uri="{FF2B5EF4-FFF2-40B4-BE49-F238E27FC236}">
                <a16:creationId xmlns:a16="http://schemas.microsoft.com/office/drawing/2014/main" id="{1BF5DC2D-707D-437C-8648-16100B57709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830"/>
          <a:stretch/>
        </p:blipFill>
        <p:spPr>
          <a:xfrm>
            <a:off x="8606286" y="2265965"/>
            <a:ext cx="3490836" cy="2642388"/>
          </a:xfrm>
          <a:prstGeom prst="rect">
            <a:avLst/>
          </a:prstGeom>
        </p:spPr>
      </p:pic>
    </p:spTree>
    <p:extLst>
      <p:ext uri="{BB962C8B-B14F-4D97-AF65-F5344CB8AC3E}">
        <p14:creationId xmlns:p14="http://schemas.microsoft.com/office/powerpoint/2010/main" val="1454639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rgbClr val="74C8D8"/>
            </a:gs>
          </a:gsLst>
          <a:lin ang="16200000" scaled="1"/>
        </a:gradFill>
        <a:effectLst/>
      </p:bgPr>
    </p:bg>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DD824444-CBBA-1E4A-86BB-AFF0121935DA}"/>
              </a:ext>
            </a:extLst>
          </p:cNvPr>
          <p:cNvSpPr txBox="1">
            <a:spLocks/>
          </p:cNvSpPr>
          <p:nvPr/>
        </p:nvSpPr>
        <p:spPr>
          <a:xfrm>
            <a:off x="3387436" y="1080000"/>
            <a:ext cx="8539091" cy="5311751"/>
          </a:xfrm>
          <a:prstGeom prst="rect">
            <a:avLst/>
          </a:prstGeom>
        </p:spPr>
        <p:txBody>
          <a:bodyPr vert="horz" lIns="0" tIns="0" rIns="0" bIns="0" rtlCol="0" anchor="t">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200"/>
              </a:spcAft>
              <a:buNone/>
            </a:pPr>
            <a:r>
              <a:rPr lang="en-GB" sz="2000" b="1" dirty="0">
                <a:latin typeface="Arial"/>
                <a:cs typeface="Arial"/>
              </a:rPr>
              <a:t>Source 1A: </a:t>
            </a:r>
            <a:br>
              <a:rPr lang="en-GB" sz="2000" b="1" dirty="0">
                <a:latin typeface="Arial"/>
                <a:cs typeface="Arial"/>
              </a:rPr>
            </a:br>
            <a:r>
              <a:rPr lang="en-GB" sz="2000" dirty="0">
                <a:latin typeface="Arial"/>
                <a:cs typeface="Arial"/>
              </a:rPr>
              <a:t>Extract from the website of The Heritage Foundation. This is a conservative-leaning political lobbying group in the USA</a:t>
            </a:r>
          </a:p>
          <a:p>
            <a:pPr marL="0" indent="0">
              <a:lnSpc>
                <a:spcPct val="100000"/>
              </a:lnSpc>
              <a:spcBef>
                <a:spcPts val="600"/>
              </a:spcBef>
              <a:spcAft>
                <a:spcPts val="200"/>
              </a:spcAft>
              <a:buNone/>
            </a:pPr>
            <a:r>
              <a:rPr lang="en-GB" sz="1600" dirty="0">
                <a:latin typeface="Arial"/>
                <a:cs typeface="Arial"/>
              </a:rPr>
              <a:t>The U.S. Intelligence Community has ‘long assessed that Pyongyang’s nuclear capabilities are intended for deterrence, international prestige, and coercive diplomacy.’ From Pyongyang’s perspective, having nuclear weapons makes eminent sense since it concurrently fulfils several long-standing foreign policy objectives:</a:t>
            </a:r>
            <a:endParaRPr lang="en-GB" dirty="0">
              <a:latin typeface="Arial"/>
              <a:cs typeface="Arial"/>
            </a:endParaRPr>
          </a:p>
          <a:p>
            <a:pPr>
              <a:lnSpc>
                <a:spcPct val="100000"/>
              </a:lnSpc>
              <a:spcBef>
                <a:spcPts val="600"/>
              </a:spcBef>
              <a:spcAft>
                <a:spcPts val="200"/>
              </a:spcAft>
              <a:buFont typeface="Arial"/>
            </a:pPr>
            <a:r>
              <a:rPr lang="en-GB" sz="1600" dirty="0">
                <a:latin typeface="Arial"/>
                <a:cs typeface="Arial"/>
              </a:rPr>
              <a:t>Regime survival, by deterring allied attacks or retaliations in response to North Korean provocations; </a:t>
            </a:r>
          </a:p>
          <a:p>
            <a:pPr>
              <a:lnSpc>
                <a:spcPct val="100000"/>
              </a:lnSpc>
              <a:spcBef>
                <a:spcPts val="600"/>
              </a:spcBef>
              <a:spcAft>
                <a:spcPts val="200"/>
              </a:spcAft>
              <a:buFont typeface="Arial"/>
            </a:pPr>
            <a:r>
              <a:rPr lang="en-GB" sz="1600" dirty="0">
                <a:latin typeface="Arial"/>
                <a:cs typeface="Arial"/>
              </a:rPr>
              <a:t>Source of national pride, by achieving equal status with the United States;</a:t>
            </a:r>
          </a:p>
          <a:p>
            <a:pPr>
              <a:lnSpc>
                <a:spcPct val="100000"/>
              </a:lnSpc>
              <a:spcBef>
                <a:spcPts val="600"/>
              </a:spcBef>
              <a:spcAft>
                <a:spcPts val="200"/>
              </a:spcAft>
              <a:buFont typeface="Arial"/>
            </a:pPr>
            <a:r>
              <a:rPr lang="en-GB" sz="1600" dirty="0">
                <a:latin typeface="Arial"/>
                <a:cs typeface="Arial"/>
              </a:rPr>
              <a:t>Domestic legitimacy and international prestige for the leadership;</a:t>
            </a:r>
          </a:p>
          <a:p>
            <a:pPr>
              <a:lnSpc>
                <a:spcPct val="100000"/>
              </a:lnSpc>
              <a:spcBef>
                <a:spcPts val="600"/>
              </a:spcBef>
              <a:spcAft>
                <a:spcPts val="200"/>
              </a:spcAft>
              <a:buFont typeface="Arial"/>
            </a:pPr>
            <a:r>
              <a:rPr lang="en-GB" sz="1600" dirty="0">
                <a:latin typeface="Arial"/>
                <a:cs typeface="Arial"/>
              </a:rPr>
              <a:t>Tremendous military power, overcoming deficiencies in conventional forces to achieve reunification;</a:t>
            </a:r>
          </a:p>
          <a:p>
            <a:pPr>
              <a:lnSpc>
                <a:spcPct val="100000"/>
              </a:lnSpc>
              <a:spcBef>
                <a:spcPts val="600"/>
              </a:spcBef>
              <a:spcAft>
                <a:spcPts val="200"/>
              </a:spcAft>
              <a:buFont typeface="Arial"/>
            </a:pPr>
            <a:r>
              <a:rPr lang="en-GB" sz="1600" dirty="0">
                <a:latin typeface="Arial"/>
                <a:cs typeface="Arial"/>
              </a:rPr>
              <a:t>Formidable leverage for coercive diplomacy, to wrest concessions and benefits;</a:t>
            </a:r>
          </a:p>
          <a:p>
            <a:pPr>
              <a:lnSpc>
                <a:spcPct val="100000"/>
              </a:lnSpc>
              <a:spcBef>
                <a:spcPts val="600"/>
              </a:spcBef>
              <a:spcAft>
                <a:spcPts val="200"/>
              </a:spcAft>
              <a:buFont typeface="Arial"/>
            </a:pPr>
            <a:r>
              <a:rPr lang="en-GB" sz="1600" dirty="0">
                <a:latin typeface="Arial"/>
                <a:cs typeface="Arial"/>
              </a:rPr>
              <a:t>Undermining of the U.S.–South Korean alliance, by sowing doubt that Washington would come to Seoul’s </a:t>
            </a:r>
            <a:r>
              <a:rPr lang="en-GB" sz="1600" dirty="0" err="1">
                <a:latin typeface="Arial"/>
                <a:cs typeface="Arial"/>
              </a:rPr>
              <a:t>defense</a:t>
            </a:r>
            <a:r>
              <a:rPr lang="en-GB" sz="1600" dirty="0">
                <a:latin typeface="Arial"/>
                <a:cs typeface="Arial"/>
              </a:rPr>
              <a:t> once the American homeland is under nuclear threat.</a:t>
            </a:r>
          </a:p>
          <a:p>
            <a:pPr marL="0" indent="0">
              <a:lnSpc>
                <a:spcPct val="100000"/>
              </a:lnSpc>
              <a:spcAft>
                <a:spcPts val="200"/>
              </a:spcAft>
              <a:buNone/>
            </a:pPr>
            <a:endParaRPr lang="en-GB" sz="1600" dirty="0">
              <a:solidFill>
                <a:srgbClr val="7030A0"/>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D2B15405-933B-6448-B1F8-5B06AA6D049E}"/>
              </a:ext>
            </a:extLst>
          </p:cNvPr>
          <p:cNvSpPr>
            <a:spLocks noGrp="1"/>
          </p:cNvSpPr>
          <p:nvPr>
            <p:ph type="sldNum" sz="quarter" idx="12"/>
          </p:nvPr>
        </p:nvSpPr>
        <p:spPr/>
        <p:txBody>
          <a:bodyPr/>
          <a:lstStyle/>
          <a:p>
            <a:fld id="{91DB7F08-A76A-C04F-AC2D-B8A23795015F}" type="slidenum">
              <a:rPr lang="en-US" smtClean="0"/>
              <a:pPr/>
              <a:t>6</a:t>
            </a:fld>
            <a:endParaRPr lang="en-US"/>
          </a:p>
        </p:txBody>
      </p:sp>
      <p:sp>
        <p:nvSpPr>
          <p:cNvPr id="6" name="TextBox 5">
            <a:extLst>
              <a:ext uri="{FF2B5EF4-FFF2-40B4-BE49-F238E27FC236}">
                <a16:creationId xmlns:a16="http://schemas.microsoft.com/office/drawing/2014/main" id="{5830761D-430F-4C41-88A8-BA5567D6C360}"/>
              </a:ext>
            </a:extLst>
          </p:cNvPr>
          <p:cNvSpPr txBox="1"/>
          <p:nvPr/>
        </p:nvSpPr>
        <p:spPr>
          <a:xfrm>
            <a:off x="720000" y="1080000"/>
            <a:ext cx="2428445" cy="430887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en-GB" sz="2000" b="1" dirty="0" err="1">
                <a:latin typeface="Arial"/>
              </a:rPr>
              <a:t>Songun</a:t>
            </a:r>
            <a:r>
              <a:rPr lang="en-GB" sz="2000" b="1" dirty="0">
                <a:latin typeface="Arial"/>
              </a:rPr>
              <a:t> = military first</a:t>
            </a:r>
            <a:endParaRPr lang="en-US" sz="2000" b="1" dirty="0">
              <a:latin typeface="Calibri" panose="020F0502020204030204"/>
              <a:cs typeface="Calibri" panose="020F0502020204030204"/>
            </a:endParaRPr>
          </a:p>
          <a:p>
            <a:endParaRPr lang="en-GB" sz="1600" dirty="0">
              <a:latin typeface="Arial"/>
            </a:endParaRPr>
          </a:p>
          <a:p>
            <a:r>
              <a:rPr lang="en-GB" sz="1600" dirty="0">
                <a:latin typeface="Arial"/>
              </a:rPr>
              <a:t>Until Kim Jong </a:t>
            </a:r>
            <a:r>
              <a:rPr lang="en-GB" sz="1600" dirty="0" err="1">
                <a:latin typeface="Arial"/>
              </a:rPr>
              <a:t>Un’s</a:t>
            </a:r>
            <a:r>
              <a:rPr lang="en-GB" sz="1600" dirty="0">
                <a:latin typeface="Arial"/>
              </a:rPr>
              <a:t> altered emphasis in favour of economic development, North Korean policy has been directed by </a:t>
            </a:r>
            <a:r>
              <a:rPr lang="en-GB" sz="1600" i="1" dirty="0">
                <a:latin typeface="Arial"/>
              </a:rPr>
              <a:t>Songun</a:t>
            </a:r>
            <a:r>
              <a:rPr lang="en-GB" sz="1600" dirty="0">
                <a:latin typeface="Arial"/>
              </a:rPr>
              <a:t> – ‘military first’ – prioritising military expenditure, resource allocation and the primacy of the military in the affairs of state. Around 25% of GDP is still spent on the military. </a:t>
            </a:r>
            <a:endParaRPr lang="en-US" sz="1600" dirty="0">
              <a:cs typeface="Calibri"/>
            </a:endParaRPr>
          </a:p>
        </p:txBody>
      </p:sp>
      <p:sp>
        <p:nvSpPr>
          <p:cNvPr id="7" name="TextBox 6">
            <a:extLst>
              <a:ext uri="{FF2B5EF4-FFF2-40B4-BE49-F238E27FC236}">
                <a16:creationId xmlns:a16="http://schemas.microsoft.com/office/drawing/2014/main" id="{509FA7CC-1F54-45A1-8107-7D88CE85D826}"/>
              </a:ext>
            </a:extLst>
          </p:cNvPr>
          <p:cNvSpPr txBox="1"/>
          <p:nvPr/>
        </p:nvSpPr>
        <p:spPr>
          <a:xfrm>
            <a:off x="9159412" y="180000"/>
            <a:ext cx="2703404" cy="400110"/>
          </a:xfrm>
          <a:prstGeom prst="rect">
            <a:avLst/>
          </a:prstGeom>
          <a:solidFill>
            <a:schemeClr val="bg1">
              <a:lumMod val="75000"/>
            </a:schemeClr>
          </a:solidFill>
          <a:ln w="3175">
            <a:noFill/>
          </a:ln>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bg1"/>
                </a:solidFill>
                <a:latin typeface="Arial"/>
                <a:cs typeface="Arial"/>
              </a:rPr>
              <a:t>FACTOR PACK</a:t>
            </a:r>
            <a:endParaRPr lang="en-US" sz="2000" dirty="0">
              <a:solidFill>
                <a:schemeClr val="bg1"/>
              </a:solidFill>
              <a:latin typeface="Arial"/>
              <a:cs typeface="Arial"/>
            </a:endParaRPr>
          </a:p>
        </p:txBody>
      </p:sp>
    </p:spTree>
    <p:extLst>
      <p:ext uri="{BB962C8B-B14F-4D97-AF65-F5344CB8AC3E}">
        <p14:creationId xmlns:p14="http://schemas.microsoft.com/office/powerpoint/2010/main" val="2077633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rgbClr val="BE86A5"/>
            </a:gs>
          </a:gsLst>
          <a:lin ang="16200000" scaled="1"/>
        </a:grad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D824444-CBBA-1E4A-86BB-AFF0121935DA}"/>
              </a:ext>
            </a:extLst>
          </p:cNvPr>
          <p:cNvSpPr txBox="1">
            <a:spLocks/>
          </p:cNvSpPr>
          <p:nvPr/>
        </p:nvSpPr>
        <p:spPr>
          <a:xfrm>
            <a:off x="719999" y="1440000"/>
            <a:ext cx="6564027" cy="4843727"/>
          </a:xfrm>
          <a:prstGeom prst="rect">
            <a:avLst/>
          </a:prstGeom>
        </p:spPr>
        <p:txBody>
          <a:bodyPr vert="horz" lIns="0" tIns="0" rIns="0" bIns="0" rtlCol="0" anchor="t">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Aft>
                <a:spcPts val="400"/>
              </a:spcAft>
              <a:buNone/>
            </a:pPr>
            <a:r>
              <a:rPr lang="en-US" sz="2000" b="1" dirty="0">
                <a:latin typeface="Arial"/>
                <a:cs typeface="Arial"/>
              </a:rPr>
              <a:t>Example 1: </a:t>
            </a:r>
            <a:r>
              <a:rPr lang="en-US" sz="2000" dirty="0">
                <a:latin typeface="Arial"/>
                <a:cs typeface="Arial"/>
              </a:rPr>
              <a:t>Song </a:t>
            </a:r>
            <a:r>
              <a:rPr lang="en-US" sz="2000" dirty="0" err="1">
                <a:latin typeface="Arial"/>
                <a:cs typeface="Arial"/>
              </a:rPr>
              <a:t>Byeok</a:t>
            </a:r>
            <a:r>
              <a:rPr lang="en-US" sz="2000" b="1" dirty="0">
                <a:latin typeface="Arial"/>
                <a:cs typeface="Arial"/>
              </a:rPr>
              <a:t> </a:t>
            </a:r>
            <a:br>
              <a:rPr lang="en-US" sz="2000" b="1" dirty="0">
                <a:latin typeface="Arial"/>
                <a:cs typeface="Arial"/>
              </a:rPr>
            </a:br>
            <a:r>
              <a:rPr lang="en-US" sz="1600" dirty="0">
                <a:latin typeface="Arial"/>
                <a:cs typeface="Arial"/>
              </a:rPr>
              <a:t>Song </a:t>
            </a:r>
            <a:r>
              <a:rPr lang="en-US" sz="1600" dirty="0" err="1">
                <a:latin typeface="Arial"/>
                <a:cs typeface="Arial"/>
              </a:rPr>
              <a:t>Byeok</a:t>
            </a:r>
            <a:r>
              <a:rPr lang="en-US" sz="1600" dirty="0">
                <a:latin typeface="Arial"/>
                <a:cs typeface="Arial"/>
              </a:rPr>
              <a:t> was a propaganda artist. His father drowned on their first attempt to cross the Tumen river, in 2000. When the artist finally left North Korea in 2001, he brought photos of his family with him.</a:t>
            </a:r>
            <a:endParaRPr lang="en-US" dirty="0"/>
          </a:p>
          <a:p>
            <a:pPr marL="0" indent="0" fontAlgn="base">
              <a:spcAft>
                <a:spcPts val="400"/>
              </a:spcAft>
              <a:buNone/>
            </a:pPr>
            <a:r>
              <a:rPr lang="en-US" sz="2000" b="1" dirty="0">
                <a:latin typeface="Arial"/>
                <a:cs typeface="Arial"/>
              </a:rPr>
              <a:t>Source 2A</a:t>
            </a:r>
            <a:br>
              <a:rPr lang="en-US" sz="2000" b="1" dirty="0">
                <a:latin typeface="Arial"/>
                <a:cs typeface="Arial"/>
              </a:rPr>
            </a:br>
            <a:r>
              <a:rPr lang="en-US" sz="1600" i="1" dirty="0">
                <a:latin typeface="Arial"/>
                <a:cs typeface="Arial"/>
              </a:rPr>
              <a:t>‘I was devastated. He was going under the water and couldn’t get out. I rushed up to the [North Korean] border guards and asked them to save him but they just said why did I come out, why didn’t I die too. They handcuffed me and took me away. It was 28 August.</a:t>
            </a:r>
            <a:endParaRPr lang="en-US" dirty="0"/>
          </a:p>
          <a:p>
            <a:pPr marL="0" indent="0" fontAlgn="base">
              <a:spcAft>
                <a:spcPts val="400"/>
              </a:spcAft>
              <a:buNone/>
            </a:pPr>
            <a:r>
              <a:rPr lang="en-US" sz="1600" i="1" dirty="0">
                <a:latin typeface="Arial"/>
                <a:cs typeface="Arial"/>
              </a:rPr>
              <a:t>I was tortured by the </a:t>
            </a:r>
            <a:r>
              <a:rPr lang="en-US" sz="1600" i="1" dirty="0" err="1">
                <a:latin typeface="Arial"/>
                <a:cs typeface="Arial"/>
              </a:rPr>
              <a:t>bowibu</a:t>
            </a:r>
            <a:r>
              <a:rPr lang="en-US" sz="1600" i="1" dirty="0">
                <a:latin typeface="Arial"/>
                <a:cs typeface="Arial"/>
              </a:rPr>
              <a:t> [state security] in </a:t>
            </a:r>
            <a:r>
              <a:rPr lang="en-US" sz="1600" i="1" dirty="0" err="1">
                <a:latin typeface="Arial"/>
                <a:cs typeface="Arial"/>
              </a:rPr>
              <a:t>Hoeryong</a:t>
            </a:r>
            <a:r>
              <a:rPr lang="en-US" sz="1600" i="1" dirty="0">
                <a:latin typeface="Arial"/>
                <a:cs typeface="Arial"/>
              </a:rPr>
              <a:t>, then jailed for four months in Chongjin prison camp.</a:t>
            </a:r>
          </a:p>
          <a:p>
            <a:pPr marL="0" indent="0" fontAlgn="base">
              <a:spcAft>
                <a:spcPts val="400"/>
              </a:spcAft>
              <a:buNone/>
            </a:pPr>
            <a:r>
              <a:rPr lang="en-US" sz="1600" i="1" dirty="0">
                <a:latin typeface="Arial"/>
                <a:cs typeface="Arial"/>
              </a:rPr>
              <a:t>But after I was released from the camp I felt like I needed to survive and carry on living. Right before I tried to defect again, I went back home and grabbed my family photos. Even if I died trying, I thought, at least I would have this picture with me.’</a:t>
            </a:r>
          </a:p>
          <a:p>
            <a:pPr marL="0" lvl="0" indent="0" fontAlgn="base">
              <a:spcAft>
                <a:spcPts val="400"/>
              </a:spcAft>
              <a:buNone/>
            </a:pPr>
            <a:endParaRPr lang="en-US" sz="1600" dirty="0">
              <a:latin typeface="Arial" panose="020B0604020202020204" pitchFamily="34" charset="0"/>
              <a:cs typeface="Arial" panose="020B0604020202020204" pitchFamily="34" charset="0"/>
            </a:endParaRPr>
          </a:p>
          <a:p>
            <a:pPr marL="0" indent="0" fontAlgn="base">
              <a:spcAft>
                <a:spcPts val="400"/>
              </a:spcAft>
              <a:buNone/>
            </a:pPr>
            <a:endParaRPr lang="en-US" sz="1600" dirty="0">
              <a:latin typeface="Arial" panose="020B0604020202020204" pitchFamily="34" charset="0"/>
              <a:cs typeface="Arial" panose="020B0604020202020204" pitchFamily="34" charset="0"/>
            </a:endParaRPr>
          </a:p>
        </p:txBody>
      </p:sp>
      <p:sp>
        <p:nvSpPr>
          <p:cNvPr id="14" name="Title 1"/>
          <p:cNvSpPr txBox="1">
            <a:spLocks/>
          </p:cNvSpPr>
          <p:nvPr/>
        </p:nvSpPr>
        <p:spPr>
          <a:xfrm>
            <a:off x="720000" y="360000"/>
            <a:ext cx="10515600" cy="636778"/>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r>
              <a:rPr lang="en-US" b="1" dirty="0"/>
              <a:t>Factor 2: Defectors</a:t>
            </a:r>
          </a:p>
        </p:txBody>
      </p:sp>
      <p:pic>
        <p:nvPicPr>
          <p:cNvPr id="15" name="Picture 1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62652" y="1440000"/>
            <a:ext cx="4200164" cy="3776336"/>
          </a:xfrm>
          <a:prstGeom prst="rect">
            <a:avLst/>
          </a:prstGeom>
        </p:spPr>
      </p:pic>
      <p:sp>
        <p:nvSpPr>
          <p:cNvPr id="3" name="Slide Number Placeholder 2">
            <a:extLst>
              <a:ext uri="{FF2B5EF4-FFF2-40B4-BE49-F238E27FC236}">
                <a16:creationId xmlns:a16="http://schemas.microsoft.com/office/drawing/2014/main" id="{B86DD78D-4515-9442-8606-B6D74EB7EE35}"/>
              </a:ext>
            </a:extLst>
          </p:cNvPr>
          <p:cNvSpPr>
            <a:spLocks noGrp="1"/>
          </p:cNvSpPr>
          <p:nvPr>
            <p:ph type="sldNum" sz="quarter" idx="12"/>
          </p:nvPr>
        </p:nvSpPr>
        <p:spPr/>
        <p:txBody>
          <a:bodyPr/>
          <a:lstStyle/>
          <a:p>
            <a:fld id="{91DB7F08-A76A-C04F-AC2D-B8A23795015F}" type="slidenum">
              <a:rPr lang="en-US" smtClean="0"/>
              <a:pPr/>
              <a:t>7</a:t>
            </a:fld>
            <a:endParaRPr lang="en-US"/>
          </a:p>
        </p:txBody>
      </p:sp>
      <p:sp>
        <p:nvSpPr>
          <p:cNvPr id="5" name="TextBox 4">
            <a:extLst>
              <a:ext uri="{FF2B5EF4-FFF2-40B4-BE49-F238E27FC236}">
                <a16:creationId xmlns:a16="http://schemas.microsoft.com/office/drawing/2014/main" id="{90BE4CE3-BBDB-4BC0-82CD-27B0C56006DB}"/>
              </a:ext>
            </a:extLst>
          </p:cNvPr>
          <p:cNvSpPr txBox="1"/>
          <p:nvPr/>
        </p:nvSpPr>
        <p:spPr>
          <a:xfrm>
            <a:off x="9159412" y="180000"/>
            <a:ext cx="2703404" cy="400110"/>
          </a:xfrm>
          <a:prstGeom prst="rect">
            <a:avLst/>
          </a:prstGeom>
          <a:solidFill>
            <a:schemeClr val="bg1">
              <a:lumMod val="75000"/>
            </a:schemeClr>
          </a:solidFill>
          <a:ln w="3175">
            <a:noFill/>
          </a:ln>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bg1"/>
                </a:solidFill>
                <a:latin typeface="Arial"/>
                <a:cs typeface="Arial"/>
              </a:rPr>
              <a:t>FACTOR PACK</a:t>
            </a:r>
            <a:endParaRPr lang="en-US" sz="2000" dirty="0">
              <a:solidFill>
                <a:schemeClr val="bg1"/>
              </a:solidFill>
              <a:latin typeface="Arial"/>
              <a:cs typeface="Arial"/>
            </a:endParaRPr>
          </a:p>
        </p:txBody>
      </p:sp>
    </p:spTree>
    <p:extLst>
      <p:ext uri="{BB962C8B-B14F-4D97-AF65-F5344CB8AC3E}">
        <p14:creationId xmlns:p14="http://schemas.microsoft.com/office/powerpoint/2010/main" val="304949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rgbClr val="BE86A5"/>
            </a:gs>
          </a:gsLst>
          <a:lin ang="16200000" scaled="1"/>
        </a:gradFill>
        <a:effectLst/>
      </p:bgPr>
    </p:bg>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DD824444-CBBA-1E4A-86BB-AFF0121935DA}"/>
              </a:ext>
            </a:extLst>
          </p:cNvPr>
          <p:cNvSpPr txBox="1">
            <a:spLocks/>
          </p:cNvSpPr>
          <p:nvPr/>
        </p:nvSpPr>
        <p:spPr>
          <a:xfrm>
            <a:off x="714247" y="1080000"/>
            <a:ext cx="3805797" cy="5231915"/>
          </a:xfrm>
          <a:prstGeom prst="rect">
            <a:avLst/>
          </a:prstGeom>
        </p:spPr>
        <p:txBody>
          <a:bodyPr vert="horz" lIns="0" tIns="0" rIns="0" bIns="0" rtlCol="0" anchor="t">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latin typeface="Arial"/>
                <a:cs typeface="Arial"/>
              </a:rPr>
              <a:t>Example 2: </a:t>
            </a:r>
            <a:r>
              <a:rPr lang="en-US" sz="2000" dirty="0">
                <a:latin typeface="Arial"/>
                <a:cs typeface="Arial"/>
              </a:rPr>
              <a:t>Kim Ryon Hui</a:t>
            </a:r>
            <a:endParaRPr lang="en-US" sz="2000" dirty="0">
              <a:solidFill>
                <a:srgbClr val="000000"/>
              </a:solidFill>
              <a:latin typeface="Arial"/>
              <a:cs typeface="Arial"/>
            </a:endParaRPr>
          </a:p>
          <a:p>
            <a:pPr marL="0" indent="0">
              <a:buNone/>
            </a:pPr>
            <a:r>
              <a:rPr lang="en-GB" sz="1550" dirty="0">
                <a:latin typeface="Arial"/>
                <a:cs typeface="Arial"/>
              </a:rPr>
              <a:t>Kim Ryon Hui</a:t>
            </a:r>
            <a:r>
              <a:rPr lang="en-GB" sz="1550" i="1" dirty="0">
                <a:latin typeface="Arial"/>
                <a:cs typeface="Arial"/>
              </a:rPr>
              <a:t>, </a:t>
            </a:r>
            <a:r>
              <a:rPr lang="en-GB" sz="1550" dirty="0">
                <a:latin typeface="Arial"/>
                <a:cs typeface="Arial"/>
              </a:rPr>
              <a:t>49, is from Pyongyang. </a:t>
            </a:r>
            <a:br>
              <a:rPr lang="en-GB" sz="1550" dirty="0">
                <a:latin typeface="Arial"/>
                <a:cs typeface="Arial"/>
              </a:rPr>
            </a:br>
            <a:r>
              <a:rPr lang="en-GB" sz="1550" dirty="0">
                <a:latin typeface="Arial"/>
                <a:cs typeface="Arial"/>
              </a:rPr>
              <a:t>She says that she never wanted to defect. In 2011, she says, a broker helped her go to China for treatment on her liver. But the broker tricked her, she said, and she ended up in South Korea. She is campaigning to return, which Seoul says would be against the law.</a:t>
            </a:r>
            <a:endParaRPr lang="en-US" sz="1550" dirty="0">
              <a:latin typeface="Arial"/>
              <a:cs typeface="Arial"/>
            </a:endParaRPr>
          </a:p>
          <a:p>
            <a:pPr marL="0" indent="0">
              <a:buNone/>
            </a:pPr>
            <a:r>
              <a:rPr lang="en-GB" sz="2000" b="1" dirty="0">
                <a:latin typeface="Arial"/>
                <a:cs typeface="Arial"/>
              </a:rPr>
              <a:t>Source 2B:</a:t>
            </a:r>
            <a:br>
              <a:rPr lang="en-GB" sz="2000" b="1" dirty="0">
                <a:latin typeface="Arial"/>
                <a:cs typeface="Arial"/>
              </a:rPr>
            </a:br>
            <a:r>
              <a:rPr lang="en-GB" sz="1550" i="1" dirty="0">
                <a:latin typeface="Arial"/>
                <a:cs typeface="Arial"/>
              </a:rPr>
              <a:t>‘I miss my parents even more than I miss my daughter. They’re everything to me. </a:t>
            </a:r>
            <a:br>
              <a:rPr lang="en-GB" sz="1550" i="1" dirty="0">
                <a:latin typeface="Arial"/>
                <a:cs typeface="Arial"/>
              </a:rPr>
            </a:br>
            <a:r>
              <a:rPr lang="en-GB" sz="1550" i="1" dirty="0">
                <a:latin typeface="Arial"/>
                <a:cs typeface="Arial"/>
              </a:rPr>
              <a:t>For the first few years, I couldn’t even breathe properly when I thought of them</a:t>
            </a:r>
            <a:r>
              <a:rPr lang="en-GB" sz="1550" i="1" dirty="0">
                <a:solidFill>
                  <a:srgbClr val="222222"/>
                </a:solidFill>
                <a:latin typeface="Arial"/>
                <a:cs typeface="Arial"/>
              </a:rPr>
              <a:t>. </a:t>
            </a:r>
            <a:r>
              <a:rPr lang="en-GB" sz="1550" i="1" dirty="0">
                <a:latin typeface="Arial"/>
                <a:cs typeface="Arial"/>
              </a:rPr>
              <a:t>My daughter’s name is Ri Ryon Gum. She was born on 15 February 1993. I don’t want her to live out her life with me here.’</a:t>
            </a:r>
          </a:p>
        </p:txBody>
      </p:sp>
      <p:sp>
        <p:nvSpPr>
          <p:cNvPr id="18" name="Content Placeholder 2">
            <a:extLst>
              <a:ext uri="{FF2B5EF4-FFF2-40B4-BE49-F238E27FC236}">
                <a16:creationId xmlns:a16="http://schemas.microsoft.com/office/drawing/2014/main" id="{DD824444-CBBA-1E4A-86BB-AFF0121935DA}"/>
              </a:ext>
            </a:extLst>
          </p:cNvPr>
          <p:cNvSpPr txBox="1">
            <a:spLocks/>
          </p:cNvSpPr>
          <p:nvPr/>
        </p:nvSpPr>
        <p:spPr>
          <a:xfrm>
            <a:off x="5111000" y="1080000"/>
            <a:ext cx="6665222" cy="3592897"/>
          </a:xfrm>
          <a:prstGeom prst="rect">
            <a:avLst/>
          </a:prstGeom>
        </p:spPr>
        <p:txBody>
          <a:bodyPr vert="horz" lIns="0" tIns="0" rIns="0" bIns="0" rtlCol="0" anchor="t">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latin typeface="Arial"/>
                <a:cs typeface="Arial"/>
              </a:rPr>
              <a:t>Source 2C: </a:t>
            </a:r>
            <a:br>
              <a:rPr lang="en-GB" sz="2000" b="1" dirty="0">
                <a:latin typeface="Arial"/>
                <a:cs typeface="Arial"/>
              </a:rPr>
            </a:br>
            <a:r>
              <a:rPr lang="en-GB" sz="2000" dirty="0">
                <a:latin typeface="Arial"/>
                <a:cs typeface="Arial"/>
              </a:rPr>
              <a:t>Comment by Jiyoung (Jay) Song, senior lecturer in Korean studies at the Asia Institute of the University of Melbourne, Australia</a:t>
            </a:r>
            <a:endParaRPr lang="en-GB" sz="2000" dirty="0">
              <a:solidFill>
                <a:srgbClr val="AB0613"/>
              </a:solidFill>
              <a:latin typeface="Arial"/>
              <a:cs typeface="Arial"/>
            </a:endParaRPr>
          </a:p>
          <a:p>
            <a:pPr marL="0" indent="0">
              <a:spcBef>
                <a:spcPts val="600"/>
              </a:spcBef>
              <a:buNone/>
            </a:pPr>
            <a:r>
              <a:rPr lang="en-GB" sz="1550" dirty="0">
                <a:latin typeface="Arial"/>
                <a:cs typeface="Arial"/>
              </a:rPr>
              <a:t>‘</a:t>
            </a:r>
            <a:r>
              <a:rPr lang="en-GB" sz="1550" i="1" dirty="0">
                <a:latin typeface="Arial"/>
                <a:cs typeface="Arial"/>
              </a:rPr>
              <a:t>While there is no doubt the North Korean regime has committed serious human rights abuses, there are questions to be asked about how heavily outsiders should rely on defectors’ testimonies as credible evidence.</a:t>
            </a:r>
            <a:endParaRPr lang="en-GB" sz="1550" b="1" i="1" dirty="0">
              <a:solidFill>
                <a:srgbClr val="AB0613"/>
              </a:solidFill>
              <a:latin typeface="Arial"/>
              <a:cs typeface="Arial"/>
            </a:endParaRPr>
          </a:p>
          <a:p>
            <a:pPr marL="0" indent="0">
              <a:spcBef>
                <a:spcPts val="600"/>
              </a:spcBef>
              <a:buNone/>
            </a:pPr>
            <a:r>
              <a:rPr lang="en-GB" sz="1550" i="1" dirty="0">
                <a:latin typeface="Arial"/>
                <a:cs typeface="Arial"/>
              </a:rPr>
              <a:t>Cash payments in return for interviews with North Korean refugees have been standard practice in the field for years. This practice also drives the demand for “saleable stories”: the more exclusive, shocking or emotional, the higher the fee.</a:t>
            </a:r>
            <a:endParaRPr lang="en-GB" sz="1550" b="1" i="1" dirty="0">
              <a:solidFill>
                <a:srgbClr val="AB0613"/>
              </a:solidFill>
              <a:latin typeface="Arial"/>
              <a:cs typeface="Arial"/>
            </a:endParaRPr>
          </a:p>
          <a:p>
            <a:pPr marL="0" indent="0">
              <a:spcBef>
                <a:spcPts val="600"/>
              </a:spcBef>
              <a:buNone/>
            </a:pPr>
            <a:r>
              <a:rPr lang="en-GB" sz="1550" i="1" dirty="0">
                <a:latin typeface="Arial"/>
                <a:cs typeface="Arial"/>
              </a:rPr>
              <a:t>But many refugees say they feel pressured for defector stories. </a:t>
            </a:r>
            <a:r>
              <a:rPr lang="en-GB" sz="1550" i="1" dirty="0" err="1">
                <a:latin typeface="Arial"/>
                <a:cs typeface="Arial"/>
              </a:rPr>
              <a:t>Ahn</a:t>
            </a:r>
            <a:r>
              <a:rPr lang="en-GB" sz="1550" i="1" dirty="0">
                <a:latin typeface="Arial"/>
                <a:cs typeface="Arial"/>
              </a:rPr>
              <a:t> Myung-</a:t>
            </a:r>
            <a:r>
              <a:rPr lang="en-GB" sz="1550" i="1" dirty="0" err="1">
                <a:latin typeface="Arial"/>
                <a:cs typeface="Arial"/>
              </a:rPr>
              <a:t>chol</a:t>
            </a:r>
            <a:r>
              <a:rPr lang="en-GB" sz="1550" i="1" dirty="0">
                <a:latin typeface="Arial"/>
                <a:cs typeface="Arial"/>
              </a:rPr>
              <a:t>, a former prison guard at Camp 22, said people liked shocking stories and these so-called “defector-activists” were merely responding to this desire. Chong Kwang-</a:t>
            </a:r>
            <a:r>
              <a:rPr lang="en-GB" sz="1550" i="1" dirty="0" err="1">
                <a:latin typeface="Arial"/>
                <a:cs typeface="Arial"/>
              </a:rPr>
              <a:t>il</a:t>
            </a:r>
            <a:r>
              <a:rPr lang="en-GB" sz="1550" i="1" dirty="0">
                <a:latin typeface="Arial"/>
                <a:cs typeface="Arial"/>
              </a:rPr>
              <a:t>, a former prisoner at Camp 15, said the fame brought by media exposure trapped them, forcing them to reproduce a certain narrative.’</a:t>
            </a:r>
            <a:endParaRPr lang="en-GB" sz="1550" b="1" i="1" dirty="0">
              <a:solidFill>
                <a:srgbClr val="AB0613"/>
              </a:solidFill>
              <a:latin typeface="Arial"/>
              <a:cs typeface="Arial"/>
            </a:endParaRPr>
          </a:p>
        </p:txBody>
      </p:sp>
      <p:sp>
        <p:nvSpPr>
          <p:cNvPr id="2" name="Slide Number Placeholder 1">
            <a:extLst>
              <a:ext uri="{FF2B5EF4-FFF2-40B4-BE49-F238E27FC236}">
                <a16:creationId xmlns:a16="http://schemas.microsoft.com/office/drawing/2014/main" id="{E93A6704-F87E-664B-B5DD-DE6544F18AEB}"/>
              </a:ext>
            </a:extLst>
          </p:cNvPr>
          <p:cNvSpPr>
            <a:spLocks noGrp="1"/>
          </p:cNvSpPr>
          <p:nvPr>
            <p:ph type="sldNum" sz="quarter" idx="12"/>
          </p:nvPr>
        </p:nvSpPr>
        <p:spPr/>
        <p:txBody>
          <a:bodyPr/>
          <a:lstStyle/>
          <a:p>
            <a:fld id="{91DB7F08-A76A-C04F-AC2D-B8A23795015F}" type="slidenum">
              <a:rPr lang="en-US" smtClean="0"/>
              <a:pPr/>
              <a:t>8</a:t>
            </a:fld>
            <a:endParaRPr lang="en-US"/>
          </a:p>
        </p:txBody>
      </p:sp>
      <p:sp>
        <p:nvSpPr>
          <p:cNvPr id="3" name="TextBox 2">
            <a:extLst>
              <a:ext uri="{FF2B5EF4-FFF2-40B4-BE49-F238E27FC236}">
                <a16:creationId xmlns:a16="http://schemas.microsoft.com/office/drawing/2014/main" id="{ED9DA735-60F3-49C6-AE9A-8D7F62483C5E}"/>
              </a:ext>
            </a:extLst>
          </p:cNvPr>
          <p:cNvSpPr txBox="1"/>
          <p:nvPr/>
        </p:nvSpPr>
        <p:spPr>
          <a:xfrm>
            <a:off x="9159412" y="180000"/>
            <a:ext cx="2703404" cy="400110"/>
          </a:xfrm>
          <a:prstGeom prst="rect">
            <a:avLst/>
          </a:prstGeom>
          <a:solidFill>
            <a:schemeClr val="bg1">
              <a:lumMod val="75000"/>
            </a:schemeClr>
          </a:solidFill>
          <a:ln w="3175">
            <a:noFill/>
          </a:ln>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bg1"/>
                </a:solidFill>
                <a:latin typeface="Arial"/>
                <a:cs typeface="Arial"/>
              </a:rPr>
              <a:t>FACTOR PACK</a:t>
            </a:r>
            <a:endParaRPr lang="en-US" sz="2000" dirty="0">
              <a:solidFill>
                <a:schemeClr val="bg1"/>
              </a:solidFill>
              <a:latin typeface="Arial"/>
              <a:cs typeface="Arial"/>
            </a:endParaRPr>
          </a:p>
        </p:txBody>
      </p:sp>
    </p:spTree>
    <p:extLst>
      <p:ext uri="{BB962C8B-B14F-4D97-AF65-F5344CB8AC3E}">
        <p14:creationId xmlns:p14="http://schemas.microsoft.com/office/powerpoint/2010/main" val="446859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6">
                <a:lumMod val="40000"/>
                <a:lumOff val="60000"/>
              </a:schemeClr>
            </a:gs>
          </a:gsLst>
          <a:lin ang="16200000" scaled="1"/>
        </a:gradFill>
        <a:effectLst/>
      </p:bgPr>
    </p:bg>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DD824444-CBBA-1E4A-86BB-AFF0121935DA}"/>
              </a:ext>
            </a:extLst>
          </p:cNvPr>
          <p:cNvSpPr txBox="1">
            <a:spLocks/>
          </p:cNvSpPr>
          <p:nvPr/>
        </p:nvSpPr>
        <p:spPr>
          <a:xfrm>
            <a:off x="720000" y="1620000"/>
            <a:ext cx="10363201" cy="4610648"/>
          </a:xfrm>
          <a:prstGeom prst="rect">
            <a:avLst/>
          </a:prstGeom>
        </p:spPr>
        <p:txBody>
          <a:bodyPr vert="horz" lIns="0" tIns="0" rIns="0" bIns="0" rtlCol="0" anchor="t">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latin typeface="Arial"/>
                <a:cs typeface="Arial"/>
              </a:rPr>
              <a:t>Source 3A:</a:t>
            </a:r>
            <a:r>
              <a:rPr lang="en-US" sz="2000" dirty="0">
                <a:latin typeface="Arial"/>
                <a:cs typeface="Arial"/>
              </a:rPr>
              <a:t> </a:t>
            </a:r>
            <a:br>
              <a:rPr lang="en-US" sz="2000" dirty="0">
                <a:latin typeface="Arial"/>
                <a:cs typeface="Arial"/>
              </a:rPr>
            </a:br>
            <a:r>
              <a:rPr lang="en-US" sz="2000" dirty="0">
                <a:latin typeface="Arial"/>
                <a:cs typeface="Arial"/>
              </a:rPr>
              <a:t>From an article by the Reuters news agency, 18 December</a:t>
            </a:r>
            <a:r>
              <a:rPr lang="en-GB" sz="2000" cap="all" dirty="0">
                <a:latin typeface="Arial"/>
                <a:cs typeface="Arial"/>
              </a:rPr>
              <a:t> 20</a:t>
            </a:r>
            <a:r>
              <a:rPr lang="en-GB" sz="2000" dirty="0">
                <a:latin typeface="Arial"/>
                <a:cs typeface="Arial"/>
              </a:rPr>
              <a:t>19. News agencies research stories and then sell them to other organisations such as newspapers or TV networks </a:t>
            </a:r>
            <a:endParaRPr lang="en-US" sz="2000" dirty="0">
              <a:latin typeface="Arial"/>
              <a:cs typeface="Arial"/>
            </a:endParaRPr>
          </a:p>
          <a:p>
            <a:pPr marL="0" indent="0" fontAlgn="base">
              <a:buNone/>
            </a:pPr>
            <a:r>
              <a:rPr lang="en-GB" sz="1600" i="1" dirty="0">
                <a:latin typeface="Arial"/>
                <a:cs typeface="Arial"/>
              </a:rPr>
              <a:t>The United Nations General Assembly on Wednesday condemned ‘the long-standing and ongoing systematic, widespread and gross violations of human rights in and by’ North Korea in an annual resolution that Pyongyang’s U.N. envoy rejected. </a:t>
            </a:r>
          </a:p>
          <a:p>
            <a:pPr marL="0" indent="0" fontAlgn="base">
              <a:buNone/>
            </a:pPr>
            <a:r>
              <a:rPr lang="en-GB" sz="1600" i="1" dirty="0">
                <a:latin typeface="Arial"/>
                <a:cs typeface="Arial"/>
              </a:rPr>
              <a:t>The resolution, sponsored by dozens of countries including the United States, was adopted by the 193-member General Assembly without a vote. Such resolutions are non-binding but can carry political weight. </a:t>
            </a:r>
          </a:p>
          <a:p>
            <a:pPr marL="0" indent="0" fontAlgn="base">
              <a:buNone/>
            </a:pPr>
            <a:r>
              <a:rPr lang="en-GB" sz="1600" i="1" dirty="0">
                <a:latin typeface="Arial"/>
                <a:cs typeface="Arial"/>
              </a:rPr>
              <a:t>North Korea’s U.N. Ambassador Kim Song told the General Assembly that the resolution has ‘nothing to do with the genuine promotion and protection of human rights, as it is an impure product of political plots by hostile forces that seek to tarnish the dignity and image of the DPRK and overthrow our social system.’</a:t>
            </a:r>
          </a:p>
        </p:txBody>
      </p:sp>
      <p:sp>
        <p:nvSpPr>
          <p:cNvPr id="18" name="Title 1"/>
          <p:cNvSpPr txBox="1">
            <a:spLocks/>
          </p:cNvSpPr>
          <p:nvPr/>
        </p:nvSpPr>
        <p:spPr>
          <a:xfrm>
            <a:off x="720000" y="360000"/>
            <a:ext cx="8186468" cy="96795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r>
              <a:rPr lang="en-US" b="1" dirty="0">
                <a:latin typeface="Arial"/>
                <a:cs typeface="Arial"/>
              </a:rPr>
              <a:t>Factor 3: North Korea’s human rights record </a:t>
            </a:r>
          </a:p>
        </p:txBody>
      </p:sp>
      <p:sp>
        <p:nvSpPr>
          <p:cNvPr id="2" name="Slide Number Placeholder 1">
            <a:extLst>
              <a:ext uri="{FF2B5EF4-FFF2-40B4-BE49-F238E27FC236}">
                <a16:creationId xmlns:a16="http://schemas.microsoft.com/office/drawing/2014/main" id="{C84FE3CA-FE92-4C40-8173-F5F1311FE05D}"/>
              </a:ext>
            </a:extLst>
          </p:cNvPr>
          <p:cNvSpPr>
            <a:spLocks noGrp="1"/>
          </p:cNvSpPr>
          <p:nvPr>
            <p:ph type="sldNum" sz="quarter" idx="12"/>
          </p:nvPr>
        </p:nvSpPr>
        <p:spPr/>
        <p:txBody>
          <a:bodyPr/>
          <a:lstStyle/>
          <a:p>
            <a:fld id="{91DB7F08-A76A-C04F-AC2D-B8A23795015F}" type="slidenum">
              <a:rPr lang="en-US" smtClean="0"/>
              <a:pPr/>
              <a:t>9</a:t>
            </a:fld>
            <a:endParaRPr lang="en-US"/>
          </a:p>
        </p:txBody>
      </p:sp>
      <p:sp>
        <p:nvSpPr>
          <p:cNvPr id="3" name="TextBox 2">
            <a:extLst>
              <a:ext uri="{FF2B5EF4-FFF2-40B4-BE49-F238E27FC236}">
                <a16:creationId xmlns:a16="http://schemas.microsoft.com/office/drawing/2014/main" id="{AB4B9D7F-28E1-4DCD-92DB-EEC7C00F2C1B}"/>
              </a:ext>
            </a:extLst>
          </p:cNvPr>
          <p:cNvSpPr txBox="1"/>
          <p:nvPr/>
        </p:nvSpPr>
        <p:spPr>
          <a:xfrm>
            <a:off x="9159412" y="180000"/>
            <a:ext cx="2703404" cy="400110"/>
          </a:xfrm>
          <a:prstGeom prst="rect">
            <a:avLst/>
          </a:prstGeom>
          <a:solidFill>
            <a:schemeClr val="bg1">
              <a:lumMod val="75000"/>
            </a:schemeClr>
          </a:solidFill>
          <a:ln w="3175">
            <a:noFill/>
          </a:ln>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bg1"/>
                </a:solidFill>
                <a:latin typeface="Arial"/>
                <a:cs typeface="Arial"/>
              </a:rPr>
              <a:t>FACTOR PACK</a:t>
            </a:r>
            <a:endParaRPr lang="en-US" sz="2000" dirty="0">
              <a:solidFill>
                <a:schemeClr val="bg1"/>
              </a:solidFill>
              <a:latin typeface="Arial"/>
              <a:cs typeface="Arial"/>
            </a:endParaRPr>
          </a:p>
        </p:txBody>
      </p:sp>
    </p:spTree>
    <p:extLst>
      <p:ext uri="{BB962C8B-B14F-4D97-AF65-F5344CB8AC3E}">
        <p14:creationId xmlns:p14="http://schemas.microsoft.com/office/powerpoint/2010/main" val="17918934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1542</TotalTime>
  <Words>4775</Words>
  <Application>Microsoft Office PowerPoint</Application>
  <PresentationFormat>Widescreen</PresentationFormat>
  <Paragraphs>237</Paragraphs>
  <Slides>22</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Rounded MT</vt:lpstr>
      <vt:lpstr>Calibri</vt:lpstr>
      <vt:lpstr>Segoe UI</vt:lpstr>
      <vt:lpstr>Office Theme</vt:lpstr>
      <vt:lpstr>Enquiry 7 overview:  An unfinished war Why was there no peace in Korea?</vt:lpstr>
      <vt:lpstr>Lesson 7.4:  Why has there not been peace in Korea even after the end of the Cold War?</vt:lpstr>
      <vt:lpstr>Lesson 7.4 Overview and aims </vt:lpstr>
      <vt:lpstr>Why has there been no peace treaty? </vt:lpstr>
      <vt:lpstr>Factor 1: North Korea’s nuclear weapons programme, pre-2015</vt:lpstr>
      <vt:lpstr>PowerPoint Presentation</vt:lpstr>
      <vt:lpstr>PowerPoint Presentation</vt:lpstr>
      <vt:lpstr>PowerPoint Presentation</vt:lpstr>
      <vt:lpstr>PowerPoint Presentation</vt:lpstr>
      <vt:lpstr>PowerPoint Presentation</vt:lpstr>
      <vt:lpstr>Factor 4: US–Republic of Korea wargames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 Security Council debate: North Korea nuclear missile test</vt:lpstr>
      <vt:lpstr>Plenary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Harvey Edser</cp:lastModifiedBy>
  <cp:revision>1592</cp:revision>
  <dcterms:created xsi:type="dcterms:W3CDTF">2020-03-11T22:57:07Z</dcterms:created>
  <dcterms:modified xsi:type="dcterms:W3CDTF">2020-06-30T10:05:36Z</dcterms:modified>
</cp:coreProperties>
</file>