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1" r:id="rId2"/>
    <p:sldId id="282" r:id="rId3"/>
    <p:sldId id="274" r:id="rId4"/>
    <p:sldId id="275" r:id="rId5"/>
    <p:sldId id="276" r:id="rId6"/>
    <p:sldId id="277" r:id="rId7"/>
    <p:sldId id="278" r:id="rId8"/>
    <p:sldId id="279"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olproofs" initials="F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89880" autoAdjust="0"/>
  </p:normalViewPr>
  <p:slideViewPr>
    <p:cSldViewPr snapToGrid="0" snapToObjects="1">
      <p:cViewPr varScale="1">
        <p:scale>
          <a:sx n="88" d="100"/>
          <a:sy n="88" d="100"/>
        </p:scale>
        <p:origin x="36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285690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Left: </a:t>
            </a:r>
            <a:r>
              <a:rPr lang="en-GB" sz="1200" kern="1200" dirty="0">
                <a:solidFill>
                  <a:schemeClr val="tx1"/>
                </a:solidFill>
                <a:effectLst/>
                <a:latin typeface="+mn-lt"/>
                <a:ea typeface="+mn-ea"/>
                <a:cs typeface="+mn-cs"/>
              </a:rPr>
              <a:t>© IWM BF 10277, </a:t>
            </a:r>
            <a:r>
              <a:rPr lang="en-GB" sz="1200" u="none" kern="1200" dirty="0">
                <a:solidFill>
                  <a:schemeClr val="tx1"/>
                </a:solidFill>
                <a:effectLst/>
                <a:latin typeface="+mn-lt"/>
                <a:ea typeface="+mn-ea"/>
                <a:cs typeface="+mn-cs"/>
              </a:rPr>
              <a:t>www.iwm.org.uk/collections/item/object/205190860</a:t>
            </a:r>
          </a:p>
          <a:p>
            <a:pPr lvl="0"/>
            <a:r>
              <a:rPr lang="en-GB" sz="1200" kern="1200" dirty="0">
                <a:solidFill>
                  <a:schemeClr val="tx1"/>
                </a:solidFill>
                <a:effectLst/>
                <a:latin typeface="+mn-lt"/>
                <a:ea typeface="+mn-ea"/>
                <a:cs typeface="+mn-cs"/>
              </a:rPr>
              <a:t>Right: </a:t>
            </a:r>
            <a:r>
              <a:rPr lang="en-GB" sz="1200" i="1" kern="1200" dirty="0">
                <a:solidFill>
                  <a:schemeClr val="tx1"/>
                </a:solidFill>
                <a:effectLst/>
                <a:latin typeface="+mn-lt"/>
                <a:ea typeface="+mn-ea"/>
                <a:cs typeface="+mn-cs"/>
              </a:rPr>
              <a:t>Bristol Post </a:t>
            </a:r>
            <a:r>
              <a:rPr lang="en-GB" sz="1200" u="none" kern="1200" dirty="0">
                <a:solidFill>
                  <a:schemeClr val="tx1"/>
                </a:solidFill>
                <a:effectLst/>
                <a:latin typeface="+mn-lt"/>
                <a:ea typeface="+mn-ea"/>
                <a:cs typeface="+mn-cs"/>
              </a:rPr>
              <a:t>www.bristolpost.co.uk/news/bristol-news/glorious-glosters-could-finally-identified-1907716</a:t>
            </a:r>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36668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Public domain/</a:t>
            </a:r>
            <a:r>
              <a:rPr lang="en-GB" sz="1200" b="0" i="0" kern="1200" dirty="0" err="1">
                <a:solidFill>
                  <a:schemeClr val="tx1"/>
                </a:solidFill>
                <a:effectLst/>
                <a:latin typeface="+mn-lt"/>
                <a:ea typeface="+mn-ea"/>
                <a:cs typeface="+mn-cs"/>
              </a:rPr>
              <a:t>Jpbarrass</a:t>
            </a:r>
            <a:r>
              <a:rPr lang="en-GB" sz="1200" b="0" i="0" kern="1200" dirty="0">
                <a:solidFill>
                  <a:schemeClr val="tx1"/>
                </a:solidFill>
                <a:effectLst/>
                <a:latin typeface="+mn-lt"/>
                <a:ea typeface="+mn-ea"/>
                <a:cs typeface="+mn-cs"/>
              </a:rPr>
              <a:t>/Wikimedia, https://commons.wikimedia.org/wiki/File:Gloster_Memorial_by_Seolmacheon.jpg</a:t>
            </a:r>
            <a:endParaRPr lang="en-US" dirty="0"/>
          </a:p>
          <a:p>
            <a:r>
              <a:rPr lang="en-US" dirty="0"/>
              <a:t>Centre: </a:t>
            </a:r>
            <a:r>
              <a:rPr lang="en-GB" sz="1200" b="0" i="0" kern="1200" dirty="0">
                <a:solidFill>
                  <a:schemeClr val="tx1"/>
                </a:solidFill>
                <a:effectLst/>
                <a:latin typeface="+mn-lt"/>
                <a:ea typeface="+mn-ea"/>
                <a:cs typeface="+mn-cs"/>
              </a:rPr>
              <a:t>CC BY 2.0/OGL v1.0/Foreign and Commonwealth Office, https://www.flickr.com/photos/foreignoffice/20484854475/</a:t>
            </a:r>
            <a:endParaRPr lang="en-US" dirty="0"/>
          </a:p>
          <a:p>
            <a:r>
              <a:rPr lang="en-US" dirty="0"/>
              <a:t>Right: </a:t>
            </a:r>
            <a:r>
              <a:rPr lang="en-GB" sz="1200" b="0" i="0" kern="1200" dirty="0">
                <a:solidFill>
                  <a:schemeClr val="tx1"/>
                </a:solidFill>
                <a:effectLst/>
                <a:latin typeface="+mn-lt"/>
                <a:ea typeface="+mn-ea"/>
                <a:cs typeface="+mn-cs"/>
              </a:rPr>
              <a:t>CC BY-SA 4.0/Stingray Trainer/Wikimedia, https://commons.wikimedia.org/wiki/File:Gloucester_Valley_Battle_Monument.jpg</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202404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CC BY-SA 4.0/Chris McKenna/Wikimedia, https://commons.wikimedia.org/wiki/File:Korean_War_Memorial,_London_2014-12-19_-_21.jpg</a:t>
            </a:r>
          </a:p>
          <a:p>
            <a:r>
              <a:rPr lang="en-GB" dirty="0"/>
              <a:t>B: </a:t>
            </a:r>
            <a:r>
              <a:rPr lang="de-DE" dirty="0"/>
              <a:t>© Mark Newton (WMR-20766), https://www.iwm.org.uk/memorials/item/memorial/20766</a:t>
            </a:r>
          </a:p>
          <a:p>
            <a:r>
              <a:rPr lang="en-GB" dirty="0"/>
              <a:t>C: </a:t>
            </a:r>
            <a:r>
              <a:rPr lang="en-GB" sz="1200" b="0" i="0" kern="1200" dirty="0">
                <a:solidFill>
                  <a:schemeClr val="tx1"/>
                </a:solidFill>
                <a:effectLst/>
                <a:latin typeface="+mn-lt"/>
                <a:ea typeface="+mn-ea"/>
                <a:cs typeface="+mn-cs"/>
              </a:rPr>
              <a:t>© Jenny Turner (WMR-78700), https://www.iwm.org.uk/memorials/item/memorial/78700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 </a:t>
            </a:r>
            <a:r>
              <a:rPr lang="en-GB" sz="1200" b="0" i="0" kern="1200" dirty="0">
                <a:solidFill>
                  <a:schemeClr val="tx1"/>
                </a:solidFill>
                <a:effectLst/>
                <a:latin typeface="+mn-lt"/>
                <a:ea typeface="+mn-ea"/>
                <a:cs typeface="+mn-cs"/>
              </a:rPr>
              <a:t>© Alexander Smith (WMR-7641), https://www.iwm.org.uk/memorials/item/memorial/7641</a:t>
            </a: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71578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357986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78845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CC6BD68-F5BB-AC49-B736-93249B27AEA6}" type="datetime1">
              <a:rPr lang="en-GB" smtClean="0"/>
              <a:t>30/06/2020</a:t>
            </a:fld>
            <a:endParaRPr lang="en-US"/>
          </a:p>
        </p:txBody>
      </p:sp>
      <p:sp>
        <p:nvSpPr>
          <p:cNvPr id="6" name="Slide Number Placeholder 5"/>
          <p:cNvSpPr>
            <a:spLocks noGrp="1"/>
          </p:cNvSpPr>
          <p:nvPr>
            <p:ph type="sldNum" sz="quarter" idx="12"/>
          </p:nvPr>
        </p:nvSpPr>
        <p:spPr>
          <a:xfrm>
            <a:off x="3968261" y="6356350"/>
            <a:ext cx="463312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3979079"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5.2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D2C82C4A-3FFB-1E47-B836-E7DF4FB3A529}"/>
              </a:ext>
            </a:extLst>
          </p:cNvPr>
          <p:cNvSpPr>
            <a:spLocks noGrp="1"/>
          </p:cNvSpPr>
          <p:nvPr>
            <p:ph type="sldNum" sz="quarter" idx="4"/>
          </p:nvPr>
        </p:nvSpPr>
        <p:spPr>
          <a:xfrm>
            <a:off x="3968261" y="6356350"/>
            <a:ext cx="463312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ukwarmemorials.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www.ukwarmemorials.org/create-a-new-memor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14" y="380108"/>
            <a:ext cx="10515600" cy="1715392"/>
          </a:xfrm>
        </p:spPr>
        <p:txBody>
          <a:bodyPr>
            <a:noAutofit/>
          </a:bodyPr>
          <a:lstStyle/>
          <a:p>
            <a:r>
              <a:rPr lang="en-GB" b="1" dirty="0"/>
              <a:t>Enquiry overview: </a:t>
            </a:r>
            <a:r>
              <a:rPr lang="en-GB" b="1" dirty="0">
                <a:solidFill>
                  <a:schemeClr val="accent5">
                    <a:lumMod val="75000"/>
                  </a:schemeClr>
                </a:solidFill>
                <a:latin typeface="Arial" panose="020B0604020202020204" pitchFamily="34" charset="0"/>
                <a:cs typeface="Arial" panose="020B0604020202020204" pitchFamily="34" charset="0"/>
              </a:rPr>
              <a:t>The Glorious </a:t>
            </a:r>
            <a:r>
              <a:rPr lang="en-GB" b="1" dirty="0" err="1">
                <a:solidFill>
                  <a:schemeClr val="accent5">
                    <a:lumMod val="75000"/>
                  </a:schemeClr>
                </a:solidFill>
                <a:latin typeface="Arial" panose="020B0604020202020204" pitchFamily="34" charset="0"/>
                <a:cs typeface="Arial" panose="020B0604020202020204" pitchFamily="34" charset="0"/>
              </a:rPr>
              <a:t>Glosters</a:t>
            </a:r>
            <a:r>
              <a:rPr lang="en-GB" b="1" dirty="0">
                <a:solidFill>
                  <a:schemeClr val="accent5">
                    <a:lumMod val="75000"/>
                  </a:schemeClr>
                </a:solidFill>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What happened at the Battle of the </a:t>
            </a:r>
            <a:r>
              <a:rPr lang="en-GB" b="1" dirty="0" err="1">
                <a:latin typeface="Arial" panose="020B0604020202020204" pitchFamily="34" charset="0"/>
                <a:cs typeface="Arial" panose="020B0604020202020204" pitchFamily="34" charset="0"/>
              </a:rPr>
              <a:t>Imjin</a:t>
            </a:r>
            <a:r>
              <a:rPr lang="en-GB" b="1" dirty="0">
                <a:latin typeface="Arial" panose="020B0604020202020204" pitchFamily="34" charset="0"/>
                <a:cs typeface="Arial" panose="020B0604020202020204" pitchFamily="34" charset="0"/>
              </a:rPr>
              <a:t> River, April 1951?</a:t>
            </a:r>
            <a:endParaRPr lang="en-US" b="1" dirty="0"/>
          </a:p>
        </p:txBody>
      </p:sp>
      <p:sp>
        <p:nvSpPr>
          <p:cNvPr id="9" name="Rectangle 8"/>
          <p:cNvSpPr/>
          <p:nvPr/>
        </p:nvSpPr>
        <p:spPr>
          <a:xfrm>
            <a:off x="6354445" y="2718730"/>
            <a:ext cx="4985474" cy="299427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b="1" kern="1200" dirty="0">
                <a:solidFill>
                  <a:schemeClr val="accent6">
                    <a:lumMod val="60000"/>
                    <a:lumOff val="40000"/>
                  </a:schemeClr>
                </a:solidFill>
                <a:latin typeface="Arial" charset="0"/>
                <a:ea typeface="Arial" charset="0"/>
                <a:cs typeface="Arial" charset="0"/>
              </a:rPr>
              <a:t>Lesson 5.2</a:t>
            </a:r>
          </a:p>
          <a:p>
            <a:pPr lvl="0" algn="ctr" defTabSz="1466850">
              <a:lnSpc>
                <a:spcPct val="90000"/>
              </a:lnSpc>
              <a:spcBef>
                <a:spcPct val="0"/>
              </a:spcBef>
              <a:spcAft>
                <a:spcPct val="35000"/>
              </a:spcAft>
            </a:pPr>
            <a:r>
              <a:rPr lang="en-GB" sz="3200" b="1" dirty="0">
                <a:solidFill>
                  <a:schemeClr val="accent5">
                    <a:lumMod val="40000"/>
                    <a:lumOff val="60000"/>
                  </a:schemeClr>
                </a:solidFill>
                <a:latin typeface="Arial"/>
                <a:cs typeface="Arial"/>
              </a:rPr>
              <a:t>Write an account </a:t>
            </a:r>
            <a:r>
              <a:rPr lang="en-GB" sz="3200" b="1" dirty="0">
                <a:latin typeface="Arial"/>
                <a:cs typeface="Arial"/>
              </a:rPr>
              <a:t>of what happened at the Battle of the </a:t>
            </a:r>
            <a:r>
              <a:rPr lang="en-GB" sz="3200" b="1" dirty="0" err="1">
                <a:latin typeface="Arial"/>
                <a:cs typeface="Arial"/>
              </a:rPr>
              <a:t>Imjin</a:t>
            </a:r>
            <a:r>
              <a:rPr lang="en-GB" sz="3200" b="1" dirty="0">
                <a:latin typeface="Arial"/>
                <a:cs typeface="Arial"/>
              </a:rPr>
              <a:t> River</a:t>
            </a:r>
            <a:endParaRPr lang="en-GB" sz="3200" b="1" kern="1200" dirty="0">
              <a:latin typeface="Arial" charset="0"/>
              <a:ea typeface="Arial" charset="0"/>
              <a:cs typeface="Arial" charset="0"/>
            </a:endParaRPr>
          </a:p>
        </p:txBody>
      </p:sp>
      <p:sp>
        <p:nvSpPr>
          <p:cNvPr id="10" name="Slide Number Placeholder 9">
            <a:extLst>
              <a:ext uri="{FF2B5EF4-FFF2-40B4-BE49-F238E27FC236}">
                <a16:creationId xmlns:a16="http://schemas.microsoft.com/office/drawing/2014/main" id="{F617B6B9-F31B-3B47-9BDE-6BBA9339D15F}"/>
              </a:ext>
            </a:extLst>
          </p:cNvPr>
          <p:cNvSpPr>
            <a:spLocks noGrp="1"/>
          </p:cNvSpPr>
          <p:nvPr>
            <p:ph type="sldNum" sz="quarter" idx="12"/>
          </p:nvPr>
        </p:nvSpPr>
        <p:spPr/>
        <p:txBody>
          <a:bodyPr/>
          <a:lstStyle/>
          <a:p>
            <a:fld id="{91DB7F08-A76A-C04F-AC2D-B8A23795015F}" type="slidenum">
              <a:rPr lang="en-US" smtClean="0"/>
              <a:pPr/>
              <a:t>1</a:t>
            </a:fld>
            <a:endParaRPr lang="en-US" dirty="0"/>
          </a:p>
        </p:txBody>
      </p:sp>
      <p:sp>
        <p:nvSpPr>
          <p:cNvPr id="3" name="Rectangle 2">
            <a:extLst>
              <a:ext uri="{FF2B5EF4-FFF2-40B4-BE49-F238E27FC236}">
                <a16:creationId xmlns:a16="http://schemas.microsoft.com/office/drawing/2014/main" id="{0E45F633-8BA2-4DCD-AD47-FE34518EB291}"/>
              </a:ext>
            </a:extLst>
          </p:cNvPr>
          <p:cNvSpPr/>
          <p:nvPr/>
        </p:nvSpPr>
        <p:spPr>
          <a:xfrm>
            <a:off x="4195157" y="-1211465"/>
            <a:ext cx="6096000" cy="646331"/>
          </a:xfrm>
          <a:prstGeom prst="rect">
            <a:avLst/>
          </a:prstGeom>
        </p:spPr>
        <p:txBody>
          <a:bodyPr>
            <a:spAutoFit/>
          </a:bodyPr>
          <a:lstStyle/>
          <a:p>
            <a:r>
              <a:rPr lang="en-GB" b="1" dirty="0"/>
              <a:t>Enquiry 4</a:t>
            </a:r>
            <a:r>
              <a:rPr lang="en-GB" dirty="0"/>
              <a:t>: </a:t>
            </a:r>
            <a:br>
              <a:rPr lang="en-GB" dirty="0"/>
            </a:br>
            <a:endParaRPr lang="en-GB" dirty="0"/>
          </a:p>
        </p:txBody>
      </p:sp>
      <p:sp>
        <p:nvSpPr>
          <p:cNvPr id="13" name="Rectangle 12">
            <a:extLst>
              <a:ext uri="{FF2B5EF4-FFF2-40B4-BE49-F238E27FC236}">
                <a16:creationId xmlns:a16="http://schemas.microsoft.com/office/drawing/2014/main" id="{C25A1E04-766E-4CE5-A631-4FD67D4469BE}"/>
              </a:ext>
            </a:extLst>
          </p:cNvPr>
          <p:cNvSpPr/>
          <p:nvPr/>
        </p:nvSpPr>
        <p:spPr>
          <a:xfrm>
            <a:off x="581214" y="2718730"/>
            <a:ext cx="5026744" cy="3016046"/>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bg1"/>
                </a:solidFill>
                <a:latin typeface="Arial" charset="0"/>
                <a:cs typeface="Arial" charset="0"/>
              </a:rPr>
              <a:t>Lesson 5.1</a:t>
            </a:r>
          </a:p>
          <a:p>
            <a:pPr lvl="0" algn="ctr" defTabSz="1466850">
              <a:lnSpc>
                <a:spcPct val="90000"/>
              </a:lnSpc>
              <a:spcBef>
                <a:spcPct val="0"/>
              </a:spcBef>
              <a:spcAft>
                <a:spcPct val="35000"/>
              </a:spcAft>
            </a:pPr>
            <a:r>
              <a:rPr lang="en-GB" sz="3200" dirty="0">
                <a:solidFill>
                  <a:schemeClr val="bg1"/>
                </a:solidFill>
                <a:latin typeface="Arial" panose="020B0604020202020204" pitchFamily="34" charset="0"/>
                <a:cs typeface="Arial" panose="020B0604020202020204" pitchFamily="34" charset="0"/>
              </a:rPr>
              <a:t>Use evidence to build a narrative of what happened at the Battle of the </a:t>
            </a:r>
            <a:r>
              <a:rPr lang="en-GB" sz="3200" dirty="0" err="1">
                <a:solidFill>
                  <a:schemeClr val="bg1"/>
                </a:solidFill>
                <a:latin typeface="Arial" panose="020B0604020202020204" pitchFamily="34" charset="0"/>
                <a:cs typeface="Arial" panose="020B0604020202020204" pitchFamily="34" charset="0"/>
              </a:rPr>
              <a:t>Imjin</a:t>
            </a:r>
            <a:r>
              <a:rPr lang="en-GB" sz="3200" dirty="0">
                <a:solidFill>
                  <a:schemeClr val="bg1"/>
                </a:solidFill>
                <a:latin typeface="Arial" panose="020B0604020202020204" pitchFamily="34" charset="0"/>
                <a:cs typeface="Arial" panose="020B0604020202020204" pitchFamily="34" charset="0"/>
              </a:rPr>
              <a:t> River</a:t>
            </a:r>
            <a:endParaRPr lang="en-GB" sz="32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3535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690083"/>
          </a:xfrm>
        </p:spPr>
        <p:txBody>
          <a:bodyPr>
            <a:noAutofit/>
          </a:bodyPr>
          <a:lstStyle/>
          <a:p>
            <a:pPr defTabSz="501650"/>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Lesson 5.2 Overview</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sp>
        <p:nvSpPr>
          <p:cNvPr id="6" name="Slide Number Placeholder 5">
            <a:extLst>
              <a:ext uri="{FF2B5EF4-FFF2-40B4-BE49-F238E27FC236}">
                <a16:creationId xmlns:a16="http://schemas.microsoft.com/office/drawing/2014/main" id="{B34002E7-0B7A-B54B-B8A1-8B557ED87D07}"/>
              </a:ext>
            </a:extLst>
          </p:cNvPr>
          <p:cNvSpPr>
            <a:spLocks noGrp="1"/>
          </p:cNvSpPr>
          <p:nvPr>
            <p:ph type="sldNum" sz="quarter" idx="12"/>
          </p:nvPr>
        </p:nvSpPr>
        <p:spPr/>
        <p:txBody>
          <a:bodyPr/>
          <a:lstStyle/>
          <a:p>
            <a:fld id="{91DB7F08-A76A-C04F-AC2D-B8A23795015F}" type="slidenum">
              <a:rPr lang="en-US" smtClean="0"/>
              <a:pPr/>
              <a:t>2</a:t>
            </a:fld>
            <a:endParaRPr lang="en-US" dirty="0"/>
          </a:p>
        </p:txBody>
      </p:sp>
      <p:sp>
        <p:nvSpPr>
          <p:cNvPr id="3" name="Rectangle 2">
            <a:extLst>
              <a:ext uri="{FF2B5EF4-FFF2-40B4-BE49-F238E27FC236}">
                <a16:creationId xmlns:a16="http://schemas.microsoft.com/office/drawing/2014/main" id="{99E71E96-458C-480C-A79E-06D44856AD93}"/>
              </a:ext>
            </a:extLst>
          </p:cNvPr>
          <p:cNvSpPr/>
          <p:nvPr/>
        </p:nvSpPr>
        <p:spPr>
          <a:xfrm>
            <a:off x="5977800" y="1620000"/>
            <a:ext cx="6214200" cy="4224233"/>
          </a:xfrm>
          <a:prstGeom prst="rect">
            <a:avLst/>
          </a:prstGeom>
        </p:spPr>
        <p:txBody>
          <a:bodyPr wrap="square">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Main features of this lesson: </a:t>
            </a:r>
          </a:p>
          <a:p>
            <a:pPr>
              <a:spcBef>
                <a:spcPts val="300"/>
              </a:spcBef>
              <a:spcAft>
                <a:spcPts val="600"/>
              </a:spcAft>
            </a:pPr>
            <a:r>
              <a:rPr lang="en-GB" altLang="fr-FR" sz="2300" dirty="0">
                <a:solidFill>
                  <a:srgbClr val="000000"/>
                </a:solidFill>
                <a:latin typeface="Arial" panose="020B0604020202020204" pitchFamily="34" charset="0"/>
                <a:cs typeface="Arial" panose="020B0604020202020204" pitchFamily="34" charset="0"/>
              </a:rPr>
              <a:t>(Rather than new content, this lesson is focusing on using what you learnt in the last lesson.)</a:t>
            </a:r>
          </a:p>
          <a:p>
            <a:pPr marL="285750" indent="-285750">
              <a:spcBef>
                <a:spcPts val="300"/>
              </a:spcBef>
              <a:spcAft>
                <a:spcPts val="600"/>
              </a:spcAft>
              <a:buFont typeface="Arial" panose="020B0604020202020204" pitchFamily="34" charset="0"/>
              <a:buChar char="•"/>
            </a:pPr>
            <a:r>
              <a:rPr lang="en-US" altLang="fr-FR" sz="2300" dirty="0">
                <a:solidFill>
                  <a:srgbClr val="000000"/>
                </a:solidFill>
                <a:latin typeface="Arial" panose="020B0604020202020204" pitchFamily="34" charset="0"/>
                <a:cs typeface="Arial" panose="020B0604020202020204" pitchFamily="34" charset="0"/>
              </a:rPr>
              <a:t>Recap of the main events of the battle.</a:t>
            </a:r>
          </a:p>
          <a:p>
            <a:pPr marL="285750" indent="-285750">
              <a:spcBef>
                <a:spcPts val="300"/>
              </a:spcBef>
              <a:spcAft>
                <a:spcPts val="600"/>
              </a:spcAft>
              <a:buFont typeface="Arial" panose="020B0604020202020204" pitchFamily="34" charset="0"/>
              <a:buChar char="•"/>
            </a:pPr>
            <a:r>
              <a:rPr lang="en-GB" altLang="fr-FR" sz="2300" dirty="0">
                <a:solidFill>
                  <a:srgbClr val="000000"/>
                </a:solidFill>
                <a:latin typeface="Arial" panose="020B0604020202020204" pitchFamily="34" charset="0"/>
                <a:cs typeface="Arial" panose="020B0604020202020204" pitchFamily="34" charset="0"/>
              </a:rPr>
              <a:t>Selecting relevant information from sources to use in your narrative.</a:t>
            </a:r>
          </a:p>
          <a:p>
            <a:pPr marL="285750" indent="-285750">
              <a:spcBef>
                <a:spcPts val="300"/>
              </a:spcBef>
              <a:spcAft>
                <a:spcPts val="600"/>
              </a:spcAft>
              <a:buFont typeface="Arial" panose="020B0604020202020204" pitchFamily="34" charset="0"/>
              <a:buChar char="•"/>
            </a:pPr>
            <a:r>
              <a:rPr lang="en-US" altLang="fr-FR" sz="2300" dirty="0">
                <a:solidFill>
                  <a:srgbClr val="000000"/>
                </a:solidFill>
                <a:latin typeface="Arial" panose="020B0604020202020204" pitchFamily="34" charset="0"/>
                <a:cs typeface="Arial" panose="020B0604020202020204" pitchFamily="34" charset="0"/>
              </a:rPr>
              <a:t>Comparing </a:t>
            </a:r>
            <a:r>
              <a:rPr lang="en-US" altLang="fr-FR" sz="2300" dirty="0" err="1">
                <a:solidFill>
                  <a:srgbClr val="000000"/>
                </a:solidFill>
                <a:latin typeface="Arial" panose="020B0604020202020204" pitchFamily="34" charset="0"/>
                <a:cs typeface="Arial" panose="020B0604020202020204" pitchFamily="34" charset="0"/>
              </a:rPr>
              <a:t>memorialisation</a:t>
            </a:r>
            <a:r>
              <a:rPr lang="en-US" altLang="fr-FR" sz="2300" dirty="0">
                <a:solidFill>
                  <a:srgbClr val="000000"/>
                </a:solidFill>
                <a:latin typeface="Arial" panose="020B0604020202020204" pitchFamily="34" charset="0"/>
                <a:cs typeface="Arial" panose="020B0604020202020204" pitchFamily="34" charset="0"/>
              </a:rPr>
              <a:t> of the battle in Britain and in South Korea.</a:t>
            </a:r>
          </a:p>
          <a:p>
            <a:pPr marL="285750" indent="-285750">
              <a:spcBef>
                <a:spcPts val="300"/>
              </a:spcBef>
              <a:spcAft>
                <a:spcPts val="600"/>
              </a:spcAft>
              <a:buFont typeface="Arial" panose="020B0604020202020204" pitchFamily="34" charset="0"/>
              <a:buChar char="•"/>
            </a:pPr>
            <a:r>
              <a:rPr lang="en-GB" altLang="fr-FR" sz="2300" dirty="0">
                <a:solidFill>
                  <a:srgbClr val="000000"/>
                </a:solidFill>
                <a:latin typeface="Arial" panose="020B0604020202020204" pitchFamily="34" charset="0"/>
                <a:cs typeface="Arial" panose="020B0604020202020204" pitchFamily="34" charset="0"/>
              </a:rPr>
              <a:t>Arguing for a new memorial to the battle.</a:t>
            </a:r>
            <a:endParaRPr lang="en-US" altLang="fr-FR" sz="2300" dirty="0">
              <a:solidFill>
                <a:srgbClr val="00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A9D4DEC-3F44-47D1-8DDB-BD022FA61117}"/>
              </a:ext>
            </a:extLst>
          </p:cNvPr>
          <p:cNvSpPr/>
          <p:nvPr/>
        </p:nvSpPr>
        <p:spPr>
          <a:xfrm>
            <a:off x="720000" y="1620000"/>
            <a:ext cx="4985474" cy="299427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b="1" kern="1200" dirty="0">
                <a:solidFill>
                  <a:schemeClr val="accent6">
                    <a:lumMod val="60000"/>
                    <a:lumOff val="40000"/>
                  </a:schemeClr>
                </a:solidFill>
                <a:latin typeface="Arial" charset="0"/>
                <a:ea typeface="Arial" charset="0"/>
                <a:cs typeface="Arial" charset="0"/>
              </a:rPr>
              <a:t>Lesson 5.2</a:t>
            </a:r>
          </a:p>
          <a:p>
            <a:pPr lvl="0" algn="ctr" defTabSz="1466850">
              <a:lnSpc>
                <a:spcPct val="90000"/>
              </a:lnSpc>
              <a:spcBef>
                <a:spcPct val="0"/>
              </a:spcBef>
              <a:spcAft>
                <a:spcPct val="35000"/>
              </a:spcAft>
            </a:pPr>
            <a:r>
              <a:rPr lang="en-GB" sz="3200" b="1" dirty="0">
                <a:solidFill>
                  <a:schemeClr val="accent5">
                    <a:lumMod val="40000"/>
                    <a:lumOff val="60000"/>
                  </a:schemeClr>
                </a:solidFill>
                <a:latin typeface="Arial"/>
                <a:cs typeface="Arial"/>
              </a:rPr>
              <a:t>Write an account </a:t>
            </a:r>
            <a:r>
              <a:rPr lang="en-GB" sz="3200" b="1" dirty="0">
                <a:latin typeface="Arial"/>
                <a:cs typeface="Arial"/>
              </a:rPr>
              <a:t>of what happened at the Battle of the </a:t>
            </a:r>
            <a:r>
              <a:rPr lang="en-GB" sz="3200" b="1" dirty="0" err="1">
                <a:latin typeface="Arial"/>
                <a:cs typeface="Arial"/>
              </a:rPr>
              <a:t>Imjin</a:t>
            </a:r>
            <a:r>
              <a:rPr lang="en-GB" sz="3200" b="1" dirty="0">
                <a:latin typeface="Arial"/>
                <a:cs typeface="Arial"/>
              </a:rPr>
              <a:t> River</a:t>
            </a:r>
            <a:endParaRPr lang="en-GB" sz="3200" b="1" kern="1200" dirty="0">
              <a:latin typeface="Arial" charset="0"/>
              <a:ea typeface="Arial" charset="0"/>
              <a:cs typeface="Arial" charset="0"/>
            </a:endParaRPr>
          </a:p>
        </p:txBody>
      </p:sp>
    </p:spTree>
    <p:extLst>
      <p:ext uri="{BB962C8B-B14F-4D97-AF65-F5344CB8AC3E}">
        <p14:creationId xmlns:p14="http://schemas.microsoft.com/office/powerpoint/2010/main" val="83840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360001"/>
            <a:ext cx="10599641" cy="932772"/>
          </a:xfrm>
        </p:spPr>
        <p:txBody>
          <a:bodyPr>
            <a:noAutofit/>
          </a:bodyPr>
          <a:lstStyle/>
          <a:p>
            <a:r>
              <a:rPr lang="en-GB" b="1" dirty="0">
                <a:solidFill>
                  <a:prstClr val="black"/>
                </a:solidFill>
                <a:latin typeface="Arial" panose="020B0604020202020204" pitchFamily="34" charset="0"/>
                <a:cs typeface="Arial" panose="020B0604020202020204" pitchFamily="34" charset="0"/>
              </a:rPr>
              <a:t>What happened at the </a:t>
            </a:r>
            <a:br>
              <a:rPr lang="en-GB" b="1" dirty="0">
                <a:solidFill>
                  <a:prstClr val="black"/>
                </a:solidFill>
                <a:latin typeface="Arial" panose="020B0604020202020204" pitchFamily="34" charset="0"/>
                <a:cs typeface="Arial" panose="020B0604020202020204" pitchFamily="34" charset="0"/>
              </a:rPr>
            </a:br>
            <a:r>
              <a:rPr lang="en-GB" b="1" dirty="0">
                <a:solidFill>
                  <a:prstClr val="black"/>
                </a:solidFill>
                <a:latin typeface="Arial" panose="020B0604020202020204" pitchFamily="34" charset="0"/>
                <a:cs typeface="Arial" panose="020B0604020202020204" pitchFamily="34" charset="0"/>
              </a:rPr>
              <a:t>Battle of the </a:t>
            </a:r>
            <a:r>
              <a:rPr lang="en-GB" b="1" dirty="0" err="1">
                <a:solidFill>
                  <a:prstClr val="black"/>
                </a:solidFill>
                <a:latin typeface="Arial" panose="020B0604020202020204" pitchFamily="34" charset="0"/>
                <a:cs typeface="Arial" panose="020B0604020202020204" pitchFamily="34" charset="0"/>
              </a:rPr>
              <a:t>Imjin</a:t>
            </a:r>
            <a:r>
              <a:rPr lang="en-GB" b="1" dirty="0">
                <a:solidFill>
                  <a:prstClr val="black"/>
                </a:solidFill>
                <a:latin typeface="Arial" panose="020B0604020202020204" pitchFamily="34" charset="0"/>
                <a:cs typeface="Arial" panose="020B0604020202020204" pitchFamily="34" charset="0"/>
              </a:rPr>
              <a:t> River?</a:t>
            </a:r>
            <a:endParaRPr lang="en-GB" sz="1400" dirty="0"/>
          </a:p>
        </p:txBody>
      </p:sp>
      <p:sp>
        <p:nvSpPr>
          <p:cNvPr id="3" name="Subtitle 2"/>
          <p:cNvSpPr txBox="1">
            <a:spLocks/>
          </p:cNvSpPr>
          <p:nvPr/>
        </p:nvSpPr>
        <p:spPr>
          <a:xfrm>
            <a:off x="720000" y="1980000"/>
            <a:ext cx="4367007" cy="1278207"/>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b="1" dirty="0">
                <a:latin typeface="Arial" panose="020B0604020202020204" pitchFamily="34" charset="0"/>
                <a:cs typeface="Arial" panose="020B0604020202020204" pitchFamily="34" charset="0"/>
              </a:rPr>
              <a:t>Activity 1 </a:t>
            </a:r>
          </a:p>
          <a:p>
            <a:pPr marL="0" indent="0">
              <a:buNone/>
            </a:pPr>
            <a:r>
              <a:rPr lang="en-GB" sz="2400" dirty="0">
                <a:latin typeface="Arial" panose="020B0604020202020204" pitchFamily="34" charset="0"/>
                <a:cs typeface="Arial" panose="020B0604020202020204" pitchFamily="34" charset="0"/>
              </a:rPr>
              <a:t>Recap the main events of the battle from the last lesson</a:t>
            </a:r>
          </a:p>
        </p:txBody>
      </p:sp>
      <p:pic>
        <p:nvPicPr>
          <p:cNvPr id="6" name="Picture 5" descr="https://i2-prod.mirror.co.uk/incoming/article11164334.ece/ALTERNATES/s615b/A-map-showing-the-Glorious-Glosters-defence-of-hill-235-at-the-Battle-of-the-Imjin-Riv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864" y="826387"/>
            <a:ext cx="4659449" cy="4736737"/>
          </a:xfrm>
          <a:prstGeom prst="rect">
            <a:avLst/>
          </a:prstGeom>
          <a:noFill/>
          <a:ln>
            <a:noFill/>
          </a:ln>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99" y="3258207"/>
            <a:ext cx="4087005" cy="281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D8D34086-CE99-F648-9978-9FE1F286B544}"/>
              </a:ext>
            </a:extLst>
          </p:cNvPr>
          <p:cNvSpPr>
            <a:spLocks noGrp="1"/>
          </p:cNvSpPr>
          <p:nvPr>
            <p:ph type="sldNum" sz="quarter" idx="12"/>
          </p:nvPr>
        </p:nvSpPr>
        <p:spPr/>
        <p:txBody>
          <a:bodyPr/>
          <a:lstStyle/>
          <a:p>
            <a:fld id="{91DB7F08-A76A-C04F-AC2D-B8A23795015F}" type="slidenum">
              <a:rPr lang="en-US" smtClean="0"/>
              <a:pPr/>
              <a:t>3</a:t>
            </a:fld>
            <a:endParaRPr lang="en-US"/>
          </a:p>
        </p:txBody>
      </p:sp>
    </p:spTree>
    <p:extLst>
      <p:ext uri="{BB962C8B-B14F-4D97-AF65-F5344CB8AC3E}">
        <p14:creationId xmlns:p14="http://schemas.microsoft.com/office/powerpoint/2010/main" val="96300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93791-35CE-423B-9E3B-19668EE4EBD3}"/>
              </a:ext>
            </a:extLst>
          </p:cNvPr>
          <p:cNvSpPr/>
          <p:nvPr/>
        </p:nvSpPr>
        <p:spPr>
          <a:xfrm>
            <a:off x="6380919" y="1800000"/>
            <a:ext cx="3942524" cy="4093428"/>
          </a:xfrm>
          <a:prstGeom prst="rect">
            <a:avLst/>
          </a:prstGeom>
          <a:solidFill>
            <a:schemeClr val="accent5">
              <a:lumMod val="20000"/>
              <a:lumOff val="80000"/>
            </a:schemeClr>
          </a:solidFill>
          <a:ln w="3175">
            <a:noFill/>
          </a:ln>
        </p:spPr>
        <p:txBody>
          <a:bodyPr wrap="square" anchor="t">
            <a:spAutoFit/>
          </a:bodyPr>
          <a:lstStyle/>
          <a:p>
            <a:r>
              <a:rPr lang="en-GB" sz="2000" dirty="0">
                <a:latin typeface="Arial" panose="020B0604020202020204" pitchFamily="34" charset="0"/>
                <a:cs typeface="Arial" panose="020B0604020202020204" pitchFamily="34" charset="0"/>
              </a:rPr>
              <a:t>Your narrative could feature one or more of these elements: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What the Chinese were trying to achieve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What the UNO forces were trying to achieve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Why the </a:t>
            </a:r>
            <a:r>
              <a:rPr lang="en-GB" sz="2000" dirty="0" err="1">
                <a:latin typeface="Arial" panose="020B0604020202020204" pitchFamily="34" charset="0"/>
                <a:cs typeface="Arial" panose="020B0604020202020204" pitchFamily="34" charset="0"/>
              </a:rPr>
              <a:t>Imjin</a:t>
            </a:r>
            <a:r>
              <a:rPr lang="en-GB" sz="2000" dirty="0">
                <a:latin typeface="Arial" panose="020B0604020202020204" pitchFamily="34" charset="0"/>
                <a:cs typeface="Arial" panose="020B0604020202020204" pitchFamily="34" charset="0"/>
              </a:rPr>
              <a:t> River area was important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seriousness of the fighting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Any particularly important or interesting events in the battle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end results of the battle</a:t>
            </a:r>
          </a:p>
        </p:txBody>
      </p:sp>
      <p:sp>
        <p:nvSpPr>
          <p:cNvPr id="7" name="Arrow: Down 2">
            <a:extLst>
              <a:ext uri="{FF2B5EF4-FFF2-40B4-BE49-F238E27FC236}">
                <a16:creationId xmlns:a16="http://schemas.microsoft.com/office/drawing/2014/main" id="{9730C0F9-F94E-45AC-89C4-1D7F213EA563}"/>
              </a:ext>
            </a:extLst>
          </p:cNvPr>
          <p:cNvSpPr/>
          <p:nvPr/>
        </p:nvSpPr>
        <p:spPr>
          <a:xfrm rot="4893243">
            <a:off x="10304014" y="1754538"/>
            <a:ext cx="484632" cy="1005151"/>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0000" y="360000"/>
            <a:ext cx="11114648" cy="1325563"/>
          </a:xfrm>
        </p:spPr>
        <p:txBody>
          <a:bodyPr>
            <a:noAutofit/>
          </a:bodyPr>
          <a:lstStyle/>
          <a:p>
            <a:r>
              <a:rPr lang="en-GB" sz="4800" b="1" dirty="0">
                <a:solidFill>
                  <a:prstClr val="black"/>
                </a:solidFill>
                <a:latin typeface="Arial" panose="020B0604020202020204" pitchFamily="34" charset="0"/>
                <a:cs typeface="Arial" panose="020B0604020202020204" pitchFamily="34" charset="0"/>
              </a:rPr>
              <a:t>Write an account of the Battle of the </a:t>
            </a:r>
            <a:r>
              <a:rPr lang="en-GB" sz="4800" b="1" dirty="0" err="1">
                <a:solidFill>
                  <a:prstClr val="black"/>
                </a:solidFill>
                <a:latin typeface="Arial" panose="020B0604020202020204" pitchFamily="34" charset="0"/>
                <a:cs typeface="Arial" panose="020B0604020202020204" pitchFamily="34" charset="0"/>
              </a:rPr>
              <a:t>Imjin</a:t>
            </a:r>
            <a:r>
              <a:rPr lang="en-GB" sz="4800" b="1" dirty="0">
                <a:solidFill>
                  <a:prstClr val="black"/>
                </a:solidFill>
                <a:latin typeface="Arial" panose="020B0604020202020204" pitchFamily="34" charset="0"/>
                <a:cs typeface="Arial" panose="020B0604020202020204" pitchFamily="34" charset="0"/>
              </a:rPr>
              <a:t> River</a:t>
            </a:r>
            <a:br>
              <a:rPr lang="en-GB" sz="4800" dirty="0"/>
            </a:br>
            <a:endParaRPr lang="en-US" sz="4800" dirty="0"/>
          </a:p>
        </p:txBody>
      </p:sp>
      <p:sp>
        <p:nvSpPr>
          <p:cNvPr id="3" name="Content Placeholder 2"/>
          <p:cNvSpPr>
            <a:spLocks noGrp="1"/>
          </p:cNvSpPr>
          <p:nvPr>
            <p:ph idx="1"/>
          </p:nvPr>
        </p:nvSpPr>
        <p:spPr>
          <a:xfrm>
            <a:off x="720000" y="1800000"/>
            <a:ext cx="5460083" cy="4351338"/>
          </a:xfrm>
        </p:spPr>
        <p:txBody>
          <a:bodyPr>
            <a:normAutofit/>
          </a:bodyPr>
          <a:lstStyle/>
          <a:p>
            <a:pPr marL="0" indent="0">
              <a:buNone/>
            </a:pPr>
            <a:r>
              <a:rPr lang="en-GB" b="1" dirty="0">
                <a:latin typeface="Arial" panose="020B0604020202020204" pitchFamily="34" charset="0"/>
                <a:cs typeface="Arial" panose="020B0604020202020204" pitchFamily="34" charset="0"/>
              </a:rPr>
              <a:t>Activity 2</a:t>
            </a:r>
          </a:p>
          <a:p>
            <a:pPr marL="0" indent="0">
              <a:buNone/>
            </a:pPr>
            <a:r>
              <a:rPr lang="en-GB" dirty="0">
                <a:latin typeface="Arial" panose="020B0604020202020204" pitchFamily="34" charset="0"/>
                <a:cs typeface="Arial" panose="020B0604020202020204" pitchFamily="34" charset="0"/>
              </a:rPr>
              <a:t>Write an account of how UN forces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were able to halt the Chinese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Spring Offensive. </a:t>
            </a:r>
          </a:p>
          <a:p>
            <a:pPr marL="0" indent="0">
              <a:buNone/>
            </a:pPr>
            <a:r>
              <a:rPr lang="en-GB" dirty="0">
                <a:latin typeface="Arial"/>
                <a:cs typeface="Arial"/>
              </a:rPr>
              <a:t>History is always controversial. But we can say that the Battle of the </a:t>
            </a:r>
            <a:r>
              <a:rPr lang="en-GB" dirty="0" err="1">
                <a:latin typeface="Arial"/>
                <a:cs typeface="Arial"/>
              </a:rPr>
              <a:t>Imjin</a:t>
            </a:r>
            <a:r>
              <a:rPr lang="en-GB" dirty="0">
                <a:latin typeface="Arial"/>
                <a:cs typeface="Arial"/>
              </a:rPr>
              <a:t> River saved Seoul from capture in 1951.</a:t>
            </a:r>
          </a:p>
          <a:p>
            <a:pPr marL="0" indent="0">
              <a:buNone/>
            </a:pPr>
            <a:r>
              <a:rPr lang="en-GB" dirty="0">
                <a:latin typeface="Arial"/>
                <a:cs typeface="Arial"/>
              </a:rPr>
              <a:t>Your task is to explain this in an account. You have gathered lots of information from the sources. You now need to select the relevant information and turn it into a narrative. </a:t>
            </a:r>
            <a:endParaRPr lang="en-GB" dirty="0">
              <a:latin typeface="Arial" panose="020B0604020202020204" pitchFamily="34" charset="0"/>
              <a:cs typeface="Arial" panose="020B0604020202020204" pitchFamily="34" charset="0"/>
            </a:endParaRPr>
          </a:p>
          <a:p>
            <a:pPr marL="0" indent="0">
              <a:buNone/>
            </a:pPr>
            <a:endParaRPr lang="en-US" dirty="0"/>
          </a:p>
        </p:txBody>
      </p:sp>
      <p:sp>
        <p:nvSpPr>
          <p:cNvPr id="6" name="Rectangle 5">
            <a:extLst>
              <a:ext uri="{FF2B5EF4-FFF2-40B4-BE49-F238E27FC236}">
                <a16:creationId xmlns:a16="http://schemas.microsoft.com/office/drawing/2014/main" id="{DBA2A9C0-7C22-458D-A052-2D2A14C11969}"/>
              </a:ext>
            </a:extLst>
          </p:cNvPr>
          <p:cNvSpPr/>
          <p:nvPr/>
        </p:nvSpPr>
        <p:spPr>
          <a:xfrm>
            <a:off x="10524279" y="1943608"/>
            <a:ext cx="1483818" cy="1323439"/>
          </a:xfrm>
          <a:prstGeom prst="rect">
            <a:avLst/>
          </a:prstGeom>
          <a:solidFill>
            <a:schemeClr val="accent5">
              <a:lumMod val="40000"/>
              <a:lumOff val="60000"/>
            </a:schemeClr>
          </a:solidFill>
          <a:ln w="3175">
            <a:noFill/>
          </a:ln>
        </p:spPr>
        <p:txBody>
          <a:bodyPr wrap="square" anchor="t">
            <a:spAutoFit/>
          </a:bodyPr>
          <a:lstStyle/>
          <a:p>
            <a:r>
              <a:rPr lang="en-GB" sz="1600" dirty="0">
                <a:latin typeface="Arial" panose="020B0604020202020204" pitchFamily="34" charset="0"/>
                <a:cs typeface="Arial" panose="020B0604020202020204" pitchFamily="34" charset="0"/>
              </a:rPr>
              <a:t>Writing frame available if needed (Resource sheet 5.2A)</a:t>
            </a:r>
          </a:p>
        </p:txBody>
      </p:sp>
      <p:sp>
        <p:nvSpPr>
          <p:cNvPr id="5" name="Slide Number Placeholder 4">
            <a:extLst>
              <a:ext uri="{FF2B5EF4-FFF2-40B4-BE49-F238E27FC236}">
                <a16:creationId xmlns:a16="http://schemas.microsoft.com/office/drawing/2014/main" id="{23646B3F-A1D8-C34B-9F04-CF3CBBBF7C17}"/>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31703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a:cs typeface="Arial"/>
              </a:rPr>
              <a:t>How the battle is remembered in </a:t>
            </a:r>
            <a:br>
              <a:rPr lang="en-GB" b="1" dirty="0">
                <a:latin typeface="Arial"/>
                <a:cs typeface="Arial"/>
              </a:rPr>
            </a:br>
            <a:r>
              <a:rPr lang="en-GB" b="1" dirty="0">
                <a:latin typeface="Arial"/>
                <a:cs typeface="Arial"/>
              </a:rPr>
              <a:t>South Korea</a:t>
            </a:r>
            <a:endParaRPr lang="en-US" dirty="0"/>
          </a:p>
        </p:txBody>
      </p:sp>
      <p:sp>
        <p:nvSpPr>
          <p:cNvPr id="3" name="Content Placeholder 2"/>
          <p:cNvSpPr>
            <a:spLocks noGrp="1"/>
          </p:cNvSpPr>
          <p:nvPr>
            <p:ph idx="1"/>
          </p:nvPr>
        </p:nvSpPr>
        <p:spPr>
          <a:xfrm>
            <a:off x="720000" y="4731026"/>
            <a:ext cx="4435096" cy="1603514"/>
          </a:xfrm>
        </p:spPr>
        <p:txBody>
          <a:bodyPr/>
          <a:lstStyle/>
          <a:p>
            <a:pPr marL="0" indent="0">
              <a:buNone/>
            </a:pPr>
            <a:r>
              <a:rPr lang="en-GB" b="1" dirty="0">
                <a:latin typeface="Arial" panose="020B0604020202020204" pitchFamily="34" charset="0"/>
                <a:cs typeface="Arial" panose="020B0604020202020204" pitchFamily="34" charset="0"/>
              </a:rPr>
              <a:t>Activity 3 </a:t>
            </a:r>
          </a:p>
          <a:p>
            <a:pPr marL="0" indent="0">
              <a:buNone/>
            </a:pPr>
            <a:r>
              <a:rPr lang="en-GB" sz="1800" dirty="0">
                <a:latin typeface="Arial" panose="020B0604020202020204" pitchFamily="34" charset="0"/>
                <a:cs typeface="Arial" panose="020B0604020202020204" pitchFamily="34" charset="0"/>
              </a:rPr>
              <a:t>Compare how the Battle is commemorated in South Korea with the British memorials on the next slide.</a:t>
            </a:r>
          </a:p>
          <a:p>
            <a:pPr marL="0" indent="0">
              <a:buNone/>
            </a:pPr>
            <a:r>
              <a:rPr lang="en-GB" sz="1800" dirty="0">
                <a:latin typeface="Arial" panose="020B0604020202020204" pitchFamily="34" charset="0"/>
                <a:cs typeface="Arial" panose="020B0604020202020204" pitchFamily="34" charset="0"/>
              </a:rPr>
              <a:t>Why might there be these differences?</a:t>
            </a:r>
          </a:p>
          <a:p>
            <a:endParaRPr lang="en-US" dirty="0"/>
          </a:p>
        </p:txBody>
      </p:sp>
      <p:sp>
        <p:nvSpPr>
          <p:cNvPr id="7" name="TextBox 6">
            <a:extLst>
              <a:ext uri="{FF2B5EF4-FFF2-40B4-BE49-F238E27FC236}">
                <a16:creationId xmlns:a16="http://schemas.microsoft.com/office/drawing/2014/main" id="{5597E89E-265F-4353-82A6-2B41B061FD13}"/>
              </a:ext>
            </a:extLst>
          </p:cNvPr>
          <p:cNvSpPr txBox="1"/>
          <p:nvPr/>
        </p:nvSpPr>
        <p:spPr>
          <a:xfrm>
            <a:off x="5265924" y="4731026"/>
            <a:ext cx="6430364" cy="1200329"/>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Gloucester Valley Battle Monument was built by the people of the ROK in South Korea.</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hill where the main battle took place has been renamed </a:t>
            </a:r>
            <a:r>
              <a:rPr lang="en-GB" dirty="0" err="1">
                <a:latin typeface="Arial" panose="020B0604020202020204" pitchFamily="34" charset="0"/>
                <a:cs typeface="Arial" panose="020B0604020202020204" pitchFamily="34" charset="0"/>
              </a:rPr>
              <a:t>Gloster</a:t>
            </a:r>
            <a:r>
              <a:rPr lang="en-GB" dirty="0">
                <a:latin typeface="Arial" panose="020B0604020202020204" pitchFamily="34" charset="0"/>
                <a:cs typeface="Arial" panose="020B0604020202020204" pitchFamily="34" charset="0"/>
              </a:rPr>
              <a:t> Hill. </a:t>
            </a:r>
          </a:p>
        </p:txBody>
      </p:sp>
      <p:sp>
        <p:nvSpPr>
          <p:cNvPr id="8" name="Slide Number Placeholder 7">
            <a:extLst>
              <a:ext uri="{FF2B5EF4-FFF2-40B4-BE49-F238E27FC236}">
                <a16:creationId xmlns:a16="http://schemas.microsoft.com/office/drawing/2014/main" id="{504E9CD3-7690-044C-AA81-770565E89889}"/>
              </a:ext>
            </a:extLst>
          </p:cNvPr>
          <p:cNvSpPr>
            <a:spLocks noGrp="1"/>
          </p:cNvSpPr>
          <p:nvPr>
            <p:ph type="sldNum" sz="quarter" idx="12"/>
          </p:nvPr>
        </p:nvSpPr>
        <p:spPr/>
        <p:txBody>
          <a:bodyPr/>
          <a:lstStyle/>
          <a:p>
            <a:fld id="{91DB7F08-A76A-C04F-AC2D-B8A23795015F}" type="slidenum">
              <a:rPr lang="en-US" smtClean="0"/>
              <a:pPr/>
              <a:t>5</a:t>
            </a:fld>
            <a:endParaRPr lang="en-US"/>
          </a:p>
        </p:txBody>
      </p:sp>
      <p:pic>
        <p:nvPicPr>
          <p:cNvPr id="9" name="Picture 2" descr="https://upload.wikimedia.org/wikipedia/commons/thumb/9/94/Gloucester_Valley_Battle_Monument.jpg/800px-Gloucester_Valley_Battle_Monument.jpg">
            <a:extLst>
              <a:ext uri="{FF2B5EF4-FFF2-40B4-BE49-F238E27FC236}">
                <a16:creationId xmlns:a16="http://schemas.microsoft.com/office/drawing/2014/main" id="{52E5CF2F-88AE-9F4F-A9A0-FA157CB7E0E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98323" y="1619999"/>
            <a:ext cx="2457644" cy="29869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loster Memorial by Seolmacheon.jpg">
            <a:extLst>
              <a:ext uri="{FF2B5EF4-FFF2-40B4-BE49-F238E27FC236}">
                <a16:creationId xmlns:a16="http://schemas.microsoft.com/office/drawing/2014/main" id="{1877EEB4-64EA-B64B-BD3A-AB93B29178A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1826" y="1620000"/>
            <a:ext cx="2681309" cy="298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upload.wikimedia.org/wikipedia/commons/1/19/Foreign_Secretary_at_Gloster_Hill_Memorial_Park_%2820484854475%29.jpg">
            <a:extLst>
              <a:ext uri="{FF2B5EF4-FFF2-40B4-BE49-F238E27FC236}">
                <a16:creationId xmlns:a16="http://schemas.microsoft.com/office/drawing/2014/main" id="{1606C471-6A54-E74C-B07D-01C7A9E5C2F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594"/>
          <a:stretch/>
        </p:blipFill>
        <p:spPr bwMode="auto">
          <a:xfrm>
            <a:off x="3519596" y="1620000"/>
            <a:ext cx="4222265" cy="29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3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560D8EC-B5ED-124B-AC30-C8000C74C7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2973" y="3345601"/>
            <a:ext cx="2439104" cy="1829328"/>
          </a:xfrm>
          <a:prstGeom prst="rect">
            <a:avLst/>
          </a:prstGeom>
        </p:spPr>
      </p:pic>
      <p:sp>
        <p:nvSpPr>
          <p:cNvPr id="2" name="Title 1"/>
          <p:cNvSpPr>
            <a:spLocks noGrp="1"/>
          </p:cNvSpPr>
          <p:nvPr>
            <p:ph type="title"/>
          </p:nvPr>
        </p:nvSpPr>
        <p:spPr>
          <a:xfrm>
            <a:off x="720000" y="360000"/>
            <a:ext cx="11286470" cy="1325563"/>
          </a:xfrm>
        </p:spPr>
        <p:txBody>
          <a:bodyPr/>
          <a:lstStyle/>
          <a:p>
            <a:r>
              <a:rPr lang="en-GB" b="1" dirty="0">
                <a:latin typeface="Arial" panose="020B0604020202020204" pitchFamily="34" charset="0"/>
                <a:cs typeface="Arial" panose="020B0604020202020204" pitchFamily="34" charset="0"/>
              </a:rPr>
              <a:t>How the battle is remembered in Britain</a:t>
            </a:r>
            <a:endParaRPr lang="en-US" b="1" dirty="0"/>
          </a:p>
        </p:txBody>
      </p:sp>
      <p:sp>
        <p:nvSpPr>
          <p:cNvPr id="3" name="Content Placeholder 2"/>
          <p:cNvSpPr>
            <a:spLocks noGrp="1"/>
          </p:cNvSpPr>
          <p:nvPr>
            <p:ph idx="1"/>
          </p:nvPr>
        </p:nvSpPr>
        <p:spPr>
          <a:xfrm>
            <a:off x="3732730" y="1260000"/>
            <a:ext cx="7917141" cy="1905987"/>
          </a:xfrm>
        </p:spPr>
        <p:txBody>
          <a:bodyPr>
            <a:normAutofit/>
          </a:bodyPr>
          <a:lstStyle/>
          <a:p>
            <a:pPr marL="342900" indent="-342900">
              <a:buFont typeface="Arial" panose="020B0604020202020204" pitchFamily="34" charset="0"/>
              <a:buChar char="•"/>
            </a:pPr>
            <a:r>
              <a:rPr lang="en-US" sz="1800" dirty="0">
                <a:latin typeface="Arial"/>
                <a:cs typeface="Calibri"/>
              </a:rPr>
              <a:t>There isn’t a monument to commemorate the Battle of the </a:t>
            </a:r>
            <a:r>
              <a:rPr lang="en-US" sz="1800" dirty="0" err="1">
                <a:latin typeface="Arial"/>
                <a:cs typeface="Calibri"/>
              </a:rPr>
              <a:t>Imjin</a:t>
            </a:r>
            <a:r>
              <a:rPr lang="en-US" sz="1800" dirty="0">
                <a:latin typeface="Arial"/>
                <a:cs typeface="Calibri"/>
              </a:rPr>
              <a:t> River </a:t>
            </a:r>
            <a:br>
              <a:rPr lang="en-US" sz="1800" dirty="0">
                <a:latin typeface="Arial"/>
                <a:cs typeface="Calibri"/>
              </a:rPr>
            </a:br>
            <a:r>
              <a:rPr lang="en-US" sz="1800" dirty="0">
                <a:latin typeface="Arial"/>
                <a:cs typeface="Calibri"/>
              </a:rPr>
              <a:t>in Britain.</a:t>
            </a:r>
            <a:endParaRPr lang="en-US" sz="1800" dirty="0"/>
          </a:p>
          <a:p>
            <a:pPr marL="342900" indent="-342900">
              <a:buFont typeface="Arial" panose="020B0604020202020204" pitchFamily="34" charset="0"/>
              <a:buChar char="•"/>
            </a:pPr>
            <a:r>
              <a:rPr lang="en-US" sz="1800" dirty="0">
                <a:latin typeface="Arial"/>
                <a:cs typeface="Calibri"/>
              </a:rPr>
              <a:t>Korean War memorials are often attached to monuments that </a:t>
            </a:r>
            <a:r>
              <a:rPr lang="en-US" sz="1800" dirty="0" err="1">
                <a:latin typeface="Arial"/>
                <a:cs typeface="Calibri"/>
              </a:rPr>
              <a:t>recognise</a:t>
            </a:r>
            <a:r>
              <a:rPr lang="en-US" sz="1800" dirty="0">
                <a:latin typeface="Arial"/>
                <a:cs typeface="Calibri"/>
              </a:rPr>
              <a:t> a range of conflicts.</a:t>
            </a:r>
            <a:endParaRPr lang="en-US" sz="1800" dirty="0">
              <a:cs typeface="Calibri"/>
            </a:endParaRPr>
          </a:p>
          <a:p>
            <a:pPr marL="342900" indent="-342900">
              <a:buFont typeface="Arial" panose="020B0604020202020204" pitchFamily="34" charset="0"/>
              <a:buChar char="•"/>
            </a:pPr>
            <a:r>
              <a:rPr lang="en-US" sz="1800" dirty="0">
                <a:latin typeface="Arial"/>
                <a:cs typeface="Calibri"/>
              </a:rPr>
              <a:t>There are general memorials such as those shown in A and B, and a range of small memorials that name local soldiers, such as those in C to D. </a:t>
            </a:r>
          </a:p>
        </p:txBody>
      </p:sp>
      <p:pic>
        <p:nvPicPr>
          <p:cNvPr id="6" name="Picture 4" descr="A statue of a person standing in front of a building&#10;&#10;Description generated with very high confidence">
            <a:extLst>
              <a:ext uri="{FF2B5EF4-FFF2-40B4-BE49-F238E27FC236}">
                <a16:creationId xmlns:a16="http://schemas.microsoft.com/office/drawing/2014/main" id="{9934A94E-D639-435E-98E7-36F5BCF80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00" y="1516186"/>
            <a:ext cx="2743200" cy="3658743"/>
          </a:xfrm>
          <a:prstGeom prst="rect">
            <a:avLst/>
          </a:prstGeom>
        </p:spPr>
      </p:pic>
      <p:pic>
        <p:nvPicPr>
          <p:cNvPr id="8" name="Picture 11" descr="A sign on the side of a wooden cabinet&#10;&#10;Description generated with high confidence">
            <a:extLst>
              <a:ext uri="{FF2B5EF4-FFF2-40B4-BE49-F238E27FC236}">
                <a16:creationId xmlns:a16="http://schemas.microsoft.com/office/drawing/2014/main" id="{621E3336-3615-4871-A233-4F85BE458E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14788" y="3369012"/>
            <a:ext cx="2406333" cy="1378710"/>
          </a:xfrm>
          <a:prstGeom prst="rect">
            <a:avLst/>
          </a:prstGeom>
        </p:spPr>
      </p:pic>
      <p:pic>
        <p:nvPicPr>
          <p:cNvPr id="10" name="Picture 18" descr="A sign on the side of a road&#10;&#10;Description generated with very high confidence">
            <a:extLst>
              <a:ext uri="{FF2B5EF4-FFF2-40B4-BE49-F238E27FC236}">
                <a16:creationId xmlns:a16="http://schemas.microsoft.com/office/drawing/2014/main" id="{6D7DB461-16AF-4B2D-8E5B-96592EA21E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2731" y="3354130"/>
            <a:ext cx="2743200" cy="1820799"/>
          </a:xfrm>
          <a:prstGeom prst="rect">
            <a:avLst/>
          </a:prstGeom>
        </p:spPr>
      </p:pic>
      <p:sp>
        <p:nvSpPr>
          <p:cNvPr id="11" name="TextBox 10">
            <a:extLst>
              <a:ext uri="{FF2B5EF4-FFF2-40B4-BE49-F238E27FC236}">
                <a16:creationId xmlns:a16="http://schemas.microsoft.com/office/drawing/2014/main" id="{43067F25-49B4-4BA5-9197-D9386ED3E572}"/>
              </a:ext>
            </a:extLst>
          </p:cNvPr>
          <p:cNvSpPr txBox="1"/>
          <p:nvPr/>
        </p:nvSpPr>
        <p:spPr>
          <a:xfrm>
            <a:off x="637498" y="517492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cs typeface="Arial"/>
              </a:rPr>
              <a:t>A. This monument was erected in London in 2014</a:t>
            </a:r>
          </a:p>
        </p:txBody>
      </p:sp>
      <p:sp>
        <p:nvSpPr>
          <p:cNvPr id="12" name="TextBox 11">
            <a:extLst>
              <a:ext uri="{FF2B5EF4-FFF2-40B4-BE49-F238E27FC236}">
                <a16:creationId xmlns:a16="http://schemas.microsoft.com/office/drawing/2014/main" id="{39F98A7E-D0D4-4DCA-A509-415FFAD2DBFF}"/>
              </a:ext>
            </a:extLst>
          </p:cNvPr>
          <p:cNvSpPr txBox="1"/>
          <p:nvPr/>
        </p:nvSpPr>
        <p:spPr>
          <a:xfrm>
            <a:off x="3639967" y="5189226"/>
            <a:ext cx="283596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cs typeface="Calibri"/>
              </a:rPr>
              <a:t>B. War Memorial, Gloucester</a:t>
            </a:r>
            <a:endParaRPr lang="en-US" sz="1600" dirty="0"/>
          </a:p>
        </p:txBody>
      </p:sp>
      <p:sp>
        <p:nvSpPr>
          <p:cNvPr id="14" name="TextBox 13">
            <a:extLst>
              <a:ext uri="{FF2B5EF4-FFF2-40B4-BE49-F238E27FC236}">
                <a16:creationId xmlns:a16="http://schemas.microsoft.com/office/drawing/2014/main" id="{1DC26D02-17FD-4008-8FDA-3ABD43E4F601}"/>
              </a:ext>
            </a:extLst>
          </p:cNvPr>
          <p:cNvSpPr txBox="1"/>
          <p:nvPr/>
        </p:nvSpPr>
        <p:spPr>
          <a:xfrm>
            <a:off x="6556182" y="5189170"/>
            <a:ext cx="29480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cs typeface="Arial"/>
              </a:rPr>
              <a:t>C. Lieutenant Waters,</a:t>
            </a:r>
            <a:endParaRPr lang="en-US" sz="1600" dirty="0">
              <a:latin typeface="Calibri" panose="020F0502020204030204"/>
              <a:cs typeface="Calibri" panose="020F0502020204030204"/>
            </a:endParaRPr>
          </a:p>
          <a:p>
            <a:r>
              <a:rPr lang="en-US" sz="1600" dirty="0">
                <a:latin typeface="Arial"/>
                <a:cs typeface="Arial"/>
              </a:rPr>
              <a:t>National Memorial </a:t>
            </a:r>
            <a:br>
              <a:rPr lang="en-US" sz="1600" dirty="0">
                <a:latin typeface="Arial"/>
                <a:cs typeface="Arial"/>
              </a:rPr>
            </a:br>
            <a:r>
              <a:rPr lang="en-US" sz="1600" dirty="0">
                <a:latin typeface="Arial"/>
                <a:cs typeface="Arial"/>
              </a:rPr>
              <a:t>Arboretum</a:t>
            </a:r>
          </a:p>
        </p:txBody>
      </p:sp>
      <p:sp>
        <p:nvSpPr>
          <p:cNvPr id="15" name="TextBox 14">
            <a:extLst>
              <a:ext uri="{FF2B5EF4-FFF2-40B4-BE49-F238E27FC236}">
                <a16:creationId xmlns:a16="http://schemas.microsoft.com/office/drawing/2014/main" id="{3956326C-FAB7-4E8A-8B0E-5DB45C5DD0F0}"/>
              </a:ext>
            </a:extLst>
          </p:cNvPr>
          <p:cNvSpPr txBox="1"/>
          <p:nvPr/>
        </p:nvSpPr>
        <p:spPr>
          <a:xfrm>
            <a:off x="9153911" y="4765498"/>
            <a:ext cx="24959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rPr>
              <a:t> D. Lieutenant </a:t>
            </a:r>
            <a:r>
              <a:rPr lang="en-US" sz="1600" dirty="0" err="1">
                <a:latin typeface="Arial"/>
              </a:rPr>
              <a:t>Simcox</a:t>
            </a:r>
            <a:r>
              <a:rPr lang="en-US" sz="1600" dirty="0">
                <a:latin typeface="Arial"/>
              </a:rPr>
              <a:t>, </a:t>
            </a:r>
            <a:endParaRPr lang="en-US" sz="1600" dirty="0">
              <a:latin typeface="Calibri" panose="020F0502020204030204"/>
              <a:cs typeface="Calibri" panose="020F0502020204030204"/>
            </a:endParaRPr>
          </a:p>
          <a:p>
            <a:r>
              <a:rPr lang="en-US" sz="1600" dirty="0">
                <a:latin typeface="Arial"/>
              </a:rPr>
              <a:t> Bedford Modern School</a:t>
            </a:r>
            <a:endParaRPr lang="en-US" sz="1600" dirty="0">
              <a:cs typeface="Calibri"/>
            </a:endParaRPr>
          </a:p>
        </p:txBody>
      </p:sp>
      <p:sp>
        <p:nvSpPr>
          <p:cNvPr id="4" name="Slide Number Placeholder 3">
            <a:extLst>
              <a:ext uri="{FF2B5EF4-FFF2-40B4-BE49-F238E27FC236}">
                <a16:creationId xmlns:a16="http://schemas.microsoft.com/office/drawing/2014/main" id="{3BC85F85-C9EA-084D-9FDC-B6098D5724CA}"/>
              </a:ext>
            </a:extLst>
          </p:cNvPr>
          <p:cNvSpPr>
            <a:spLocks noGrp="1"/>
          </p:cNvSpPr>
          <p:nvPr>
            <p:ph type="sldNum" sz="quarter" idx="12"/>
          </p:nvPr>
        </p:nvSpPr>
        <p:spPr/>
        <p:txBody>
          <a:bodyPr/>
          <a:lstStyle/>
          <a:p>
            <a:fld id="{91DB7F08-A76A-C04F-AC2D-B8A23795015F}" type="slidenum">
              <a:rPr lang="en-US" smtClean="0"/>
              <a:pPr/>
              <a:t>6</a:t>
            </a:fld>
            <a:endParaRPr lang="en-US"/>
          </a:p>
        </p:txBody>
      </p:sp>
    </p:spTree>
    <p:extLst>
      <p:ext uri="{BB962C8B-B14F-4D97-AF65-F5344CB8AC3E}">
        <p14:creationId xmlns:p14="http://schemas.microsoft.com/office/powerpoint/2010/main" val="201674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a:cs typeface="Arial"/>
              </a:rPr>
              <a:t>Why is </a:t>
            </a:r>
            <a:r>
              <a:rPr lang="en-GB" b="1" dirty="0" err="1">
                <a:latin typeface="Arial"/>
                <a:cs typeface="Arial"/>
              </a:rPr>
              <a:t>Imjin</a:t>
            </a:r>
            <a:r>
              <a:rPr lang="en-GB" b="1" dirty="0">
                <a:latin typeface="Arial"/>
                <a:cs typeface="Arial"/>
              </a:rPr>
              <a:t> River remembered more creatively in Korea than in Britain?</a:t>
            </a:r>
            <a:endParaRPr lang="en-US" dirty="0"/>
          </a:p>
        </p:txBody>
      </p:sp>
      <p:sp>
        <p:nvSpPr>
          <p:cNvPr id="3" name="Content Placeholder 2"/>
          <p:cNvSpPr>
            <a:spLocks noGrp="1"/>
          </p:cNvSpPr>
          <p:nvPr>
            <p:ph idx="1"/>
          </p:nvPr>
        </p:nvSpPr>
        <p:spPr>
          <a:xfrm>
            <a:off x="720000" y="1980000"/>
            <a:ext cx="2145748" cy="1955896"/>
          </a:xfrm>
        </p:spPr>
        <p:txBody>
          <a:bodyPr>
            <a:normAutofit lnSpcReduction="10000"/>
          </a:bodyPr>
          <a:lstStyle/>
          <a:p>
            <a:pPr marL="0" indent="0">
              <a:buNone/>
            </a:pPr>
            <a:r>
              <a:rPr lang="en-GB" b="1" dirty="0">
                <a:latin typeface="Arial" panose="020B0604020202020204" pitchFamily="34" charset="0"/>
                <a:cs typeface="Arial" panose="020B0604020202020204" pitchFamily="34" charset="0"/>
              </a:rPr>
              <a:t>Activity 3 (continued)</a:t>
            </a:r>
          </a:p>
          <a:p>
            <a:pPr marL="0" indent="0">
              <a:buNone/>
            </a:pPr>
            <a:r>
              <a:rPr lang="en-GB" dirty="0">
                <a:latin typeface="Arial" panose="020B0604020202020204" pitchFamily="34" charset="0"/>
                <a:cs typeface="Arial" panose="020B0604020202020204" pitchFamily="34" charset="0"/>
              </a:rPr>
              <a:t>Which of these explanations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do you most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agree with?</a:t>
            </a:r>
          </a:p>
          <a:p>
            <a:endParaRPr lang="en-US" dirty="0"/>
          </a:p>
        </p:txBody>
      </p:sp>
      <p:graphicFrame>
        <p:nvGraphicFramePr>
          <p:cNvPr id="4" name="Table 2">
            <a:extLst>
              <a:ext uri="{FF2B5EF4-FFF2-40B4-BE49-F238E27FC236}">
                <a16:creationId xmlns:a16="http://schemas.microsoft.com/office/drawing/2014/main" id="{698CBE30-994C-4E2B-9724-B28866F64E06}"/>
              </a:ext>
            </a:extLst>
          </p:cNvPr>
          <p:cNvGraphicFramePr>
            <a:graphicFrameLocks noGrp="1"/>
          </p:cNvGraphicFramePr>
          <p:nvPr>
            <p:extLst>
              <p:ext uri="{D42A27DB-BD31-4B8C-83A1-F6EECF244321}">
                <p14:modId xmlns:p14="http://schemas.microsoft.com/office/powerpoint/2010/main" val="1399614248"/>
              </p:ext>
            </p:extLst>
          </p:nvPr>
        </p:nvGraphicFramePr>
        <p:xfrm>
          <a:off x="2865748" y="1980000"/>
          <a:ext cx="8747712" cy="3718699"/>
        </p:xfrm>
        <a:graphic>
          <a:graphicData uri="http://schemas.openxmlformats.org/drawingml/2006/table">
            <a:tbl>
              <a:tblPr firstRow="1" bandRow="1">
                <a:tableStyleId>{5940675A-B579-460E-94D1-54222C63F5DA}</a:tableStyleId>
              </a:tblPr>
              <a:tblGrid>
                <a:gridCol w="4373856">
                  <a:extLst>
                    <a:ext uri="{9D8B030D-6E8A-4147-A177-3AD203B41FA5}">
                      <a16:colId xmlns:a16="http://schemas.microsoft.com/office/drawing/2014/main" val="2501862896"/>
                    </a:ext>
                  </a:extLst>
                </a:gridCol>
                <a:gridCol w="4373856">
                  <a:extLst>
                    <a:ext uri="{9D8B030D-6E8A-4147-A177-3AD203B41FA5}">
                      <a16:colId xmlns:a16="http://schemas.microsoft.com/office/drawing/2014/main" val="2448447923"/>
                    </a:ext>
                  </a:extLst>
                </a:gridCol>
              </a:tblGrid>
              <a:tr h="1704104">
                <a:tc>
                  <a:txBody>
                    <a:bodyPr/>
                    <a:lstStyle/>
                    <a:p>
                      <a:r>
                        <a:rPr lang="en-US" sz="1800" dirty="0">
                          <a:latin typeface="Arial"/>
                        </a:rPr>
                        <a:t>A. South Korean people wanted to </a:t>
                      </a:r>
                      <a:r>
                        <a:rPr lang="en-US" sz="1800" dirty="0" err="1">
                          <a:latin typeface="Arial"/>
                        </a:rPr>
                        <a:t>honour</a:t>
                      </a:r>
                      <a:r>
                        <a:rPr lang="en-US" sz="1800" dirty="0">
                          <a:latin typeface="Arial"/>
                        </a:rPr>
                        <a:t> the </a:t>
                      </a:r>
                      <a:r>
                        <a:rPr lang="en-US" sz="1800" dirty="0" err="1">
                          <a:latin typeface="Arial"/>
                        </a:rPr>
                        <a:t>Glosters</a:t>
                      </a:r>
                      <a:r>
                        <a:rPr lang="en-US" sz="1800" dirty="0">
                          <a:latin typeface="Arial"/>
                        </a:rPr>
                        <a:t> for their role in saving the ROK from communism.</a:t>
                      </a:r>
                    </a:p>
                  </a:txBody>
                  <a:tcPr/>
                </a:tc>
                <a:tc>
                  <a:txBody>
                    <a:bodyPr/>
                    <a:lstStyle/>
                    <a:p>
                      <a:r>
                        <a:rPr lang="en-US" sz="1800" dirty="0">
                          <a:latin typeface="Arial"/>
                        </a:rPr>
                        <a:t>B. South Korea’s government is keen to remind Britain and other UN countries of their commitment to the ROK in case the North ever invades again.</a:t>
                      </a:r>
                    </a:p>
                  </a:txBody>
                  <a:tcPr/>
                </a:tc>
                <a:extLst>
                  <a:ext uri="{0D108BD9-81ED-4DB2-BD59-A6C34878D82A}">
                    <a16:rowId xmlns:a16="http://schemas.microsoft.com/office/drawing/2014/main" val="3249065745"/>
                  </a:ext>
                </a:extLst>
              </a:tr>
              <a:tr h="2014595">
                <a:tc>
                  <a:txBody>
                    <a:bodyPr/>
                    <a:lstStyle/>
                    <a:p>
                      <a:r>
                        <a:rPr lang="en-US" sz="1800" dirty="0">
                          <a:latin typeface="Arial"/>
                        </a:rPr>
                        <a:t>C. The Korean War was largely forgotten in Britain because it was overshadowed by the Second World War, which finished only five years before. Korea did not have an impact on Britain at home like the Second World War did.</a:t>
                      </a:r>
                    </a:p>
                  </a:txBody>
                  <a:tcPr/>
                </a:tc>
                <a:tc>
                  <a:txBody>
                    <a:bodyPr/>
                    <a:lstStyle/>
                    <a:p>
                      <a:r>
                        <a:rPr lang="en-US" sz="1800" dirty="0">
                          <a:latin typeface="Arial"/>
                        </a:rPr>
                        <a:t>D. The Korean War has never been settled. For many years, it was overlooked, as it was a short conflict in a distant land. Unless you knew someone in the war, people did not know much about it.</a:t>
                      </a:r>
                      <a:endParaRPr lang="en-US" sz="2000" dirty="0">
                        <a:latin typeface="Arial"/>
                      </a:endParaRPr>
                    </a:p>
                  </a:txBody>
                  <a:tcPr/>
                </a:tc>
                <a:extLst>
                  <a:ext uri="{0D108BD9-81ED-4DB2-BD59-A6C34878D82A}">
                    <a16:rowId xmlns:a16="http://schemas.microsoft.com/office/drawing/2014/main" val="1160256150"/>
                  </a:ext>
                </a:extLst>
              </a:tr>
            </a:tbl>
          </a:graphicData>
        </a:graphic>
      </p:graphicFrame>
      <p:sp>
        <p:nvSpPr>
          <p:cNvPr id="5" name="Slide Number Placeholder 4">
            <a:extLst>
              <a:ext uri="{FF2B5EF4-FFF2-40B4-BE49-F238E27FC236}">
                <a16:creationId xmlns:a16="http://schemas.microsoft.com/office/drawing/2014/main" id="{22786D40-F40C-AE40-9190-39A95D8EDBDA}"/>
              </a:ext>
            </a:extLst>
          </p:cNvPr>
          <p:cNvSpPr>
            <a:spLocks noGrp="1"/>
          </p:cNvSpPr>
          <p:nvPr>
            <p:ph type="sldNum" sz="quarter" idx="12"/>
          </p:nvPr>
        </p:nvSpPr>
        <p:spPr/>
        <p:txBody>
          <a:bodyPr/>
          <a:lstStyle/>
          <a:p>
            <a:fld id="{91DB7F08-A76A-C04F-AC2D-B8A23795015F}" type="slidenum">
              <a:rPr lang="en-US" smtClean="0"/>
              <a:pPr/>
              <a:t>7</a:t>
            </a:fld>
            <a:endParaRPr lang="en-US"/>
          </a:p>
        </p:txBody>
      </p:sp>
    </p:spTree>
    <p:extLst>
      <p:ext uri="{BB962C8B-B14F-4D97-AF65-F5344CB8AC3E}">
        <p14:creationId xmlns:p14="http://schemas.microsoft.com/office/powerpoint/2010/main" val="207838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a:cs typeface="Arial"/>
              </a:rPr>
              <a:t>Make the case for a better memorial</a:t>
            </a:r>
            <a:endParaRPr lang="en-US" b="1" dirty="0"/>
          </a:p>
        </p:txBody>
      </p:sp>
      <p:sp>
        <p:nvSpPr>
          <p:cNvPr id="3" name="Content Placeholder 2"/>
          <p:cNvSpPr>
            <a:spLocks noGrp="1"/>
          </p:cNvSpPr>
          <p:nvPr>
            <p:ph idx="1"/>
          </p:nvPr>
        </p:nvSpPr>
        <p:spPr>
          <a:xfrm>
            <a:off x="720000" y="1620000"/>
            <a:ext cx="2129217" cy="4351338"/>
          </a:xfrm>
        </p:spPr>
        <p:txBody>
          <a:bodyPr/>
          <a:lstStyle/>
          <a:p>
            <a:pPr marL="0" indent="0">
              <a:buNone/>
            </a:pPr>
            <a:r>
              <a:rPr lang="en-US" b="1" dirty="0">
                <a:latin typeface="Arial"/>
                <a:cs typeface="Arial"/>
              </a:rPr>
              <a:t>Activity 4</a:t>
            </a:r>
            <a:endParaRPr lang="en-US" dirty="0">
              <a:latin typeface="Arial"/>
              <a:cs typeface="Arial"/>
            </a:endParaRPr>
          </a:p>
          <a:p>
            <a:pPr marL="0" indent="0">
              <a:buNone/>
            </a:pPr>
            <a:r>
              <a:rPr lang="en-US" dirty="0">
                <a:latin typeface="Arial"/>
                <a:cs typeface="Arial"/>
              </a:rPr>
              <a:t>Come up with FOUR reasons why Britain should erect a better memorial for </a:t>
            </a:r>
            <a:r>
              <a:rPr lang="en-US" dirty="0" err="1">
                <a:latin typeface="Arial"/>
                <a:cs typeface="Arial"/>
              </a:rPr>
              <a:t>Imjin</a:t>
            </a:r>
            <a:r>
              <a:rPr lang="en-US" dirty="0">
                <a:latin typeface="Arial"/>
                <a:cs typeface="Arial"/>
              </a:rPr>
              <a:t> River.</a:t>
            </a:r>
            <a:endParaRPr lang="en-US" dirty="0"/>
          </a:p>
        </p:txBody>
      </p:sp>
      <p:graphicFrame>
        <p:nvGraphicFramePr>
          <p:cNvPr id="4" name="Table 2">
            <a:extLst>
              <a:ext uri="{FF2B5EF4-FFF2-40B4-BE49-F238E27FC236}">
                <a16:creationId xmlns:a16="http://schemas.microsoft.com/office/drawing/2014/main" id="{698CBE30-994C-4E2B-9724-B28866F64E06}"/>
              </a:ext>
            </a:extLst>
          </p:cNvPr>
          <p:cNvGraphicFramePr>
            <a:graphicFrameLocks noGrp="1"/>
          </p:cNvGraphicFramePr>
          <p:nvPr>
            <p:extLst>
              <p:ext uri="{D42A27DB-BD31-4B8C-83A1-F6EECF244321}">
                <p14:modId xmlns:p14="http://schemas.microsoft.com/office/powerpoint/2010/main" val="2781157350"/>
              </p:ext>
            </p:extLst>
          </p:nvPr>
        </p:nvGraphicFramePr>
        <p:xfrm>
          <a:off x="3349997" y="1731600"/>
          <a:ext cx="8232404" cy="3900370"/>
        </p:xfrm>
        <a:graphic>
          <a:graphicData uri="http://schemas.openxmlformats.org/drawingml/2006/table">
            <a:tbl>
              <a:tblPr firstRow="1" bandRow="1">
                <a:tableStyleId>{5940675A-B579-460E-94D1-54222C63F5DA}</a:tableStyleId>
              </a:tblPr>
              <a:tblGrid>
                <a:gridCol w="4116202">
                  <a:extLst>
                    <a:ext uri="{9D8B030D-6E8A-4147-A177-3AD203B41FA5}">
                      <a16:colId xmlns:a16="http://schemas.microsoft.com/office/drawing/2014/main" val="2501862896"/>
                    </a:ext>
                  </a:extLst>
                </a:gridCol>
                <a:gridCol w="4116202">
                  <a:extLst>
                    <a:ext uri="{9D8B030D-6E8A-4147-A177-3AD203B41FA5}">
                      <a16:colId xmlns:a16="http://schemas.microsoft.com/office/drawing/2014/main" val="2448447923"/>
                    </a:ext>
                  </a:extLst>
                </a:gridCol>
              </a:tblGrid>
              <a:tr h="1950185">
                <a:tc>
                  <a:txBody>
                    <a:bodyPr/>
                    <a:lstStyle/>
                    <a:p>
                      <a:r>
                        <a:rPr lang="en-US" sz="2000" dirty="0">
                          <a:latin typeface="Arial"/>
                        </a:rPr>
                        <a:t>A.  </a:t>
                      </a:r>
                    </a:p>
                  </a:txBody>
                  <a:tcPr/>
                </a:tc>
                <a:tc>
                  <a:txBody>
                    <a:bodyPr/>
                    <a:lstStyle/>
                    <a:p>
                      <a:r>
                        <a:rPr lang="en-US" sz="2000" dirty="0">
                          <a:latin typeface="Arial"/>
                        </a:rPr>
                        <a:t>B.  </a:t>
                      </a:r>
                    </a:p>
                  </a:txBody>
                  <a:tcPr/>
                </a:tc>
                <a:extLst>
                  <a:ext uri="{0D108BD9-81ED-4DB2-BD59-A6C34878D82A}">
                    <a16:rowId xmlns:a16="http://schemas.microsoft.com/office/drawing/2014/main" val="3249065745"/>
                  </a:ext>
                </a:extLst>
              </a:tr>
              <a:tr h="1950185">
                <a:tc>
                  <a:txBody>
                    <a:bodyPr/>
                    <a:lstStyle/>
                    <a:p>
                      <a:r>
                        <a:rPr lang="en-US" sz="2000" dirty="0">
                          <a:latin typeface="Arial"/>
                        </a:rPr>
                        <a:t>C.  </a:t>
                      </a:r>
                    </a:p>
                  </a:txBody>
                  <a:tcPr/>
                </a:tc>
                <a:tc>
                  <a:txBody>
                    <a:bodyPr/>
                    <a:lstStyle/>
                    <a:p>
                      <a:r>
                        <a:rPr lang="en-US" sz="2000" dirty="0">
                          <a:latin typeface="Arial"/>
                        </a:rPr>
                        <a:t>D.  </a:t>
                      </a:r>
                    </a:p>
                  </a:txBody>
                  <a:tcPr/>
                </a:tc>
                <a:extLst>
                  <a:ext uri="{0D108BD9-81ED-4DB2-BD59-A6C34878D82A}">
                    <a16:rowId xmlns:a16="http://schemas.microsoft.com/office/drawing/2014/main" val="1160256150"/>
                  </a:ext>
                </a:extLst>
              </a:tr>
            </a:tbl>
          </a:graphicData>
        </a:graphic>
      </p:graphicFrame>
      <p:sp>
        <p:nvSpPr>
          <p:cNvPr id="5" name="Slide Number Placeholder 4">
            <a:extLst>
              <a:ext uri="{FF2B5EF4-FFF2-40B4-BE49-F238E27FC236}">
                <a16:creationId xmlns:a16="http://schemas.microsoft.com/office/drawing/2014/main" id="{35A838B1-F8AA-BE49-91F4-B730D03CCF67}"/>
              </a:ext>
            </a:extLst>
          </p:cNvPr>
          <p:cNvSpPr>
            <a:spLocks noGrp="1"/>
          </p:cNvSpPr>
          <p:nvPr>
            <p:ph type="sldNum" sz="quarter" idx="12"/>
          </p:nvPr>
        </p:nvSpPr>
        <p:spPr/>
        <p:txBody>
          <a:bodyPr/>
          <a:lstStyle/>
          <a:p>
            <a:fld id="{91DB7F08-A76A-C04F-AC2D-B8A23795015F}" type="slidenum">
              <a:rPr lang="en-US" smtClean="0"/>
              <a:pPr/>
              <a:t>8</a:t>
            </a:fld>
            <a:endParaRPr lang="en-US"/>
          </a:p>
        </p:txBody>
      </p:sp>
    </p:spTree>
    <p:extLst>
      <p:ext uri="{BB962C8B-B14F-4D97-AF65-F5344CB8AC3E}">
        <p14:creationId xmlns:p14="http://schemas.microsoft.com/office/powerpoint/2010/main" val="99375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Down 6">
            <a:extLst>
              <a:ext uri="{FF2B5EF4-FFF2-40B4-BE49-F238E27FC236}">
                <a16:creationId xmlns:a16="http://schemas.microsoft.com/office/drawing/2014/main" id="{9FC5C3D3-A38D-45DD-9883-FFDBB75564A3}"/>
              </a:ext>
            </a:extLst>
          </p:cNvPr>
          <p:cNvSpPr/>
          <p:nvPr/>
        </p:nvSpPr>
        <p:spPr>
          <a:xfrm rot="10800000">
            <a:off x="6276698" y="4737875"/>
            <a:ext cx="853884" cy="1334182"/>
          </a:xfrm>
          <a:prstGeom prst="down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0000" y="360001"/>
            <a:ext cx="10515600" cy="704182"/>
          </a:xfrm>
        </p:spPr>
        <p:txBody>
          <a:bodyPr/>
          <a:lstStyle/>
          <a:p>
            <a:r>
              <a:rPr lang="en-GB" b="1" dirty="0">
                <a:latin typeface="Arial" panose="020B0604020202020204" pitchFamily="34" charset="0"/>
                <a:cs typeface="Arial" panose="020B0604020202020204" pitchFamily="34" charset="0"/>
              </a:rPr>
              <a:t>Make the case for a better memorial</a:t>
            </a:r>
            <a:endParaRPr lang="en-US" dirty="0"/>
          </a:p>
        </p:txBody>
      </p:sp>
      <p:sp>
        <p:nvSpPr>
          <p:cNvPr id="3" name="Content Placeholder 2"/>
          <p:cNvSpPr>
            <a:spLocks noGrp="1"/>
          </p:cNvSpPr>
          <p:nvPr>
            <p:ph idx="1"/>
          </p:nvPr>
        </p:nvSpPr>
        <p:spPr>
          <a:xfrm>
            <a:off x="720000" y="1260000"/>
            <a:ext cx="4342330" cy="4351338"/>
          </a:xfrm>
        </p:spPr>
        <p:txBody>
          <a:bodyPr>
            <a:normAutofit/>
          </a:bodyPr>
          <a:lstStyle/>
          <a:p>
            <a:pPr marL="0" indent="0">
              <a:buNone/>
            </a:pPr>
            <a:r>
              <a:rPr lang="en-US" dirty="0">
                <a:latin typeface="Arial"/>
                <a:ea typeface="+mn-lt"/>
                <a:cs typeface="+mn-lt"/>
              </a:rPr>
              <a:t>UK War Memorials is funded by the UK government and records, maintains and accepts applications for UK memorials. You can find their website here:</a:t>
            </a:r>
          </a:p>
          <a:p>
            <a:pPr marL="0" indent="0">
              <a:buNone/>
            </a:pPr>
            <a:r>
              <a:rPr lang="en-US" dirty="0">
                <a:latin typeface="Arial"/>
                <a:ea typeface="+mn-lt"/>
                <a:cs typeface="+mn-lt"/>
                <a:hlinkClick r:id="rId3"/>
              </a:rPr>
              <a:t>www.ukwarmemorials.org</a:t>
            </a:r>
            <a:endParaRPr lang="en-US" dirty="0">
              <a:latin typeface="Arial"/>
              <a:ea typeface="+mn-lt"/>
              <a:cs typeface="+mn-lt"/>
            </a:endParaRPr>
          </a:p>
          <a:p>
            <a:pPr marL="0" indent="0">
              <a:buNone/>
            </a:pPr>
            <a:r>
              <a:rPr lang="en-US" dirty="0">
                <a:latin typeface="Arial"/>
                <a:ea typeface="+mn-lt"/>
                <a:cs typeface="+mn-lt"/>
              </a:rPr>
              <a:t>They even have a ‘create a new memorial’ page with a help sheet:</a:t>
            </a:r>
          </a:p>
          <a:p>
            <a:pPr marL="0" indent="0">
              <a:buNone/>
            </a:pPr>
            <a:r>
              <a:rPr lang="en-US" dirty="0">
                <a:latin typeface="Arial"/>
                <a:ea typeface="+mn-lt"/>
                <a:cs typeface="+mn-lt"/>
                <a:hlinkClick r:id="rId4"/>
              </a:rPr>
              <a:t>www.ukwarmemorials.org/create-a-new-memorial</a:t>
            </a:r>
            <a:endParaRPr lang="en-US" dirty="0">
              <a:latin typeface="Arial"/>
            </a:endParaRPr>
          </a:p>
          <a:p>
            <a:pPr marL="0" indent="0">
              <a:buNone/>
            </a:pPr>
            <a:endParaRPr lang="en-US" dirty="0">
              <a:latin typeface="Arial"/>
              <a:cs typeface="Calibri"/>
            </a:endParaRPr>
          </a:p>
          <a:p>
            <a:pPr marL="0" indent="0">
              <a:buNone/>
            </a:pPr>
            <a:endParaRPr lang="en-US" dirty="0">
              <a:latin typeface="Arial"/>
              <a:cs typeface="Calibri"/>
            </a:endParaRPr>
          </a:p>
          <a:p>
            <a:pPr marL="0" indent="0">
              <a:buNone/>
            </a:pPr>
            <a:endParaRPr lang="en-US" dirty="0"/>
          </a:p>
        </p:txBody>
      </p:sp>
      <p:sp>
        <p:nvSpPr>
          <p:cNvPr id="5" name="Rectangle 4">
            <a:extLst>
              <a:ext uri="{FF2B5EF4-FFF2-40B4-BE49-F238E27FC236}">
                <a16:creationId xmlns:a16="http://schemas.microsoft.com/office/drawing/2014/main" id="{7E96BDCF-37BF-460E-B5F1-210B55701BFF}"/>
              </a:ext>
            </a:extLst>
          </p:cNvPr>
          <p:cNvSpPr/>
          <p:nvPr/>
        </p:nvSpPr>
        <p:spPr>
          <a:xfrm>
            <a:off x="5810044" y="1260000"/>
            <a:ext cx="6096000" cy="3539430"/>
          </a:xfrm>
          <a:prstGeom prst="rect">
            <a:avLst/>
          </a:prstGeom>
          <a:ln w="3175">
            <a:noFill/>
          </a:ln>
        </p:spPr>
        <p:txBody>
          <a:bodyPr>
            <a:spAutoFit/>
          </a:bodyPr>
          <a:lstStyle/>
          <a:p>
            <a:r>
              <a:rPr lang="en-US" sz="2400" b="1" dirty="0">
                <a:latin typeface="Arial"/>
                <a:cs typeface="Calibri"/>
              </a:rPr>
              <a:t>Activity 4 (continued)</a:t>
            </a:r>
          </a:p>
          <a:p>
            <a:r>
              <a:rPr lang="en-US" sz="2000" dirty="0">
                <a:latin typeface="Arial"/>
                <a:cs typeface="Calibri"/>
              </a:rPr>
              <a:t>Write a letter to the War Memorials Trust persuading them to create a monument to honour the Battle of the </a:t>
            </a:r>
            <a:r>
              <a:rPr lang="en-US" sz="2000" dirty="0" err="1">
                <a:latin typeface="Arial"/>
                <a:cs typeface="Calibri"/>
              </a:rPr>
              <a:t>Imjin</a:t>
            </a:r>
            <a:r>
              <a:rPr lang="en-US" sz="2000" dirty="0">
                <a:latin typeface="Arial"/>
                <a:cs typeface="Calibri"/>
              </a:rPr>
              <a:t> River.</a:t>
            </a:r>
          </a:p>
          <a:p>
            <a:endParaRPr lang="en-US" sz="2000" dirty="0">
              <a:latin typeface="Arial"/>
              <a:cs typeface="Calibri"/>
            </a:endParaRPr>
          </a:p>
          <a:p>
            <a:r>
              <a:rPr lang="en-US" sz="2000" dirty="0">
                <a:latin typeface="Arial"/>
                <a:cs typeface="Calibri"/>
              </a:rPr>
              <a:t>Chose two or three of the following points to back up your case:</a:t>
            </a:r>
          </a:p>
          <a:p>
            <a:r>
              <a:rPr lang="en-US" sz="2000" dirty="0">
                <a:latin typeface="Arial"/>
                <a:cs typeface="Calibri"/>
              </a:rPr>
              <a:t>1.  The importance of the battle to the war</a:t>
            </a:r>
          </a:p>
          <a:p>
            <a:r>
              <a:rPr lang="en-US" sz="2000" dirty="0">
                <a:latin typeface="Arial"/>
                <a:cs typeface="Calibri"/>
              </a:rPr>
              <a:t>2.  Casualties</a:t>
            </a:r>
          </a:p>
          <a:p>
            <a:r>
              <a:rPr lang="en-US" sz="2000" dirty="0">
                <a:latin typeface="Arial"/>
                <a:cs typeface="Calibri"/>
              </a:rPr>
              <a:t>3.  Bravery</a:t>
            </a:r>
          </a:p>
          <a:p>
            <a:r>
              <a:rPr lang="en-US" sz="2000" dirty="0">
                <a:latin typeface="Arial"/>
                <a:cs typeface="Calibri"/>
              </a:rPr>
              <a:t>4.  Prisoners of war</a:t>
            </a:r>
          </a:p>
        </p:txBody>
      </p:sp>
      <p:sp>
        <p:nvSpPr>
          <p:cNvPr id="6" name="Rectangle 5">
            <a:extLst>
              <a:ext uri="{FF2B5EF4-FFF2-40B4-BE49-F238E27FC236}">
                <a16:creationId xmlns:a16="http://schemas.microsoft.com/office/drawing/2014/main" id="{DFCB0939-CF82-4BF2-AD0C-40BAFF4339E8}"/>
              </a:ext>
            </a:extLst>
          </p:cNvPr>
          <p:cNvSpPr/>
          <p:nvPr/>
        </p:nvSpPr>
        <p:spPr>
          <a:xfrm>
            <a:off x="5196114" y="5527439"/>
            <a:ext cx="2989943" cy="584775"/>
          </a:xfrm>
          <a:prstGeom prst="rect">
            <a:avLst/>
          </a:prstGeom>
          <a:solidFill>
            <a:schemeClr val="accent5">
              <a:lumMod val="20000"/>
              <a:lumOff val="80000"/>
            </a:schemeClr>
          </a:solidFill>
          <a:ln w="3175">
            <a:noFill/>
          </a:ln>
        </p:spPr>
        <p:txBody>
          <a:bodyPr wrap="square" anchor="t">
            <a:spAutoFit/>
          </a:bodyPr>
          <a:lstStyle/>
          <a:p>
            <a:r>
              <a:rPr lang="en-GB" sz="1600" dirty="0">
                <a:latin typeface="Arial" panose="020B0604020202020204" pitchFamily="34" charset="0"/>
                <a:cs typeface="Arial" panose="020B0604020202020204" pitchFamily="34" charset="0"/>
              </a:rPr>
              <a:t>Writing frame available if needed (Resource sheet 5.2B)</a:t>
            </a:r>
          </a:p>
        </p:txBody>
      </p:sp>
      <p:pic>
        <p:nvPicPr>
          <p:cNvPr id="8" name="Picture 3" descr="A close up of a flower&#10;&#10;Description generated with high confidence">
            <a:extLst>
              <a:ext uri="{FF2B5EF4-FFF2-40B4-BE49-F238E27FC236}">
                <a16:creationId xmlns:a16="http://schemas.microsoft.com/office/drawing/2014/main" id="{982CC47A-4BA0-4171-9774-7F2CE9EE0EDD}"/>
              </a:ext>
            </a:extLst>
          </p:cNvPr>
          <p:cNvPicPr>
            <a:picLocks noChangeAspect="1"/>
          </p:cNvPicPr>
          <p:nvPr/>
        </p:nvPicPr>
        <p:blipFill rotWithShape="1">
          <a:blip r:embed="rId5">
            <a:extLst>
              <a:ext uri="{28A0092B-C50C-407E-A947-70E740481C1C}">
                <a14:useLocalDpi xmlns:a14="http://schemas.microsoft.com/office/drawing/2010/main" val="0"/>
              </a:ext>
            </a:extLst>
          </a:blip>
          <a:srcRect t="25723" b="28347"/>
          <a:stretch/>
        </p:blipFill>
        <p:spPr>
          <a:xfrm>
            <a:off x="9162844" y="4107875"/>
            <a:ext cx="2743200" cy="1260000"/>
          </a:xfrm>
          <a:prstGeom prst="rect">
            <a:avLst/>
          </a:prstGeom>
        </p:spPr>
      </p:pic>
      <p:sp>
        <p:nvSpPr>
          <p:cNvPr id="4" name="Slide Number Placeholder 3">
            <a:extLst>
              <a:ext uri="{FF2B5EF4-FFF2-40B4-BE49-F238E27FC236}">
                <a16:creationId xmlns:a16="http://schemas.microsoft.com/office/drawing/2014/main" id="{F70EAA69-38E0-F74B-B39F-C1E45242FFBB}"/>
              </a:ext>
            </a:extLst>
          </p:cNvPr>
          <p:cNvSpPr>
            <a:spLocks noGrp="1"/>
          </p:cNvSpPr>
          <p:nvPr>
            <p:ph type="sldNum" sz="quarter" idx="12"/>
          </p:nvPr>
        </p:nvSpPr>
        <p:spPr/>
        <p:txBody>
          <a:bodyPr/>
          <a:lstStyle/>
          <a:p>
            <a:fld id="{91DB7F08-A76A-C04F-AC2D-B8A23795015F}" type="slidenum">
              <a:rPr lang="en-US" smtClean="0"/>
              <a:pPr/>
              <a:t>9</a:t>
            </a:fld>
            <a:endParaRPr lang="en-US"/>
          </a:p>
        </p:txBody>
      </p:sp>
    </p:spTree>
    <p:extLst>
      <p:ext uri="{BB962C8B-B14F-4D97-AF65-F5344CB8AC3E}">
        <p14:creationId xmlns:p14="http://schemas.microsoft.com/office/powerpoint/2010/main" val="818192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4710</TotalTime>
  <Words>1109</Words>
  <Application>Microsoft Office PowerPoint</Application>
  <PresentationFormat>Widescreen</PresentationFormat>
  <Paragraphs>100</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vt:lpstr>
      <vt:lpstr>Calibri</vt:lpstr>
      <vt:lpstr>Helvetica Neue Medium</vt:lpstr>
      <vt:lpstr>Office Theme</vt:lpstr>
      <vt:lpstr>Enquiry overview: The Glorious Glosters What happened at the Battle of the Imjin River, April 1951?</vt:lpstr>
      <vt:lpstr>Lesson 5.2 Overview </vt:lpstr>
      <vt:lpstr>What happened at the  Battle of the Imjin River?</vt:lpstr>
      <vt:lpstr>Write an account of the Battle of the Imjin River </vt:lpstr>
      <vt:lpstr>How the battle is remembered in  South Korea</vt:lpstr>
      <vt:lpstr>How the battle is remembered in Britain</vt:lpstr>
      <vt:lpstr>Why is Imjin River remembered more creatively in Korea than in Britain?</vt:lpstr>
      <vt:lpstr>Make the case for a better memorial</vt:lpstr>
      <vt:lpstr>Make the case for a better memorial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Harvey Edser</cp:lastModifiedBy>
  <cp:revision>165</cp:revision>
  <dcterms:created xsi:type="dcterms:W3CDTF">2020-03-11T22:57:07Z</dcterms:created>
  <dcterms:modified xsi:type="dcterms:W3CDTF">2020-06-30T09:42:03Z</dcterms:modified>
</cp:coreProperties>
</file>