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75" r:id="rId3"/>
    <p:sldId id="276" r:id="rId4"/>
    <p:sldId id="259" r:id="rId5"/>
    <p:sldId id="260" r:id="rId6"/>
    <p:sldId id="265" r:id="rId7"/>
    <p:sldId id="266" r:id="rId8"/>
    <p:sldId id="267" r:id="rId9"/>
    <p:sldId id="268" r:id="rId10"/>
    <p:sldId id="269" r:id="rId11"/>
    <p:sldId id="270" r:id="rId12"/>
    <p:sldId id="271" r:id="rId13"/>
    <p:sldId id="272" r:id="rId14"/>
    <p:sldId id="273" r:id="rId15"/>
    <p:sldId id="277" r:id="rId16"/>
    <p:sldId id="278" r:id="rId17"/>
    <p:sldId id="279"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2" clrIdx="0"/>
  <p:cmAuthor id="1" name="Microsoft account" initials="M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6019" autoAdjust="0"/>
  </p:normalViewPr>
  <p:slideViewPr>
    <p:cSldViewPr snapToGrid="0" snapToObjects="1">
      <p:cViewPr varScale="1">
        <p:scale>
          <a:sx n="107" d="100"/>
          <a:sy n="107" d="100"/>
        </p:scale>
        <p:origin x="1176"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163F1-1654-427A-AEAE-236E5AC3AA22}" type="doc">
      <dgm:prSet loTypeId="urn:microsoft.com/office/officeart/2005/8/layout/hChevron3" loCatId="process" qsTypeId="urn:microsoft.com/office/officeart/2005/8/quickstyle/simple1" qsCatId="simple" csTypeId="urn:microsoft.com/office/officeart/2005/8/colors/accent1_2" csCatId="accent1" phldr="1"/>
      <dgm:spPr/>
    </dgm:pt>
    <dgm:pt modelId="{05DECDC1-62EF-42AD-AEF2-538570077507}">
      <dgm:prSet phldrT="[Text]" custT="1"/>
      <dgm:spPr/>
      <dgm:t>
        <a:bodyPr/>
        <a:lstStyle/>
        <a:p>
          <a:r>
            <a:rPr lang="en-GB" sz="1800" dirty="0">
              <a:latin typeface="Arial" charset="0"/>
              <a:ea typeface="Arial" charset="0"/>
              <a:cs typeface="Arial" charset="0"/>
            </a:rPr>
            <a:t>Invasion</a:t>
          </a:r>
          <a:endParaRPr lang="en-GB" sz="1000" dirty="0">
            <a:latin typeface="Arial" charset="0"/>
            <a:ea typeface="Arial" charset="0"/>
            <a:cs typeface="Arial" charset="0"/>
          </a:endParaRPr>
        </a:p>
      </dgm:t>
    </dgm:pt>
    <dgm:pt modelId="{C9B687C9-E6B1-4303-8488-C66B542C497F}" type="parTrans" cxnId="{493FAE71-0802-4D53-A6C2-2FFED0920FDD}">
      <dgm:prSet/>
      <dgm:spPr/>
      <dgm:t>
        <a:bodyPr/>
        <a:lstStyle/>
        <a:p>
          <a:endParaRPr lang="en-GB"/>
        </a:p>
      </dgm:t>
    </dgm:pt>
    <dgm:pt modelId="{B15B5553-3B40-451A-924B-F6C87F34F08F}" type="sibTrans" cxnId="{493FAE71-0802-4D53-A6C2-2FFED0920FDD}">
      <dgm:prSet/>
      <dgm:spPr/>
      <dgm:t>
        <a:bodyPr/>
        <a:lstStyle/>
        <a:p>
          <a:endParaRPr lang="en-GB"/>
        </a:p>
      </dgm:t>
    </dgm:pt>
    <dgm:pt modelId="{3A0A9746-B35D-452B-8095-D00336D23F90}">
      <dgm:prSet phldrT="[Text]" custT="1"/>
      <dgm:spPr>
        <a:solidFill>
          <a:schemeClr val="accent2">
            <a:lumMod val="75000"/>
          </a:schemeClr>
        </a:solidFill>
      </dgm:spPr>
      <dgm:t>
        <a:bodyPr/>
        <a:lstStyle/>
        <a:p>
          <a:r>
            <a:rPr lang="en-GB" sz="1800" kern="1200" dirty="0">
              <a:solidFill>
                <a:prstClr val="white"/>
              </a:solidFill>
              <a:latin typeface="Arial" charset="0"/>
              <a:ea typeface="Arial" charset="0"/>
              <a:cs typeface="Arial" charset="0"/>
            </a:rPr>
            <a:t>Response</a:t>
          </a:r>
        </a:p>
      </dgm:t>
    </dgm:pt>
    <dgm:pt modelId="{30A03E1A-2F49-4879-985E-FB77955E6141}" type="parTrans" cxnId="{5474FD70-7039-4699-96BC-F20CC377C48D}">
      <dgm:prSet/>
      <dgm:spPr/>
      <dgm:t>
        <a:bodyPr/>
        <a:lstStyle/>
        <a:p>
          <a:endParaRPr lang="en-GB"/>
        </a:p>
      </dgm:t>
    </dgm:pt>
    <dgm:pt modelId="{D602C6D0-D637-422F-9B54-618C2CE87981}" type="sibTrans" cxnId="{5474FD70-7039-4699-96BC-F20CC377C48D}">
      <dgm:prSet/>
      <dgm:spPr/>
      <dgm:t>
        <a:bodyPr/>
        <a:lstStyle/>
        <a:p>
          <a:endParaRPr lang="en-GB"/>
        </a:p>
      </dgm:t>
    </dgm:pt>
    <dgm:pt modelId="{7A26D035-7D6B-4DD8-8B26-9F5E3B2E8380}">
      <dgm:prSet phldrT="[Text]" custT="1"/>
      <dgm:spPr>
        <a:solidFill>
          <a:srgbClr val="7030A0"/>
        </a:solidFill>
      </dgm:spPr>
      <dgm:t>
        <a:bodyPr/>
        <a:lstStyle/>
        <a:p>
          <a:r>
            <a:rPr lang="en-GB" sz="1800" kern="1200" dirty="0">
              <a:solidFill>
                <a:prstClr val="white"/>
              </a:solidFill>
              <a:latin typeface="Arial" charset="0"/>
              <a:ea typeface="Arial" charset="0"/>
              <a:cs typeface="Arial" charset="0"/>
            </a:rPr>
            <a:t>Advance &amp; Retreat</a:t>
          </a:r>
        </a:p>
      </dgm:t>
    </dgm:pt>
    <dgm:pt modelId="{733CD612-BE05-489F-ABAF-46D01FD2E92B}" type="parTrans" cxnId="{193F6455-9AE1-49A7-A36E-0DD3979AC255}">
      <dgm:prSet/>
      <dgm:spPr/>
      <dgm:t>
        <a:bodyPr/>
        <a:lstStyle/>
        <a:p>
          <a:endParaRPr lang="en-GB"/>
        </a:p>
      </dgm:t>
    </dgm:pt>
    <dgm:pt modelId="{FADF2B20-AE22-463A-B4B4-F3E3693EA1DD}" type="sibTrans" cxnId="{193F6455-9AE1-49A7-A36E-0DD3979AC255}">
      <dgm:prSet/>
      <dgm:spPr/>
      <dgm:t>
        <a:bodyPr/>
        <a:lstStyle/>
        <a:p>
          <a:endParaRPr lang="en-GB"/>
        </a:p>
      </dgm:t>
    </dgm:pt>
    <dgm:pt modelId="{A029BCA5-C38A-402E-9D67-348C66B9FC41}">
      <dgm:prSet phldrT="[Text]" custT="1"/>
      <dgm:spPr>
        <a:solidFill>
          <a:schemeClr val="accent6">
            <a:lumMod val="75000"/>
          </a:schemeClr>
        </a:solidFill>
      </dgm:spPr>
      <dgm:t>
        <a:bodyPr/>
        <a:lstStyle/>
        <a:p>
          <a:r>
            <a:rPr lang="en-GB" sz="1800" kern="1200" dirty="0">
              <a:solidFill>
                <a:prstClr val="white"/>
              </a:solidFill>
              <a:latin typeface="Arial" charset="0"/>
              <a:ea typeface="Arial" charset="0"/>
              <a:cs typeface="Arial" charset="0"/>
            </a:rPr>
            <a:t>Inter-</a:t>
          </a:r>
          <a:r>
            <a:rPr lang="en-GB" sz="1800" kern="1200" dirty="0" err="1">
              <a:solidFill>
                <a:prstClr val="white"/>
              </a:solidFill>
              <a:latin typeface="Arial" charset="0"/>
              <a:ea typeface="Arial" charset="0"/>
              <a:cs typeface="Arial" charset="0"/>
            </a:rPr>
            <a:t>vention</a:t>
          </a:r>
          <a:endParaRPr lang="en-GB" sz="1800" kern="1200" dirty="0">
            <a:solidFill>
              <a:prstClr val="white"/>
            </a:solidFill>
            <a:latin typeface="Arial" charset="0"/>
            <a:ea typeface="Arial" charset="0"/>
            <a:cs typeface="Arial" charset="0"/>
          </a:endParaRPr>
        </a:p>
      </dgm:t>
    </dgm:pt>
    <dgm:pt modelId="{57F20314-8283-4844-8AB9-4F76716250C7}" type="parTrans" cxnId="{B4666AFE-CD54-45D4-BCA0-C1D78EB4F03A}">
      <dgm:prSet/>
      <dgm:spPr/>
      <dgm:t>
        <a:bodyPr/>
        <a:lstStyle/>
        <a:p>
          <a:endParaRPr lang="en-GB"/>
        </a:p>
      </dgm:t>
    </dgm:pt>
    <dgm:pt modelId="{87FC31C7-7E10-43F8-8FF9-8CACAF1BC6B3}" type="sibTrans" cxnId="{B4666AFE-CD54-45D4-BCA0-C1D78EB4F03A}">
      <dgm:prSet/>
      <dgm:spPr/>
      <dgm:t>
        <a:bodyPr/>
        <a:lstStyle/>
        <a:p>
          <a:endParaRPr lang="en-GB"/>
        </a:p>
      </dgm:t>
    </dgm:pt>
    <dgm:pt modelId="{9A7FD8A1-5EA6-4BE9-8C00-F3F62EC80FBC}">
      <dgm:prSet phldrT="[Text]" custT="1"/>
      <dgm:spPr>
        <a:solidFill>
          <a:schemeClr val="bg1">
            <a:lumMod val="50000"/>
          </a:schemeClr>
        </a:solidFill>
      </dgm:spPr>
      <dgm:t>
        <a:bodyPr/>
        <a:lstStyle/>
        <a:p>
          <a:r>
            <a:rPr lang="en-GB" sz="1800" kern="1200" dirty="0">
              <a:solidFill>
                <a:prstClr val="white"/>
              </a:solidFill>
              <a:latin typeface="Arial" charset="0"/>
              <a:ea typeface="Arial" charset="0"/>
              <a:cs typeface="Arial" charset="0"/>
            </a:rPr>
            <a:t>Stalemate</a:t>
          </a:r>
        </a:p>
      </dgm:t>
    </dgm:pt>
    <dgm:pt modelId="{55B9B7BC-8EFF-46F7-B2A3-3D29228486A1}" type="parTrans" cxnId="{AA3AE9BF-12D2-406F-B882-9AF08E0FA602}">
      <dgm:prSet/>
      <dgm:spPr/>
      <dgm:t>
        <a:bodyPr/>
        <a:lstStyle/>
        <a:p>
          <a:endParaRPr lang="en-GB"/>
        </a:p>
      </dgm:t>
    </dgm:pt>
    <dgm:pt modelId="{775F02C7-9B6E-44FF-BC46-6D35990E1CCD}" type="sibTrans" cxnId="{AA3AE9BF-12D2-406F-B882-9AF08E0FA602}">
      <dgm:prSet/>
      <dgm:spPr/>
      <dgm:t>
        <a:bodyPr/>
        <a:lstStyle/>
        <a:p>
          <a:endParaRPr lang="en-GB"/>
        </a:p>
      </dgm:t>
    </dgm:pt>
    <dgm:pt modelId="{A9E341E1-1386-4D00-94EB-06300CC0A8C5}" type="pres">
      <dgm:prSet presAssocID="{5BD163F1-1654-427A-AEAE-236E5AC3AA22}" presName="Name0" presStyleCnt="0">
        <dgm:presLayoutVars>
          <dgm:dir/>
          <dgm:resizeHandles val="exact"/>
        </dgm:presLayoutVars>
      </dgm:prSet>
      <dgm:spPr/>
    </dgm:pt>
    <dgm:pt modelId="{05782911-691D-4CE7-9CA2-186D447C4C07}" type="pres">
      <dgm:prSet presAssocID="{05DECDC1-62EF-42AD-AEF2-538570077507}" presName="parTxOnly" presStyleLbl="node1" presStyleIdx="0" presStyleCnt="5">
        <dgm:presLayoutVars>
          <dgm:bulletEnabled val="1"/>
        </dgm:presLayoutVars>
      </dgm:prSet>
      <dgm:spPr/>
    </dgm:pt>
    <dgm:pt modelId="{D7F0D5A4-97D9-4EF9-8D88-AC0C51DF5350}" type="pres">
      <dgm:prSet presAssocID="{B15B5553-3B40-451A-924B-F6C87F34F08F}" presName="parSpace" presStyleCnt="0"/>
      <dgm:spPr/>
    </dgm:pt>
    <dgm:pt modelId="{C9C2C9D0-53E0-4D0A-B021-91636E603068}" type="pres">
      <dgm:prSet presAssocID="{3A0A9746-B35D-452B-8095-D00336D23F90}" presName="parTxOnly" presStyleLbl="node1" presStyleIdx="1" presStyleCnt="5">
        <dgm:presLayoutVars>
          <dgm:bulletEnabled val="1"/>
        </dgm:presLayoutVars>
      </dgm:prSet>
      <dgm:spPr/>
    </dgm:pt>
    <dgm:pt modelId="{26E609FA-D0A9-48D0-9363-E7966104D012}" type="pres">
      <dgm:prSet presAssocID="{D602C6D0-D637-422F-9B54-618C2CE87981}" presName="parSpace" presStyleCnt="0"/>
      <dgm:spPr/>
    </dgm:pt>
    <dgm:pt modelId="{B185C363-90C3-4198-BFD3-1232806ADB75}" type="pres">
      <dgm:prSet presAssocID="{7A26D035-7D6B-4DD8-8B26-9F5E3B2E8380}" presName="parTxOnly" presStyleLbl="node1" presStyleIdx="2" presStyleCnt="5">
        <dgm:presLayoutVars>
          <dgm:bulletEnabled val="1"/>
        </dgm:presLayoutVars>
      </dgm:prSet>
      <dgm:spPr/>
    </dgm:pt>
    <dgm:pt modelId="{4AB692C1-99BE-4561-A712-5749CC263887}" type="pres">
      <dgm:prSet presAssocID="{FADF2B20-AE22-463A-B4B4-F3E3693EA1DD}" presName="parSpace" presStyleCnt="0"/>
      <dgm:spPr/>
    </dgm:pt>
    <dgm:pt modelId="{60E80477-11F4-4A9B-BCD5-A6CFE4F07495}" type="pres">
      <dgm:prSet presAssocID="{A029BCA5-C38A-402E-9D67-348C66B9FC41}" presName="parTxOnly" presStyleLbl="node1" presStyleIdx="3" presStyleCnt="5">
        <dgm:presLayoutVars>
          <dgm:bulletEnabled val="1"/>
        </dgm:presLayoutVars>
      </dgm:prSet>
      <dgm:spPr/>
    </dgm:pt>
    <dgm:pt modelId="{359B0052-7205-4A0C-BA0C-5970947DF72F}" type="pres">
      <dgm:prSet presAssocID="{87FC31C7-7E10-43F8-8FF9-8CACAF1BC6B3}" presName="parSpace" presStyleCnt="0"/>
      <dgm:spPr/>
    </dgm:pt>
    <dgm:pt modelId="{D7D81F61-91A8-43BC-9804-154885D41384}" type="pres">
      <dgm:prSet presAssocID="{9A7FD8A1-5EA6-4BE9-8C00-F3F62EC80FBC}" presName="parTxOnly" presStyleLbl="node1" presStyleIdx="4" presStyleCnt="5">
        <dgm:presLayoutVars>
          <dgm:bulletEnabled val="1"/>
        </dgm:presLayoutVars>
      </dgm:prSet>
      <dgm:spPr/>
    </dgm:pt>
  </dgm:ptLst>
  <dgm:cxnLst>
    <dgm:cxn modelId="{E80C7114-C4F8-7246-B472-1C5D8FEA5834}" type="presOf" srcId="{A029BCA5-C38A-402E-9D67-348C66B9FC41}" destId="{60E80477-11F4-4A9B-BCD5-A6CFE4F07495}" srcOrd="0" destOrd="0" presId="urn:microsoft.com/office/officeart/2005/8/layout/hChevron3"/>
    <dgm:cxn modelId="{FFC5F150-7FE5-5B4E-A3A9-FDF513349F53}" type="presOf" srcId="{05DECDC1-62EF-42AD-AEF2-538570077507}" destId="{05782911-691D-4CE7-9CA2-186D447C4C07}" srcOrd="0" destOrd="0" presId="urn:microsoft.com/office/officeart/2005/8/layout/hChevron3"/>
    <dgm:cxn modelId="{193F6455-9AE1-49A7-A36E-0DD3979AC255}" srcId="{5BD163F1-1654-427A-AEAE-236E5AC3AA22}" destId="{7A26D035-7D6B-4DD8-8B26-9F5E3B2E8380}" srcOrd="2" destOrd="0" parTransId="{733CD612-BE05-489F-ABAF-46D01FD2E92B}" sibTransId="{FADF2B20-AE22-463A-B4B4-F3E3693EA1DD}"/>
    <dgm:cxn modelId="{9F61B967-8193-AB44-845D-83486E1A530B}" type="presOf" srcId="{9A7FD8A1-5EA6-4BE9-8C00-F3F62EC80FBC}" destId="{D7D81F61-91A8-43BC-9804-154885D41384}" srcOrd="0" destOrd="0" presId="urn:microsoft.com/office/officeart/2005/8/layout/hChevron3"/>
    <dgm:cxn modelId="{5474FD70-7039-4699-96BC-F20CC377C48D}" srcId="{5BD163F1-1654-427A-AEAE-236E5AC3AA22}" destId="{3A0A9746-B35D-452B-8095-D00336D23F90}" srcOrd="1" destOrd="0" parTransId="{30A03E1A-2F49-4879-985E-FB77955E6141}" sibTransId="{D602C6D0-D637-422F-9B54-618C2CE87981}"/>
    <dgm:cxn modelId="{493FAE71-0802-4D53-A6C2-2FFED0920FDD}" srcId="{5BD163F1-1654-427A-AEAE-236E5AC3AA22}" destId="{05DECDC1-62EF-42AD-AEF2-538570077507}" srcOrd="0" destOrd="0" parTransId="{C9B687C9-E6B1-4303-8488-C66B542C497F}" sibTransId="{B15B5553-3B40-451A-924B-F6C87F34F08F}"/>
    <dgm:cxn modelId="{56B99F83-B124-454B-9B97-D660A97D8C5E}" type="presOf" srcId="{3A0A9746-B35D-452B-8095-D00336D23F90}" destId="{C9C2C9D0-53E0-4D0A-B021-91636E603068}" srcOrd="0" destOrd="0" presId="urn:microsoft.com/office/officeart/2005/8/layout/hChevron3"/>
    <dgm:cxn modelId="{C0A6ACBF-F23E-2643-93D6-ED7D87D5B31D}" type="presOf" srcId="{5BD163F1-1654-427A-AEAE-236E5AC3AA22}" destId="{A9E341E1-1386-4D00-94EB-06300CC0A8C5}" srcOrd="0" destOrd="0" presId="urn:microsoft.com/office/officeart/2005/8/layout/hChevron3"/>
    <dgm:cxn modelId="{AA3AE9BF-12D2-406F-B882-9AF08E0FA602}" srcId="{5BD163F1-1654-427A-AEAE-236E5AC3AA22}" destId="{9A7FD8A1-5EA6-4BE9-8C00-F3F62EC80FBC}" srcOrd="4" destOrd="0" parTransId="{55B9B7BC-8EFF-46F7-B2A3-3D29228486A1}" sibTransId="{775F02C7-9B6E-44FF-BC46-6D35990E1CCD}"/>
    <dgm:cxn modelId="{A0F9D2D9-DEC7-714D-A2CA-CE0270881141}" type="presOf" srcId="{7A26D035-7D6B-4DD8-8B26-9F5E3B2E8380}" destId="{B185C363-90C3-4198-BFD3-1232806ADB75}" srcOrd="0" destOrd="0" presId="urn:microsoft.com/office/officeart/2005/8/layout/hChevron3"/>
    <dgm:cxn modelId="{B4666AFE-CD54-45D4-BCA0-C1D78EB4F03A}" srcId="{5BD163F1-1654-427A-AEAE-236E5AC3AA22}" destId="{A029BCA5-C38A-402E-9D67-348C66B9FC41}" srcOrd="3" destOrd="0" parTransId="{57F20314-8283-4844-8AB9-4F76716250C7}" sibTransId="{87FC31C7-7E10-43F8-8FF9-8CACAF1BC6B3}"/>
    <dgm:cxn modelId="{494BBB00-62AC-3F43-BE17-7D69E06B182C}" type="presParOf" srcId="{A9E341E1-1386-4D00-94EB-06300CC0A8C5}" destId="{05782911-691D-4CE7-9CA2-186D447C4C07}" srcOrd="0" destOrd="0" presId="urn:microsoft.com/office/officeart/2005/8/layout/hChevron3"/>
    <dgm:cxn modelId="{C4C989E3-E7EF-704C-B9F7-69AA40439E76}" type="presParOf" srcId="{A9E341E1-1386-4D00-94EB-06300CC0A8C5}" destId="{D7F0D5A4-97D9-4EF9-8D88-AC0C51DF5350}" srcOrd="1" destOrd="0" presId="urn:microsoft.com/office/officeart/2005/8/layout/hChevron3"/>
    <dgm:cxn modelId="{61666499-E689-2A43-A9B4-74F07FA29CE6}" type="presParOf" srcId="{A9E341E1-1386-4D00-94EB-06300CC0A8C5}" destId="{C9C2C9D0-53E0-4D0A-B021-91636E603068}" srcOrd="2" destOrd="0" presId="urn:microsoft.com/office/officeart/2005/8/layout/hChevron3"/>
    <dgm:cxn modelId="{D6F5E48F-B4AF-A84F-A40F-5AF6B0F968ED}" type="presParOf" srcId="{A9E341E1-1386-4D00-94EB-06300CC0A8C5}" destId="{26E609FA-D0A9-48D0-9363-E7966104D012}" srcOrd="3" destOrd="0" presId="urn:microsoft.com/office/officeart/2005/8/layout/hChevron3"/>
    <dgm:cxn modelId="{5D810A67-53CD-F048-93A7-16F77BBDB8FE}" type="presParOf" srcId="{A9E341E1-1386-4D00-94EB-06300CC0A8C5}" destId="{B185C363-90C3-4198-BFD3-1232806ADB75}" srcOrd="4" destOrd="0" presId="urn:microsoft.com/office/officeart/2005/8/layout/hChevron3"/>
    <dgm:cxn modelId="{08158E71-CF2E-0C4C-8E55-5D9EB965D753}" type="presParOf" srcId="{A9E341E1-1386-4D00-94EB-06300CC0A8C5}" destId="{4AB692C1-99BE-4561-A712-5749CC263887}" srcOrd="5" destOrd="0" presId="urn:microsoft.com/office/officeart/2005/8/layout/hChevron3"/>
    <dgm:cxn modelId="{B787D90A-9251-0D4A-B72E-06F7A66B1097}" type="presParOf" srcId="{A9E341E1-1386-4D00-94EB-06300CC0A8C5}" destId="{60E80477-11F4-4A9B-BCD5-A6CFE4F07495}" srcOrd="6" destOrd="0" presId="urn:microsoft.com/office/officeart/2005/8/layout/hChevron3"/>
    <dgm:cxn modelId="{0BCD7087-5817-1847-BD9C-34E0C4748582}" type="presParOf" srcId="{A9E341E1-1386-4D00-94EB-06300CC0A8C5}" destId="{359B0052-7205-4A0C-BA0C-5970947DF72F}" srcOrd="7" destOrd="0" presId="urn:microsoft.com/office/officeart/2005/8/layout/hChevron3"/>
    <dgm:cxn modelId="{4791322C-0F23-2144-905D-7A3C10413DB6}" type="presParOf" srcId="{A9E341E1-1386-4D00-94EB-06300CC0A8C5}" destId="{D7D81F61-91A8-43BC-9804-154885D41384}"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82911-691D-4CE7-9CA2-186D447C4C07}">
      <dsp:nvSpPr>
        <dsp:cNvPr id="0" name=""/>
        <dsp:cNvSpPr/>
      </dsp:nvSpPr>
      <dsp:spPr>
        <a:xfrm>
          <a:off x="970" y="726411"/>
          <a:ext cx="1892442" cy="75697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charset="0"/>
              <a:ea typeface="Arial" charset="0"/>
              <a:cs typeface="Arial" charset="0"/>
            </a:rPr>
            <a:t>Invasion</a:t>
          </a:r>
          <a:endParaRPr lang="en-GB" sz="1000" kern="1200" dirty="0">
            <a:latin typeface="Arial" charset="0"/>
            <a:ea typeface="Arial" charset="0"/>
            <a:cs typeface="Arial" charset="0"/>
          </a:endParaRPr>
        </a:p>
      </dsp:txBody>
      <dsp:txXfrm>
        <a:off x="970" y="726411"/>
        <a:ext cx="1703198" cy="756977"/>
      </dsp:txXfrm>
    </dsp:sp>
    <dsp:sp modelId="{C9C2C9D0-53E0-4D0A-B021-91636E603068}">
      <dsp:nvSpPr>
        <dsp:cNvPr id="0" name=""/>
        <dsp:cNvSpPr/>
      </dsp:nvSpPr>
      <dsp:spPr>
        <a:xfrm>
          <a:off x="1514924" y="726411"/>
          <a:ext cx="1892442" cy="756977"/>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solidFill>
                <a:prstClr val="white"/>
              </a:solidFill>
              <a:latin typeface="Arial" charset="0"/>
              <a:ea typeface="Arial" charset="0"/>
              <a:cs typeface="Arial" charset="0"/>
            </a:rPr>
            <a:t>Response</a:t>
          </a:r>
        </a:p>
      </dsp:txBody>
      <dsp:txXfrm>
        <a:off x="1893413" y="726411"/>
        <a:ext cx="1135465" cy="756977"/>
      </dsp:txXfrm>
    </dsp:sp>
    <dsp:sp modelId="{B185C363-90C3-4198-BFD3-1232806ADB75}">
      <dsp:nvSpPr>
        <dsp:cNvPr id="0" name=""/>
        <dsp:cNvSpPr/>
      </dsp:nvSpPr>
      <dsp:spPr>
        <a:xfrm>
          <a:off x="3028878" y="726411"/>
          <a:ext cx="1892442" cy="756977"/>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solidFill>
                <a:prstClr val="white"/>
              </a:solidFill>
              <a:latin typeface="Arial" charset="0"/>
              <a:ea typeface="Arial" charset="0"/>
              <a:cs typeface="Arial" charset="0"/>
            </a:rPr>
            <a:t>Advance &amp; Retreat</a:t>
          </a:r>
        </a:p>
      </dsp:txBody>
      <dsp:txXfrm>
        <a:off x="3407367" y="726411"/>
        <a:ext cx="1135465" cy="756977"/>
      </dsp:txXfrm>
    </dsp:sp>
    <dsp:sp modelId="{60E80477-11F4-4A9B-BCD5-A6CFE4F07495}">
      <dsp:nvSpPr>
        <dsp:cNvPr id="0" name=""/>
        <dsp:cNvSpPr/>
      </dsp:nvSpPr>
      <dsp:spPr>
        <a:xfrm>
          <a:off x="4542832" y="726411"/>
          <a:ext cx="1892442" cy="756977"/>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solidFill>
                <a:prstClr val="white"/>
              </a:solidFill>
              <a:latin typeface="Arial" charset="0"/>
              <a:ea typeface="Arial" charset="0"/>
              <a:cs typeface="Arial" charset="0"/>
            </a:rPr>
            <a:t>Inter-</a:t>
          </a:r>
          <a:r>
            <a:rPr lang="en-GB" sz="1800" kern="1200" dirty="0" err="1">
              <a:solidFill>
                <a:prstClr val="white"/>
              </a:solidFill>
              <a:latin typeface="Arial" charset="0"/>
              <a:ea typeface="Arial" charset="0"/>
              <a:cs typeface="Arial" charset="0"/>
            </a:rPr>
            <a:t>vention</a:t>
          </a:r>
          <a:endParaRPr lang="en-GB" sz="1800" kern="1200" dirty="0">
            <a:solidFill>
              <a:prstClr val="white"/>
            </a:solidFill>
            <a:latin typeface="Arial" charset="0"/>
            <a:ea typeface="Arial" charset="0"/>
            <a:cs typeface="Arial" charset="0"/>
          </a:endParaRPr>
        </a:p>
      </dsp:txBody>
      <dsp:txXfrm>
        <a:off x="4921321" y="726411"/>
        <a:ext cx="1135465" cy="756977"/>
      </dsp:txXfrm>
    </dsp:sp>
    <dsp:sp modelId="{D7D81F61-91A8-43BC-9804-154885D41384}">
      <dsp:nvSpPr>
        <dsp:cNvPr id="0" name=""/>
        <dsp:cNvSpPr/>
      </dsp:nvSpPr>
      <dsp:spPr>
        <a:xfrm>
          <a:off x="6056786" y="726411"/>
          <a:ext cx="1892442" cy="756977"/>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GB" sz="1800" kern="1200" dirty="0">
              <a:solidFill>
                <a:prstClr val="white"/>
              </a:solidFill>
              <a:latin typeface="Arial" charset="0"/>
              <a:ea typeface="Arial" charset="0"/>
              <a:cs typeface="Arial" charset="0"/>
            </a:rPr>
            <a:t>Stalemate</a:t>
          </a:r>
        </a:p>
      </dsp:txBody>
      <dsp:txXfrm>
        <a:off x="6435275" y="726411"/>
        <a:ext cx="1135465" cy="75697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wm.org.uk/collections/item/object/20519086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lideshare.net/tranductri/korea-after-liber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lideshare.net/tranductri/korea-after-liber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lideshare.net/tranductri/korea-after-liber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lideshare.net/tranductri/korea-after-liber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Image: CC BY-SA 4.0/Stingray Trainer/Wikimedia, https://commons.wikimedia.org/wiki/File:Gloucester_Valley_Battle_Monument.jpg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9649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Image courtesy of the National Army Museum, London</a:t>
            </a:r>
          </a:p>
        </p:txBody>
      </p:sp>
      <p:sp>
        <p:nvSpPr>
          <p:cNvPr id="4" name="Slide Number Placeholder 3"/>
          <p:cNvSpPr>
            <a:spLocks noGrp="1"/>
          </p:cNvSpPr>
          <p:nvPr>
            <p:ph type="sldNum" sz="quarter" idx="5"/>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314157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Audio: https://britishvoices.wixsite.com/koreanwar/episode-3</a:t>
            </a: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21108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22892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Left: </a:t>
            </a:r>
            <a:r>
              <a:rPr lang="en-GB" sz="1200" i="0" kern="1200" dirty="0">
                <a:solidFill>
                  <a:schemeClr val="tx1"/>
                </a:solidFill>
                <a:effectLst/>
                <a:latin typeface="+mn-lt"/>
                <a:ea typeface="+mn-ea"/>
                <a:cs typeface="+mn-cs"/>
              </a:rPr>
              <a:t>Credit unknown</a:t>
            </a:r>
            <a:endParaRPr lang="en-GB"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Right: </a:t>
            </a:r>
            <a:r>
              <a:rPr lang="en-GB" sz="1200" kern="1200" dirty="0">
                <a:solidFill>
                  <a:schemeClr val="tx1"/>
                </a:solidFill>
                <a:effectLst/>
                <a:latin typeface="+mn-lt"/>
                <a:ea typeface="+mn-ea"/>
                <a:cs typeface="+mn-cs"/>
              </a:rPr>
              <a:t>© IWM BF 10277, </a:t>
            </a:r>
            <a:r>
              <a:rPr lang="en-GB" sz="1200" u="none" kern="1200" dirty="0">
                <a:solidFill>
                  <a:schemeClr val="tx1"/>
                </a:solidFill>
                <a:effectLst/>
                <a:latin typeface="+mn-lt"/>
                <a:ea typeface="+mn-ea"/>
                <a:cs typeface="+mn-cs"/>
              </a:rPr>
              <a:t>www.iwm.org.uk/collections/item/object/205190860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160971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kern="1200" dirty="0">
                <a:solidFill>
                  <a:schemeClr val="tx1"/>
                </a:solidFill>
                <a:effectLst/>
                <a:latin typeface="+mn-lt"/>
                <a:ea typeface="+mn-ea"/>
                <a:cs typeface="+mn-cs"/>
              </a:rPr>
              <a:t>© IWM (BF </a:t>
            </a:r>
            <a:r>
              <a:rPr lang="en-GB" sz="1200" kern="1200">
                <a:solidFill>
                  <a:schemeClr val="tx1"/>
                </a:solidFill>
                <a:effectLst/>
                <a:latin typeface="+mn-lt"/>
                <a:ea typeface="+mn-ea"/>
                <a:cs typeface="+mn-cs"/>
              </a:rPr>
              <a:t>10280) https://www.iwm.org.uk/collections/item/object/205190861</a:t>
            </a:r>
            <a:endPar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350299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185430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177463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338126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128687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sz="1200" kern="1200" dirty="0">
                <a:solidFill>
                  <a:schemeClr val="tx1"/>
                </a:solidFill>
                <a:effectLst/>
                <a:latin typeface="+mn-lt"/>
                <a:ea typeface="+mn-ea"/>
                <a:cs typeface="+mn-cs"/>
              </a:rPr>
              <a:t>adapted from </a:t>
            </a:r>
            <a:r>
              <a:rPr lang="en-GB" sz="1200" u="sng" strike="noStrike" kern="1200" dirty="0">
                <a:solidFill>
                  <a:schemeClr val="tx1"/>
                </a:solidFill>
                <a:effectLst/>
                <a:latin typeface="+mn-lt"/>
                <a:ea typeface="+mn-ea"/>
                <a:cs typeface="+mn-cs"/>
                <a:hlinkClick r:id="rId3"/>
              </a:rPr>
              <a:t>https://www.slideshare.net/tranductri/korea-after-liberation</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00829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sz="1200" kern="1200" dirty="0">
                <a:solidFill>
                  <a:schemeClr val="tx1"/>
                </a:solidFill>
                <a:effectLst/>
                <a:latin typeface="+mn-lt"/>
                <a:ea typeface="+mn-ea"/>
                <a:cs typeface="+mn-cs"/>
              </a:rPr>
              <a:t>adapted from </a:t>
            </a:r>
            <a:r>
              <a:rPr lang="en-GB" sz="1200" u="sng" strike="noStrike" kern="1200" dirty="0">
                <a:solidFill>
                  <a:schemeClr val="tx1"/>
                </a:solidFill>
                <a:effectLst/>
                <a:latin typeface="+mn-lt"/>
                <a:ea typeface="+mn-ea"/>
                <a:cs typeface="+mn-cs"/>
                <a:hlinkClick r:id="rId3"/>
              </a:rPr>
              <a:t>https://www.slideshare.net/tranductri/korea-after-liberation</a:t>
            </a:r>
            <a:endParaRPr lang="en-US" dirty="0"/>
          </a:p>
          <a:p>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158167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sz="1200" kern="1200" dirty="0">
                <a:solidFill>
                  <a:schemeClr val="tx1"/>
                </a:solidFill>
                <a:effectLst/>
                <a:latin typeface="+mn-lt"/>
                <a:ea typeface="+mn-ea"/>
                <a:cs typeface="+mn-cs"/>
              </a:rPr>
              <a:t>adapted from </a:t>
            </a:r>
            <a:r>
              <a:rPr lang="en-GB" sz="1200" u="sng" strike="noStrike" kern="1200" dirty="0">
                <a:solidFill>
                  <a:schemeClr val="tx1"/>
                </a:solidFill>
                <a:effectLst/>
                <a:latin typeface="+mn-lt"/>
                <a:ea typeface="+mn-ea"/>
                <a:cs typeface="+mn-cs"/>
                <a:hlinkClick r:id="rId3"/>
              </a:rPr>
              <a:t>https://www.slideshare.net/tranductri/korea-after-liberation</a:t>
            </a:r>
            <a:endParaRPr lang="en-US" dirty="0"/>
          </a:p>
          <a:p>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52689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a:t>
            </a:r>
            <a:r>
              <a:rPr lang="en-GB" sz="1200" kern="1200" dirty="0">
                <a:solidFill>
                  <a:schemeClr val="tx1"/>
                </a:solidFill>
                <a:effectLst/>
                <a:latin typeface="+mn-lt"/>
                <a:ea typeface="+mn-ea"/>
                <a:cs typeface="+mn-cs"/>
              </a:rPr>
              <a:t>adapted from </a:t>
            </a:r>
            <a:r>
              <a:rPr lang="en-GB" sz="1200" u="sng" strike="noStrike" kern="1200" dirty="0">
                <a:solidFill>
                  <a:schemeClr val="tx1"/>
                </a:solidFill>
                <a:effectLst/>
                <a:latin typeface="+mn-lt"/>
                <a:ea typeface="+mn-ea"/>
                <a:cs typeface="+mn-cs"/>
                <a:hlinkClick r:id="rId3"/>
              </a:rPr>
              <a:t>https://www.slideshare.net/tranductri/korea-after-liberation</a:t>
            </a:r>
            <a:endParaRPr lang="en-US" dirty="0"/>
          </a:p>
          <a:p>
            <a:endParaRPr lang="en-GB"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6245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Public domain/</a:t>
            </a:r>
            <a:r>
              <a:rPr lang="en-GB" sz="1200" b="0" i="0" kern="1200" dirty="0" err="1">
                <a:solidFill>
                  <a:schemeClr val="tx1"/>
                </a:solidFill>
                <a:effectLst/>
                <a:latin typeface="+mn-lt"/>
                <a:ea typeface="+mn-ea"/>
                <a:cs typeface="+mn-cs"/>
              </a:rPr>
              <a:t>Jpbarrass</a:t>
            </a:r>
            <a:r>
              <a:rPr lang="en-GB" sz="1200" b="0" i="0" kern="1200" dirty="0">
                <a:solidFill>
                  <a:schemeClr val="tx1"/>
                </a:solidFill>
                <a:effectLst/>
                <a:latin typeface="+mn-lt"/>
                <a:ea typeface="+mn-ea"/>
                <a:cs typeface="+mn-cs"/>
              </a:rPr>
              <a:t>/Wikimedia, https://commons.wikimedia.org/wiki/File:Gloster_Memorial_by_Seolmacheon.jpg</a:t>
            </a:r>
            <a:endParaRPr lang="en-US" dirty="0"/>
          </a:p>
          <a:p>
            <a:r>
              <a:rPr lang="en-US" dirty="0"/>
              <a:t>Centre: </a:t>
            </a:r>
            <a:r>
              <a:rPr lang="en-GB" sz="1200" b="0" i="0" kern="1200" dirty="0">
                <a:solidFill>
                  <a:schemeClr val="tx1"/>
                </a:solidFill>
                <a:effectLst/>
                <a:latin typeface="+mn-lt"/>
                <a:ea typeface="+mn-ea"/>
                <a:cs typeface="+mn-cs"/>
              </a:rPr>
              <a:t>CC BY 2.0/OGL v1.0/Foreign and Commonwealth Office, https://www.flickr.com/photos/foreignoffice/20484854475/</a:t>
            </a:r>
            <a:endParaRPr lang="en-US" dirty="0"/>
          </a:p>
          <a:p>
            <a:r>
              <a:rPr lang="en-US" dirty="0"/>
              <a:t>Right: </a:t>
            </a:r>
            <a:r>
              <a:rPr lang="en-GB" sz="1200" b="0" i="0" kern="1200" dirty="0">
                <a:solidFill>
                  <a:schemeClr val="tx1"/>
                </a:solidFill>
                <a:effectLst/>
                <a:latin typeface="+mn-lt"/>
                <a:ea typeface="+mn-ea"/>
                <a:cs typeface="+mn-cs"/>
              </a:rPr>
              <a:t>CC BY-SA 4.0/Stingray Trainer/Wikimedia, https://commons.wikimedia.org/wiki/File:Gloucester_Valley_Battle_Monument.jpg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152053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Image: </a:t>
            </a:r>
            <a:r>
              <a:rPr lang="en-GB" sz="1200" b="0" i="0" kern="1200" dirty="0">
                <a:solidFill>
                  <a:schemeClr val="tx1"/>
                </a:solidFill>
                <a:effectLst/>
                <a:latin typeface="+mn-lt"/>
                <a:ea typeface="+mn-ea"/>
                <a:cs typeface="+mn-cs"/>
              </a:rPr>
              <a:t>History Department, United States Military Academy, https://commons.wikimedia.org/wiki/File:Central_Korea_during_Communist_Spring_Offensive_1951.jpg</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95081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47160" y="6356350"/>
            <a:ext cx="4638040"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a:t>
            </a:r>
            <a:r>
              <a:rPr lang="en-US" sz="1200">
                <a:latin typeface="Arial Rounded MT" charset="0"/>
                <a:ea typeface="Arial Rounded MT" charset="0"/>
                <a:cs typeface="Arial Rounded MT" charset="0"/>
              </a:rPr>
              <a:t>Teaching the </a:t>
            </a:r>
            <a:r>
              <a:rPr lang="en-US" sz="1200" dirty="0">
                <a:latin typeface="Arial Rounded MT" charset="0"/>
                <a:ea typeface="Arial Rounded MT" charset="0"/>
                <a:cs typeface="Arial Rounded MT" charset="0"/>
              </a:rPr>
              <a:t>Korean War </a:t>
            </a:r>
            <a:r>
              <a:rPr lang="en-US" sz="1200" dirty="0">
                <a:solidFill>
                  <a:schemeClr val="accent5">
                    <a:lumMod val="75000"/>
                  </a:schemeClr>
                </a:solidFill>
                <a:latin typeface="Arial Rounded MT" charset="0"/>
                <a:ea typeface="Arial Rounded MT" charset="0"/>
                <a:cs typeface="Arial Rounded MT" charset="0"/>
              </a:rPr>
              <a:t>| Lesson 5.1</a:t>
            </a:r>
          </a:p>
        </p:txBody>
      </p:sp>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B060593B-FF94-EA4B-AFCF-08DC11CE6D59}"/>
              </a:ext>
            </a:extLst>
          </p:cNvPr>
          <p:cNvSpPr>
            <a:spLocks noGrp="1"/>
          </p:cNvSpPr>
          <p:nvPr>
            <p:ph type="sldNum" sz="quarter" idx="4"/>
          </p:nvPr>
        </p:nvSpPr>
        <p:spPr>
          <a:xfrm>
            <a:off x="3947160" y="6356350"/>
            <a:ext cx="4638040"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3" name="Picture 12">
            <a:extLst>
              <a:ext uri="{FF2B5EF4-FFF2-40B4-BE49-F238E27FC236}">
                <a16:creationId xmlns:a16="http://schemas.microsoft.com/office/drawing/2014/main" id="{E3E7FA18-17BF-B140-AA0E-2E6A8930B4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97553" y="6155943"/>
            <a:ext cx="1244600" cy="413502"/>
          </a:xfrm>
          <a:prstGeom prst="rect">
            <a:avLst/>
          </a:prstGeom>
        </p:spPr>
      </p:pic>
      <p:pic>
        <p:nvPicPr>
          <p:cNvPr id="14" name="Picture 13">
            <a:extLst>
              <a:ext uri="{FF2B5EF4-FFF2-40B4-BE49-F238E27FC236}">
                <a16:creationId xmlns:a16="http://schemas.microsoft.com/office/drawing/2014/main" id="{9D5EBD93-0AE0-E54C-BEDC-5409A15DA5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51072" y="5863414"/>
            <a:ext cx="1087384" cy="713231"/>
          </a:xfrm>
          <a:prstGeom prst="rect">
            <a:avLst/>
          </a:prstGeom>
        </p:spPr>
      </p:pic>
      <p:pic>
        <p:nvPicPr>
          <p:cNvPr id="15" name="Picture 14">
            <a:extLst>
              <a:ext uri="{FF2B5EF4-FFF2-40B4-BE49-F238E27FC236}">
                <a16:creationId xmlns:a16="http://schemas.microsoft.com/office/drawing/2014/main" id="{60CD3BC1-1295-2B40-B8B7-C2108429F83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britishvoices.wixsite.com/koreanwar/episode-3"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gloucestershirelive.co.uk/news/gloucester-news/last-korean-war-gives-nightmares-47449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9/94/Gloucester_Valley_Battle_Monument.jpg/800px-Gloucester_Valley_Battle_Monument.jpg">
            <a:extLst>
              <a:ext uri="{FF2B5EF4-FFF2-40B4-BE49-F238E27FC236}">
                <a16:creationId xmlns:a16="http://schemas.microsoft.com/office/drawing/2014/main" id="{9E686C92-D02F-42E2-BE67-B47841C449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88070" y="-45114"/>
            <a:ext cx="5903930" cy="676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0000" y="360000"/>
            <a:ext cx="5228855" cy="3855740"/>
          </a:xfrm>
        </p:spPr>
        <p:txBody>
          <a:bodyPr>
            <a:noAutofit/>
          </a:bodyPr>
          <a:lstStyle/>
          <a:p>
            <a:pPr defTabSz="501650"/>
            <a:r>
              <a:rPr lang="en-GB" b="1" dirty="0"/>
              <a:t>Enquiry 5</a:t>
            </a:r>
            <a:r>
              <a:rPr lang="en-GB" dirty="0"/>
              <a:t>: </a:t>
            </a:r>
            <a:br>
              <a:rPr lang="en-GB" dirty="0"/>
            </a:br>
            <a:r>
              <a:rPr lang="en-GB" dirty="0">
                <a:solidFill>
                  <a:schemeClr val="accent5">
                    <a:lumMod val="75000"/>
                  </a:schemeClr>
                </a:solidFill>
                <a:latin typeface="Arial" panose="020B0604020202020204" pitchFamily="34" charset="0"/>
                <a:cs typeface="Arial" panose="020B0604020202020204" pitchFamily="34" charset="0"/>
              </a:rPr>
              <a:t>The Glorious </a:t>
            </a:r>
            <a:r>
              <a:rPr lang="en-GB" dirty="0" err="1">
                <a:solidFill>
                  <a:schemeClr val="accent5">
                    <a:lumMod val="75000"/>
                  </a:schemeClr>
                </a:solidFill>
                <a:latin typeface="Arial" panose="020B0604020202020204" pitchFamily="34" charset="0"/>
                <a:cs typeface="Arial" panose="020B0604020202020204" pitchFamily="34" charset="0"/>
              </a:rPr>
              <a:t>Glosters</a:t>
            </a:r>
            <a:br>
              <a:rPr lang="en-GB" dirty="0">
                <a:solidFill>
                  <a:schemeClr val="accent6">
                    <a:lumMod val="75000"/>
                  </a:schemeClr>
                </a:solidFill>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happened at the Battle of the </a:t>
            </a:r>
            <a:r>
              <a:rPr lang="en-GB" dirty="0" err="1">
                <a:latin typeface="Arial" panose="020B0604020202020204" pitchFamily="34" charset="0"/>
                <a:cs typeface="Arial" panose="020B0604020202020204" pitchFamily="34" charset="0"/>
              </a:rPr>
              <a:t>Imjin</a:t>
            </a:r>
            <a:r>
              <a:rPr lang="en-GB" dirty="0">
                <a:latin typeface="Arial" panose="020B0604020202020204" pitchFamily="34" charset="0"/>
                <a:cs typeface="Arial" panose="020B0604020202020204" pitchFamily="34" charset="0"/>
              </a:rPr>
              <a:t> River, April 1951?</a:t>
            </a: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4" name="Slide Number Placeholder 3">
            <a:extLst>
              <a:ext uri="{FF2B5EF4-FFF2-40B4-BE49-F238E27FC236}">
                <a16:creationId xmlns:a16="http://schemas.microsoft.com/office/drawing/2014/main" id="{63880B51-FC2E-4842-A1F3-E32B257A18D2}"/>
              </a:ext>
            </a:extLst>
          </p:cNvPr>
          <p:cNvSpPr>
            <a:spLocks noGrp="1"/>
          </p:cNvSpPr>
          <p:nvPr>
            <p:ph type="sldNum" sz="quarter" idx="12"/>
          </p:nvPr>
        </p:nvSpPr>
        <p:spPr>
          <a:xfrm>
            <a:off x="3947160" y="6356350"/>
            <a:ext cx="4638040" cy="365125"/>
          </a:xfrm>
        </p:spPr>
        <p:txBody>
          <a:bodyPr/>
          <a:lstStyle/>
          <a:p>
            <a:fld id="{91DB7F08-A76A-C04F-AC2D-B8A23795015F}" type="slidenum">
              <a:rPr lang="en-US" smtClean="0"/>
              <a:pPr/>
              <a:t>1</a:t>
            </a:fld>
            <a:endParaRPr lang="en-US" dirty="0"/>
          </a:p>
        </p:txBody>
      </p:sp>
    </p:spTree>
    <p:extLst>
      <p:ext uri="{BB962C8B-B14F-4D97-AF65-F5344CB8AC3E}">
        <p14:creationId xmlns:p14="http://schemas.microsoft.com/office/powerpoint/2010/main" val="211881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217304" cy="1325563"/>
          </a:xfrm>
        </p:spPr>
        <p:txBody>
          <a:bodyPr/>
          <a:lstStyle/>
          <a:p>
            <a:r>
              <a:rPr lang="en-GB" dirty="0">
                <a:latin typeface="Arial" panose="020B0604020202020204" pitchFamily="34" charset="0"/>
                <a:cs typeface="Arial" panose="020B0604020202020204" pitchFamily="34" charset="0"/>
              </a:rPr>
              <a:t>The Chinese Spring Offensive</a:t>
            </a:r>
            <a:endParaRPr lang="en-US" dirty="0"/>
          </a:p>
        </p:txBody>
      </p:sp>
      <p:sp>
        <p:nvSpPr>
          <p:cNvPr id="3" name="Content Placeholder 2"/>
          <p:cNvSpPr>
            <a:spLocks noGrp="1"/>
          </p:cNvSpPr>
          <p:nvPr>
            <p:ph idx="1"/>
          </p:nvPr>
        </p:nvSpPr>
        <p:spPr>
          <a:xfrm>
            <a:off x="720001" y="1620000"/>
            <a:ext cx="5292492"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Check your understanding</a:t>
            </a:r>
          </a:p>
          <a:p>
            <a:r>
              <a:rPr lang="en-GB" sz="2000" b="1" dirty="0">
                <a:latin typeface="Arial" panose="020B0604020202020204" pitchFamily="34" charset="0"/>
                <a:cs typeface="Arial" panose="020B0604020202020204" pitchFamily="34" charset="0"/>
              </a:rPr>
              <a:t>22 April 1951 </a:t>
            </a:r>
            <a:r>
              <a:rPr lang="en-GB" sz="2000" dirty="0">
                <a:latin typeface="Arial" panose="020B0604020202020204" pitchFamily="34" charset="0"/>
                <a:cs typeface="Arial" panose="020B0604020202020204" pitchFamily="34" charset="0"/>
              </a:rPr>
              <a:t>– Chinese General Peng amassed over 300,000 soldiers. He planned to break holes through the UN defensive, recapture Seoul and push the Westerners out of Korea.</a:t>
            </a:r>
          </a:p>
          <a:p>
            <a:r>
              <a:rPr lang="en-GB" sz="2000" dirty="0">
                <a:latin typeface="Arial" panose="020B0604020202020204" pitchFamily="34" charset="0"/>
                <a:cs typeface="Arial" panose="020B0604020202020204" pitchFamily="34" charset="0"/>
              </a:rPr>
              <a:t>The PLA (People’s Liberation Army) were only a small portion of the soldiers that made up the Chinese communist forces.  </a:t>
            </a:r>
          </a:p>
          <a:p>
            <a:r>
              <a:rPr lang="en-GB" sz="2000" dirty="0">
                <a:latin typeface="Arial" panose="020B0604020202020204" pitchFamily="34" charset="0"/>
                <a:cs typeface="Arial" panose="020B0604020202020204" pitchFamily="34" charset="0"/>
              </a:rPr>
              <a:t>Peng sent numerous patrols to probe the UN and ROK lines for weaknesses, then sent in huge numbers of less experienced troops to overwhelm the enemy, followed by his best men in the PLA to secure positions.</a:t>
            </a:r>
            <a:endParaRPr lang="en-GB" sz="2000" b="1" dirty="0">
              <a:latin typeface="Arial" panose="020B0604020202020204" pitchFamily="34" charset="0"/>
              <a:cs typeface="Arial" panose="020B0604020202020204" pitchFamily="34" charset="0"/>
            </a:endParaRPr>
          </a:p>
          <a:p>
            <a:pPr marL="0" indent="0">
              <a:buNone/>
            </a:pPr>
            <a:endParaRPr lang="en-US" dirty="0"/>
          </a:p>
        </p:txBody>
      </p:sp>
      <p:pic>
        <p:nvPicPr>
          <p:cNvPr id="4" name="Picture 3" descr="https://upload.wikimedia.org/wikipedia/commons/5/5f/Central_Korea_during_Communist_Spring_Offensive_1951.jpg">
            <a:extLst>
              <a:ext uri="{FF2B5EF4-FFF2-40B4-BE49-F238E27FC236}">
                <a16:creationId xmlns:a16="http://schemas.microsoft.com/office/drawing/2014/main" id="{4CF4A87F-085A-45E1-9D04-DA0D92D6244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9192" y="1620000"/>
            <a:ext cx="5837091" cy="4162282"/>
          </a:xfrm>
          <a:prstGeom prst="rect">
            <a:avLst/>
          </a:prstGeom>
          <a:noFill/>
          <a:ln>
            <a:noFill/>
          </a:ln>
        </p:spPr>
      </p:pic>
      <p:sp>
        <p:nvSpPr>
          <p:cNvPr id="5" name="Oval 4">
            <a:extLst>
              <a:ext uri="{FF2B5EF4-FFF2-40B4-BE49-F238E27FC236}">
                <a16:creationId xmlns:a16="http://schemas.microsoft.com/office/drawing/2014/main" id="{0795C4F6-631C-4535-ACCC-6440226D5BB7}"/>
              </a:ext>
            </a:extLst>
          </p:cNvPr>
          <p:cNvSpPr/>
          <p:nvPr/>
        </p:nvSpPr>
        <p:spPr>
          <a:xfrm>
            <a:off x="6730331" y="3530918"/>
            <a:ext cx="1083075" cy="1580226"/>
          </a:xfrm>
          <a:prstGeom prst="ellipse">
            <a:avLst/>
          </a:prstGeom>
          <a:noFill/>
          <a:ln w="19050"/>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Slide Number Placeholder 5">
            <a:extLst>
              <a:ext uri="{FF2B5EF4-FFF2-40B4-BE49-F238E27FC236}">
                <a16:creationId xmlns:a16="http://schemas.microsoft.com/office/drawing/2014/main" id="{019517A7-DEF6-6449-8DC6-55C4FC5C7310}"/>
              </a:ext>
            </a:extLst>
          </p:cNvPr>
          <p:cNvSpPr>
            <a:spLocks noGrp="1"/>
          </p:cNvSpPr>
          <p:nvPr>
            <p:ph type="sldNum" sz="quarter" idx="12"/>
          </p:nvPr>
        </p:nvSpPr>
        <p:spPr/>
        <p:txBody>
          <a:bodyPr/>
          <a:lstStyle/>
          <a:p>
            <a:fld id="{91DB7F08-A76A-C04F-AC2D-B8A23795015F}" type="slidenum">
              <a:rPr lang="en-US" smtClean="0"/>
              <a:pPr/>
              <a:t>10</a:t>
            </a:fld>
            <a:endParaRPr lang="en-US"/>
          </a:p>
        </p:txBody>
      </p:sp>
    </p:spTree>
    <p:extLst>
      <p:ext uri="{BB962C8B-B14F-4D97-AF65-F5344CB8AC3E}">
        <p14:creationId xmlns:p14="http://schemas.microsoft.com/office/powerpoint/2010/main" val="732615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The British Forces</a:t>
            </a:r>
            <a:endParaRPr lang="en-US" dirty="0"/>
          </a:p>
        </p:txBody>
      </p:sp>
      <p:sp>
        <p:nvSpPr>
          <p:cNvPr id="3" name="Content Placeholder 2"/>
          <p:cNvSpPr>
            <a:spLocks noGrp="1"/>
          </p:cNvSpPr>
          <p:nvPr>
            <p:ph idx="1"/>
          </p:nvPr>
        </p:nvSpPr>
        <p:spPr>
          <a:xfrm>
            <a:off x="720000" y="1620000"/>
            <a:ext cx="5430279" cy="4351338"/>
          </a:xfrm>
        </p:spPr>
        <p:txBody>
          <a:bodyPr>
            <a:normAutofit lnSpcReduction="10000"/>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UN front line forces were deployed along the 38th parallel to meet the Chinese advance.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British 29th Infantry Brigade (BIB) and supporting UN and ROK forces were positioned to stop a Chinese advance on Seoul and to protect the only road that the US 3rd Infantry could use for retreat.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29th BIB was under the command of Brigadier Tom Brodie and was split into four regiments holding a series of hills across a 12-mile line.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They were much better trained (many were veterans of World War II) and armed than their Chinese opponents.  </a:t>
            </a:r>
          </a:p>
          <a:p>
            <a:endParaRPr lang="en-US" sz="2000" dirty="0"/>
          </a:p>
        </p:txBody>
      </p:sp>
      <p:pic>
        <p:nvPicPr>
          <p:cNvPr id="4" name="Picture 2">
            <a:extLst>
              <a:ext uri="{FF2B5EF4-FFF2-40B4-BE49-F238E27FC236}">
                <a16:creationId xmlns:a16="http://schemas.microsoft.com/office/drawing/2014/main" id="{2C38737D-9511-4FA9-B5E9-F42D0CFE243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01216" y="1458972"/>
            <a:ext cx="5381428" cy="410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6E35AD1-E536-0243-8758-FF98BB970761}"/>
              </a:ext>
            </a:extLst>
          </p:cNvPr>
          <p:cNvSpPr>
            <a:spLocks noGrp="1"/>
          </p:cNvSpPr>
          <p:nvPr>
            <p:ph type="sldNum" sz="quarter" idx="12"/>
          </p:nvPr>
        </p:nvSpPr>
        <p:spPr/>
        <p:txBody>
          <a:bodyPr/>
          <a:lstStyle/>
          <a:p>
            <a:fld id="{91DB7F08-A76A-C04F-AC2D-B8A23795015F}" type="slidenum">
              <a:rPr lang="en-US" smtClean="0"/>
              <a:pPr/>
              <a:t>11</a:t>
            </a:fld>
            <a:endParaRPr lang="en-US"/>
          </a:p>
        </p:txBody>
      </p:sp>
    </p:spTree>
    <p:extLst>
      <p:ext uri="{BB962C8B-B14F-4D97-AF65-F5344CB8AC3E}">
        <p14:creationId xmlns:p14="http://schemas.microsoft.com/office/powerpoint/2010/main" val="1565602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472000" cy="1325563"/>
          </a:xfrm>
        </p:spPr>
        <p:txBody>
          <a:bodyPr>
            <a:noAutofit/>
          </a:bodyPr>
          <a:lstStyle/>
          <a:p>
            <a:r>
              <a:rPr lang="en-GB" dirty="0">
                <a:solidFill>
                  <a:schemeClr val="accent6">
                    <a:lumMod val="75000"/>
                  </a:schemeClr>
                </a:solidFill>
                <a:latin typeface="Arial" panose="020B0604020202020204" pitchFamily="34" charset="0"/>
                <a:cs typeface="Arial" panose="020B0604020202020204" pitchFamily="34" charset="0"/>
              </a:rPr>
              <a:t>The evidence:</a:t>
            </a:r>
            <a:r>
              <a:rPr lang="en-GB" dirty="0">
                <a:solidFill>
                  <a:prstClr val="black"/>
                </a:solidFill>
                <a:latin typeface="Arial" panose="020B0604020202020204" pitchFamily="34" charset="0"/>
                <a:cs typeface="Arial" panose="020B0604020202020204" pitchFamily="34" charset="0"/>
              </a:rPr>
              <a:t> What happened at the </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Battle of the </a:t>
            </a:r>
            <a:r>
              <a:rPr lang="en-GB" dirty="0" err="1">
                <a:solidFill>
                  <a:prstClr val="black"/>
                </a:solidFill>
                <a:latin typeface="Arial" panose="020B0604020202020204" pitchFamily="34" charset="0"/>
                <a:cs typeface="Arial" panose="020B0604020202020204" pitchFamily="34" charset="0"/>
              </a:rPr>
              <a:t>Imjin</a:t>
            </a:r>
            <a:r>
              <a:rPr lang="en-GB" dirty="0">
                <a:solidFill>
                  <a:prstClr val="black"/>
                </a:solidFill>
                <a:latin typeface="Arial" panose="020B0604020202020204" pitchFamily="34" charset="0"/>
                <a:cs typeface="Arial" panose="020B0604020202020204" pitchFamily="34" charset="0"/>
              </a:rPr>
              <a:t> River, </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22 to 25 April 1951?</a:t>
            </a:r>
            <a:br>
              <a:rPr lang="en-GB" dirty="0"/>
            </a:br>
            <a:endParaRPr lang="en-US" dirty="0"/>
          </a:p>
        </p:txBody>
      </p:sp>
      <p:sp>
        <p:nvSpPr>
          <p:cNvPr id="5" name="TextBox 4">
            <a:extLst>
              <a:ext uri="{FF2B5EF4-FFF2-40B4-BE49-F238E27FC236}">
                <a16:creationId xmlns:a16="http://schemas.microsoft.com/office/drawing/2014/main" id="{560EFBD1-7FC4-4A78-8A6F-20EB70A805C7}"/>
              </a:ext>
            </a:extLst>
          </p:cNvPr>
          <p:cNvSpPr txBox="1"/>
          <p:nvPr/>
        </p:nvSpPr>
        <p:spPr>
          <a:xfrm>
            <a:off x="720000" y="2447108"/>
            <a:ext cx="3579354" cy="3046988"/>
          </a:xfrm>
          <a:prstGeom prst="rect">
            <a:avLst/>
          </a:prstGeom>
          <a:solidFill>
            <a:schemeClr val="accent5">
              <a:lumMod val="40000"/>
              <a:lumOff val="60000"/>
            </a:schemeClr>
          </a:solidFill>
          <a:ln w="3175">
            <a:noFill/>
          </a:ln>
        </p:spPr>
        <p:txBody>
          <a:bodyPr wrap="square" rtlCol="0">
            <a:spAutoFit/>
          </a:bodyPr>
          <a:lstStyle/>
          <a:p>
            <a:r>
              <a:rPr lang="en-GB" sz="2400" b="1" dirty="0">
                <a:latin typeface="Arial" panose="020B0604020202020204" pitchFamily="34" charset="0"/>
                <a:cs typeface="Arial" panose="020B0604020202020204" pitchFamily="34" charset="0"/>
              </a:rPr>
              <a:t>Activity 3A</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Listen to Tommy Clough’s account of the battle. Listen from the start to 3’14”.</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Note how this has been recorded on your table. </a:t>
            </a:r>
          </a:p>
        </p:txBody>
      </p:sp>
      <p:sp>
        <p:nvSpPr>
          <p:cNvPr id="3" name="Slide Number Placeholder 2">
            <a:extLst>
              <a:ext uri="{FF2B5EF4-FFF2-40B4-BE49-F238E27FC236}">
                <a16:creationId xmlns:a16="http://schemas.microsoft.com/office/drawing/2014/main" id="{C26C55F7-C487-0248-92DB-1654415BECC7}"/>
              </a:ext>
            </a:extLst>
          </p:cNvPr>
          <p:cNvSpPr>
            <a:spLocks noGrp="1"/>
          </p:cNvSpPr>
          <p:nvPr>
            <p:ph type="sldNum" sz="quarter" idx="12"/>
          </p:nvPr>
        </p:nvSpPr>
        <p:spPr/>
        <p:txBody>
          <a:bodyPr/>
          <a:lstStyle/>
          <a:p>
            <a:fld id="{91DB7F08-A76A-C04F-AC2D-B8A23795015F}" type="slidenum">
              <a:rPr lang="en-US" smtClean="0"/>
              <a:pPr/>
              <a:t>12</a:t>
            </a:fld>
            <a:endParaRPr lang="en-US"/>
          </a:p>
        </p:txBody>
      </p:sp>
      <p:pic>
        <p:nvPicPr>
          <p:cNvPr id="10" name="Picture 9">
            <a:extLst>
              <a:ext uri="{FF2B5EF4-FFF2-40B4-BE49-F238E27FC236}">
                <a16:creationId xmlns:a16="http://schemas.microsoft.com/office/drawing/2014/main" id="{F101988D-12BC-4037-9601-69B1421F14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4808" y="2373904"/>
            <a:ext cx="5268181" cy="3294104"/>
          </a:xfrm>
          <a:prstGeom prst="rect">
            <a:avLst/>
          </a:prstGeom>
        </p:spPr>
      </p:pic>
      <p:sp>
        <p:nvSpPr>
          <p:cNvPr id="9" name="Action Button: Forward or Next 8">
            <a:hlinkClick r:id="rId4" highlightClick="1"/>
            <a:extLst>
              <a:ext uri="{FF2B5EF4-FFF2-40B4-BE49-F238E27FC236}">
                <a16:creationId xmlns:a16="http://schemas.microsoft.com/office/drawing/2014/main" id="{F5EF5E6D-65E0-3C45-9AC1-EF1562C07293}"/>
              </a:ext>
            </a:extLst>
          </p:cNvPr>
          <p:cNvSpPr/>
          <p:nvPr/>
        </p:nvSpPr>
        <p:spPr>
          <a:xfrm>
            <a:off x="7187690" y="3585661"/>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39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latin typeface="Arial" panose="020B0604020202020204" pitchFamily="34" charset="0"/>
                <a:cs typeface="Arial" panose="020B0604020202020204" pitchFamily="34" charset="0"/>
              </a:rPr>
              <a:t>Making inferences from Tommy Clough’s testimony</a:t>
            </a:r>
          </a:p>
        </p:txBody>
      </p:sp>
      <p:sp>
        <p:nvSpPr>
          <p:cNvPr id="3" name="Content Placeholder 2"/>
          <p:cNvSpPr>
            <a:spLocks noGrp="1"/>
          </p:cNvSpPr>
          <p:nvPr>
            <p:ph idx="1"/>
          </p:nvPr>
        </p:nvSpPr>
        <p:spPr>
          <a:xfrm>
            <a:off x="720000" y="1829484"/>
            <a:ext cx="4703770" cy="2090959"/>
          </a:xfrm>
        </p:spPr>
        <p:txBody>
          <a:bodyPr/>
          <a:lstStyle/>
          <a:p>
            <a:pPr marL="0" indent="0">
              <a:buNone/>
            </a:pPr>
            <a:r>
              <a:rPr lang="en-GB" sz="2000" dirty="0">
                <a:latin typeface="Arial" panose="020B0604020202020204" pitchFamily="34" charset="0"/>
                <a:cs typeface="Arial" panose="020B0604020202020204" pitchFamily="34" charset="0"/>
              </a:rPr>
              <a:t>Historians tend to look at a source and ask </a:t>
            </a:r>
            <a:r>
              <a:rPr lang="en-GB" sz="2000" b="1" dirty="0">
                <a:latin typeface="Arial" panose="020B0604020202020204" pitchFamily="34" charset="0"/>
                <a:cs typeface="Arial" panose="020B0604020202020204" pitchFamily="34" charset="0"/>
              </a:rPr>
              <a:t>how</a:t>
            </a:r>
            <a:r>
              <a:rPr lang="en-GB" sz="2000" dirty="0">
                <a:latin typeface="Arial" panose="020B0604020202020204" pitchFamily="34" charset="0"/>
                <a:cs typeface="Arial" panose="020B0604020202020204" pitchFamily="34" charset="0"/>
              </a:rPr>
              <a:t> it is useful, not </a:t>
            </a:r>
            <a:r>
              <a:rPr lang="en-GB" sz="2000" b="1" dirty="0">
                <a:latin typeface="Arial" panose="020B0604020202020204" pitchFamily="34" charset="0"/>
                <a:cs typeface="Arial" panose="020B0604020202020204" pitchFamily="34" charset="0"/>
              </a:rPr>
              <a:t>whether</a:t>
            </a:r>
            <a:r>
              <a:rPr lang="en-GB" sz="2000" dirty="0">
                <a:latin typeface="Arial" panose="020B0604020202020204" pitchFamily="34" charset="0"/>
                <a:cs typeface="Arial" panose="020B0604020202020204" pitchFamily="34" charset="0"/>
              </a:rPr>
              <a:t> it is useful. They can do this by making </a:t>
            </a:r>
            <a:r>
              <a:rPr lang="en-GB" sz="2000" b="1" dirty="0">
                <a:latin typeface="Arial" panose="020B0604020202020204" pitchFamily="34" charset="0"/>
                <a:cs typeface="Arial" panose="020B0604020202020204" pitchFamily="34" charset="0"/>
              </a:rPr>
              <a:t>inferences</a:t>
            </a:r>
            <a:r>
              <a:rPr lang="en-GB" sz="2000" dirty="0">
                <a:latin typeface="Arial" panose="020B0604020202020204" pitchFamily="34" charset="0"/>
                <a:cs typeface="Arial" panose="020B0604020202020204" pitchFamily="34" charset="0"/>
              </a:rPr>
              <a:t>. This means gaining new knowledge even when certain things are not spelled out. So, from Tommy’s story, we can learn that…</a:t>
            </a:r>
          </a:p>
          <a:p>
            <a:endParaRPr lang="en-US" dirty="0"/>
          </a:p>
        </p:txBody>
      </p:sp>
      <p:sp>
        <p:nvSpPr>
          <p:cNvPr id="4" name="TextBox 3">
            <a:extLst>
              <a:ext uri="{FF2B5EF4-FFF2-40B4-BE49-F238E27FC236}">
                <a16:creationId xmlns:a16="http://schemas.microsoft.com/office/drawing/2014/main" id="{560EFBD1-7FC4-4A78-8A6F-20EB70A805C7}"/>
              </a:ext>
            </a:extLst>
          </p:cNvPr>
          <p:cNvSpPr txBox="1"/>
          <p:nvPr/>
        </p:nvSpPr>
        <p:spPr>
          <a:xfrm>
            <a:off x="5423770" y="1825584"/>
            <a:ext cx="6388357" cy="3693319"/>
          </a:xfrm>
          <a:prstGeom prst="rect">
            <a:avLst/>
          </a:prstGeom>
          <a:solidFill>
            <a:schemeClr val="accent5">
              <a:lumMod val="60000"/>
              <a:lumOff val="40000"/>
            </a:schemeClr>
          </a:solidFill>
        </p:spPr>
        <p:txBody>
          <a:bodyPr wrap="square" rtlCol="0">
            <a:spAutoFit/>
          </a:bodyPr>
          <a:lstStyle/>
          <a:p>
            <a:r>
              <a:rPr lang="en-GB" b="1" dirty="0">
                <a:latin typeface="Arial" panose="020B0604020202020204" pitchFamily="34" charset="0"/>
                <a:cs typeface="Arial" panose="020B0604020202020204" pitchFamily="34" charset="0"/>
              </a:rPr>
              <a:t>Inferences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US/UN/ROK underestimated the tactics and strength of the Chinese.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main Chinese tactic was to overwhelm UN forces with sheer numbers (in some cases 18 to one).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Retreating to Hill 235 was the only option for the </a:t>
            </a:r>
            <a:r>
              <a:rPr lang="en-GB" dirty="0" err="1">
                <a:latin typeface="Arial" panose="020B0604020202020204" pitchFamily="34" charset="0"/>
                <a:cs typeface="Arial" panose="020B0604020202020204" pitchFamily="34" charset="0"/>
              </a:rPr>
              <a:t>Glosters</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dirty="0" err="1">
                <a:latin typeface="Arial" panose="020B0604020202020204" pitchFamily="34" charset="0"/>
                <a:cs typeface="Arial" panose="020B0604020202020204" pitchFamily="34" charset="0"/>
              </a:rPr>
              <a:t>Glosters</a:t>
            </a:r>
            <a:r>
              <a:rPr lang="en-GB" dirty="0">
                <a:latin typeface="Arial" panose="020B0604020202020204" pitchFamily="34" charset="0"/>
                <a:cs typeface="Arial" panose="020B0604020202020204" pitchFamily="34" charset="0"/>
              </a:rPr>
              <a:t> were left on their own to engage the Chinese for 24 hours at Hill 235, while the rest of the UN/US forces retreated.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heroic actions of the 29th BIB and the </a:t>
            </a:r>
            <a:r>
              <a:rPr lang="en-GB" dirty="0" err="1">
                <a:latin typeface="Arial" panose="020B0604020202020204" pitchFamily="34" charset="0"/>
                <a:cs typeface="Arial" panose="020B0604020202020204" pitchFamily="34" charset="0"/>
              </a:rPr>
              <a:t>Glosters</a:t>
            </a:r>
            <a:r>
              <a:rPr lang="en-GB" dirty="0">
                <a:latin typeface="Arial" panose="020B0604020202020204" pitchFamily="34" charset="0"/>
                <a:cs typeface="Arial" panose="020B0604020202020204" pitchFamily="34" charset="0"/>
              </a:rPr>
              <a:t> allowed other UN forces to withdraw to safety.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Hill 235 was a military defeat for the UN forces and a victory for the Chinese PLA.</a:t>
            </a:r>
          </a:p>
        </p:txBody>
      </p:sp>
      <p:sp>
        <p:nvSpPr>
          <p:cNvPr id="6" name="Slide Number Placeholder 5">
            <a:extLst>
              <a:ext uri="{FF2B5EF4-FFF2-40B4-BE49-F238E27FC236}">
                <a16:creationId xmlns:a16="http://schemas.microsoft.com/office/drawing/2014/main" id="{2B5572FE-21D7-B542-87D5-B344121A2AC3}"/>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7" name="TextBox 6">
            <a:extLst>
              <a:ext uri="{FF2B5EF4-FFF2-40B4-BE49-F238E27FC236}">
                <a16:creationId xmlns:a16="http://schemas.microsoft.com/office/drawing/2014/main" id="{4E28D95F-EC01-4BE0-87F8-882BB96A8A56}"/>
              </a:ext>
            </a:extLst>
          </p:cNvPr>
          <p:cNvSpPr txBox="1"/>
          <p:nvPr/>
        </p:nvSpPr>
        <p:spPr>
          <a:xfrm>
            <a:off x="720000" y="4121470"/>
            <a:ext cx="3713455" cy="1477328"/>
          </a:xfrm>
          <a:prstGeom prst="rect">
            <a:avLst/>
          </a:prstGeom>
          <a:noFill/>
        </p:spPr>
        <p:txBody>
          <a:bodyPr wrap="square" rtlCol="0">
            <a:spAutoFit/>
          </a:bodyPr>
          <a:lstStyle/>
          <a:p>
            <a:r>
              <a:rPr lang="en-GB" dirty="0"/>
              <a:t>You can see a photo of Tommy Clough here: </a:t>
            </a:r>
          </a:p>
          <a:p>
            <a:r>
              <a:rPr lang="en-GB" dirty="0">
                <a:hlinkClick r:id="rId2"/>
              </a:rPr>
              <a:t>https://www.gloucestershirelive.co.uk/news/gloucester-news/last-korean-war-gives-nightmares-474491</a:t>
            </a:r>
            <a:endParaRPr lang="en-GB" dirty="0"/>
          </a:p>
        </p:txBody>
      </p:sp>
    </p:spTree>
    <p:extLst>
      <p:ext uri="{BB962C8B-B14F-4D97-AF65-F5344CB8AC3E}">
        <p14:creationId xmlns:p14="http://schemas.microsoft.com/office/powerpoint/2010/main" val="1292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solidFill>
                <a:latin typeface="Arial" panose="020B0604020202020204" pitchFamily="34" charset="0"/>
                <a:cs typeface="Arial" panose="020B0604020202020204" pitchFamily="34" charset="0"/>
              </a:rPr>
              <a:t>Making inferences from other sources</a:t>
            </a:r>
            <a:br>
              <a:rPr lang="en-GB" dirty="0">
                <a:solidFill>
                  <a:prstClr val="black"/>
                </a:solidFill>
                <a:latin typeface="Arial" panose="020B060402020202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BEE88F6A-11F5-44AE-B438-CF65152DA547}"/>
              </a:ext>
            </a:extLst>
          </p:cNvPr>
          <p:cNvSpPr txBox="1"/>
          <p:nvPr/>
        </p:nvSpPr>
        <p:spPr>
          <a:xfrm>
            <a:off x="700513" y="1200976"/>
            <a:ext cx="3188122" cy="4893647"/>
          </a:xfrm>
          <a:prstGeom prst="rect">
            <a:avLst/>
          </a:prstGeom>
          <a:solidFill>
            <a:schemeClr val="accent5">
              <a:lumMod val="40000"/>
              <a:lumOff val="60000"/>
            </a:schemeClr>
          </a:solidFill>
          <a:ln w="3175">
            <a:noFill/>
          </a:ln>
        </p:spPr>
        <p:txBody>
          <a:bodyPr wrap="square" rtlCol="0">
            <a:spAutoFit/>
          </a:bodyPr>
          <a:lstStyle/>
          <a:p>
            <a:r>
              <a:rPr lang="en-GB" sz="2400" b="1" dirty="0">
                <a:latin typeface="Arial" panose="020B0604020202020204" pitchFamily="34" charset="0"/>
                <a:cs typeface="Arial" panose="020B0604020202020204" pitchFamily="34" charset="0"/>
              </a:rPr>
              <a:t>Activity 3B</a:t>
            </a:r>
          </a:p>
          <a:p>
            <a:r>
              <a:rPr lang="en-GB" dirty="0">
                <a:latin typeface="Arial" panose="020B0604020202020204" pitchFamily="34" charset="0"/>
                <a:cs typeface="Arial" panose="020B0604020202020204" pitchFamily="34" charset="0"/>
              </a:rPr>
              <a:t>Your turn to make your own inferences.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Study Sources A–K on Slides 15–17 and (with provenance) on Resource sheet 5.1C.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Make your own inferences from these sources about the battle. Which could you use as evidence about any of the aspects shown on this slide?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Record your findings on your evidence table (Resource sheet 5.1D).</a:t>
            </a:r>
          </a:p>
        </p:txBody>
      </p:sp>
      <p:sp>
        <p:nvSpPr>
          <p:cNvPr id="5" name="TextBox 4">
            <a:extLst>
              <a:ext uri="{FF2B5EF4-FFF2-40B4-BE49-F238E27FC236}">
                <a16:creationId xmlns:a16="http://schemas.microsoft.com/office/drawing/2014/main" id="{945AA94A-8FA1-40A7-9CD4-702415ACF184}"/>
              </a:ext>
            </a:extLst>
          </p:cNvPr>
          <p:cNvSpPr txBox="1"/>
          <p:nvPr/>
        </p:nvSpPr>
        <p:spPr>
          <a:xfrm>
            <a:off x="4236666" y="1275800"/>
            <a:ext cx="1946802" cy="1077218"/>
          </a:xfrm>
          <a:prstGeom prst="rect">
            <a:avLst/>
          </a:prstGeom>
          <a:solidFill>
            <a:schemeClr val="accent1">
              <a:lumMod val="20000"/>
              <a:lumOff val="80000"/>
            </a:schemeClr>
          </a:solidFill>
        </p:spPr>
        <p:txBody>
          <a:bodyPr wrap="square" rtlCol="0">
            <a:spAutoFit/>
          </a:bodyPr>
          <a:lstStyle/>
          <a:p>
            <a:r>
              <a:rPr lang="en-GB" sz="1600" b="1" dirty="0">
                <a:solidFill>
                  <a:schemeClr val="accent4">
                    <a:lumMod val="75000"/>
                  </a:schemeClr>
                </a:solidFill>
                <a:latin typeface="Arial" charset="0"/>
                <a:ea typeface="Arial" charset="0"/>
                <a:cs typeface="Arial" charset="0"/>
              </a:rPr>
              <a:t>The British forces</a:t>
            </a:r>
            <a:r>
              <a:rPr lang="en-GB" sz="1600" dirty="0">
                <a:solidFill>
                  <a:schemeClr val="accent4">
                    <a:lumMod val="75000"/>
                  </a:schemeClr>
                </a:solidFill>
                <a:latin typeface="Arial" charset="0"/>
                <a:ea typeface="Arial" charset="0"/>
                <a:cs typeface="Arial" charset="0"/>
              </a:rPr>
              <a:t> </a:t>
            </a:r>
            <a:r>
              <a:rPr lang="en-GB" sz="1600" dirty="0">
                <a:latin typeface="Arial" charset="0"/>
                <a:ea typeface="Arial" charset="0"/>
                <a:cs typeface="Arial" charset="0"/>
              </a:rPr>
              <a:t>(e.g. numbers, training, attitudes, effectiveness)</a:t>
            </a:r>
          </a:p>
        </p:txBody>
      </p:sp>
      <p:sp>
        <p:nvSpPr>
          <p:cNvPr id="6" name="TextBox 5">
            <a:extLst>
              <a:ext uri="{FF2B5EF4-FFF2-40B4-BE49-F238E27FC236}">
                <a16:creationId xmlns:a16="http://schemas.microsoft.com/office/drawing/2014/main" id="{0FEC0163-4412-42D5-8936-64D5C022769F}"/>
              </a:ext>
            </a:extLst>
          </p:cNvPr>
          <p:cNvSpPr txBox="1"/>
          <p:nvPr/>
        </p:nvSpPr>
        <p:spPr>
          <a:xfrm>
            <a:off x="4214894" y="4678851"/>
            <a:ext cx="1946802" cy="1323439"/>
          </a:xfrm>
          <a:prstGeom prst="rect">
            <a:avLst/>
          </a:prstGeom>
          <a:solidFill>
            <a:schemeClr val="accent6">
              <a:lumMod val="40000"/>
              <a:lumOff val="60000"/>
            </a:schemeClr>
          </a:solidFill>
        </p:spPr>
        <p:txBody>
          <a:bodyPr wrap="square" rtlCol="0">
            <a:spAutoFit/>
          </a:bodyPr>
          <a:lstStyle/>
          <a:p>
            <a:r>
              <a:rPr lang="en-GB" sz="1600" b="1" dirty="0">
                <a:solidFill>
                  <a:srgbClr val="7030A0"/>
                </a:solidFill>
                <a:latin typeface="Arial" charset="0"/>
                <a:ea typeface="Arial" charset="0"/>
                <a:cs typeface="Arial" charset="0"/>
              </a:rPr>
              <a:t>The other UN forces </a:t>
            </a:r>
          </a:p>
          <a:p>
            <a:r>
              <a:rPr lang="en-GB" sz="1600" dirty="0">
                <a:latin typeface="Arial" charset="0"/>
                <a:ea typeface="Arial" charset="0"/>
                <a:cs typeface="Arial" charset="0"/>
              </a:rPr>
              <a:t>(e.g. numbers, training, attitudes, effectiveness)</a:t>
            </a:r>
          </a:p>
        </p:txBody>
      </p:sp>
      <p:sp>
        <p:nvSpPr>
          <p:cNvPr id="7" name="TextBox 6">
            <a:extLst>
              <a:ext uri="{FF2B5EF4-FFF2-40B4-BE49-F238E27FC236}">
                <a16:creationId xmlns:a16="http://schemas.microsoft.com/office/drawing/2014/main" id="{97E61EE7-AFC7-4B04-81E5-C04733093441}"/>
              </a:ext>
            </a:extLst>
          </p:cNvPr>
          <p:cNvSpPr txBox="1"/>
          <p:nvPr/>
        </p:nvSpPr>
        <p:spPr>
          <a:xfrm>
            <a:off x="4214893" y="2854215"/>
            <a:ext cx="1946802" cy="1323439"/>
          </a:xfrm>
          <a:prstGeom prst="rect">
            <a:avLst/>
          </a:prstGeom>
          <a:solidFill>
            <a:schemeClr val="bg1">
              <a:lumMod val="95000"/>
            </a:schemeClr>
          </a:solidFill>
        </p:spPr>
        <p:txBody>
          <a:bodyPr wrap="square" rtlCol="0">
            <a:spAutoFit/>
          </a:bodyPr>
          <a:lstStyle/>
          <a:p>
            <a:r>
              <a:rPr lang="en-GB" sz="1600" b="1" dirty="0">
                <a:solidFill>
                  <a:srgbClr val="00B050"/>
                </a:solidFill>
                <a:latin typeface="Arial" charset="0"/>
                <a:ea typeface="Arial" charset="0"/>
                <a:cs typeface="Arial" charset="0"/>
              </a:rPr>
              <a:t>The Chinese forces </a:t>
            </a:r>
            <a:r>
              <a:rPr lang="en-GB" sz="1600" dirty="0">
                <a:latin typeface="Arial" charset="0"/>
                <a:ea typeface="Arial" charset="0"/>
                <a:cs typeface="Arial" charset="0"/>
              </a:rPr>
              <a:t>(e.g. numbers, training, attitudes, effectiveness)</a:t>
            </a:r>
          </a:p>
        </p:txBody>
      </p:sp>
      <p:sp>
        <p:nvSpPr>
          <p:cNvPr id="8" name="TextBox 7">
            <a:extLst>
              <a:ext uri="{FF2B5EF4-FFF2-40B4-BE49-F238E27FC236}">
                <a16:creationId xmlns:a16="http://schemas.microsoft.com/office/drawing/2014/main" id="{6C1C9B3D-FA5A-42C0-A4C5-4CB89A956647}"/>
              </a:ext>
            </a:extLst>
          </p:cNvPr>
          <p:cNvSpPr txBox="1"/>
          <p:nvPr/>
        </p:nvSpPr>
        <p:spPr>
          <a:xfrm>
            <a:off x="6468466" y="1308715"/>
            <a:ext cx="2469264" cy="830997"/>
          </a:xfrm>
          <a:prstGeom prst="rect">
            <a:avLst/>
          </a:prstGeom>
          <a:solidFill>
            <a:schemeClr val="accent2">
              <a:lumMod val="20000"/>
              <a:lumOff val="80000"/>
            </a:schemeClr>
          </a:solidFill>
        </p:spPr>
        <p:txBody>
          <a:bodyPr wrap="square" rtlCol="0">
            <a:spAutoFit/>
          </a:bodyPr>
          <a:lstStyle/>
          <a:p>
            <a:r>
              <a:rPr lang="en-GB" sz="1600" b="1" dirty="0">
                <a:solidFill>
                  <a:schemeClr val="accent6">
                    <a:lumMod val="75000"/>
                  </a:schemeClr>
                </a:solidFill>
                <a:latin typeface="Arial" charset="0"/>
                <a:ea typeface="Arial" charset="0"/>
                <a:cs typeface="Arial" charset="0"/>
              </a:rPr>
              <a:t>Conditions in the battle </a:t>
            </a:r>
          </a:p>
          <a:p>
            <a:r>
              <a:rPr lang="en-GB" sz="1600" dirty="0">
                <a:latin typeface="Arial" charset="0"/>
                <a:ea typeface="Arial" charset="0"/>
                <a:cs typeface="Arial" charset="0"/>
              </a:rPr>
              <a:t>(e.g. weather, actual fighting)</a:t>
            </a:r>
          </a:p>
        </p:txBody>
      </p:sp>
      <p:sp>
        <p:nvSpPr>
          <p:cNvPr id="9" name="TextBox 8">
            <a:extLst>
              <a:ext uri="{FF2B5EF4-FFF2-40B4-BE49-F238E27FC236}">
                <a16:creationId xmlns:a16="http://schemas.microsoft.com/office/drawing/2014/main" id="{504D6EEE-D7D7-46EF-9BCA-0F8D552621A9}"/>
              </a:ext>
            </a:extLst>
          </p:cNvPr>
          <p:cNvSpPr txBox="1"/>
          <p:nvPr/>
        </p:nvSpPr>
        <p:spPr>
          <a:xfrm>
            <a:off x="9244501" y="2323054"/>
            <a:ext cx="2339130" cy="1077218"/>
          </a:xfrm>
          <a:prstGeom prst="rect">
            <a:avLst/>
          </a:prstGeom>
          <a:solidFill>
            <a:schemeClr val="accent4">
              <a:lumMod val="20000"/>
              <a:lumOff val="80000"/>
            </a:schemeClr>
          </a:solidFill>
        </p:spPr>
        <p:txBody>
          <a:bodyPr wrap="square" rtlCol="0">
            <a:spAutoFit/>
          </a:bodyPr>
          <a:lstStyle/>
          <a:p>
            <a:r>
              <a:rPr lang="en-GB" sz="1600" b="1" dirty="0">
                <a:solidFill>
                  <a:schemeClr val="accent6">
                    <a:lumMod val="75000"/>
                  </a:schemeClr>
                </a:solidFill>
                <a:latin typeface="Arial" charset="0"/>
                <a:ea typeface="Arial" charset="0"/>
                <a:cs typeface="Arial" charset="0"/>
              </a:rPr>
              <a:t>The experiences of the troops </a:t>
            </a:r>
            <a:r>
              <a:rPr lang="en-GB" sz="1600" dirty="0">
                <a:latin typeface="Arial" charset="0"/>
                <a:ea typeface="Arial" charset="0"/>
                <a:cs typeface="Arial" charset="0"/>
              </a:rPr>
              <a:t>(e.g. how they felt, how they coped)</a:t>
            </a:r>
          </a:p>
        </p:txBody>
      </p:sp>
      <p:sp>
        <p:nvSpPr>
          <p:cNvPr id="10" name="TextBox 9">
            <a:extLst>
              <a:ext uri="{FF2B5EF4-FFF2-40B4-BE49-F238E27FC236}">
                <a16:creationId xmlns:a16="http://schemas.microsoft.com/office/drawing/2014/main" id="{90CCD429-E529-428D-9862-8C436D1B093D}"/>
              </a:ext>
            </a:extLst>
          </p:cNvPr>
          <p:cNvSpPr txBox="1"/>
          <p:nvPr/>
        </p:nvSpPr>
        <p:spPr>
          <a:xfrm>
            <a:off x="9244501" y="1279281"/>
            <a:ext cx="2339130" cy="830997"/>
          </a:xfrm>
          <a:prstGeom prst="rect">
            <a:avLst/>
          </a:prstGeom>
          <a:solidFill>
            <a:schemeClr val="accent3">
              <a:lumMod val="20000"/>
              <a:lumOff val="80000"/>
            </a:schemeClr>
          </a:solidFill>
        </p:spPr>
        <p:txBody>
          <a:bodyPr wrap="square" rtlCol="0">
            <a:spAutoFit/>
          </a:bodyPr>
          <a:lstStyle/>
          <a:p>
            <a:r>
              <a:rPr lang="en-GB" sz="1600" b="1" dirty="0">
                <a:solidFill>
                  <a:schemeClr val="accent5">
                    <a:lumMod val="75000"/>
                  </a:schemeClr>
                </a:solidFill>
                <a:latin typeface="Arial" charset="0"/>
                <a:ea typeface="Arial" charset="0"/>
                <a:cs typeface="Arial" charset="0"/>
              </a:rPr>
              <a:t>The impact </a:t>
            </a:r>
          </a:p>
          <a:p>
            <a:r>
              <a:rPr lang="en-GB" sz="1600" dirty="0">
                <a:latin typeface="Arial" charset="0"/>
                <a:ea typeface="Arial" charset="0"/>
                <a:cs typeface="Arial" charset="0"/>
              </a:rPr>
              <a:t>(e.g. losses, troops captured, etc.)</a:t>
            </a:r>
          </a:p>
        </p:txBody>
      </p:sp>
      <p:sp>
        <p:nvSpPr>
          <p:cNvPr id="11" name="TextBox 10">
            <a:extLst>
              <a:ext uri="{FF2B5EF4-FFF2-40B4-BE49-F238E27FC236}">
                <a16:creationId xmlns:a16="http://schemas.microsoft.com/office/drawing/2014/main" id="{B6B7F85A-927F-4338-9C9C-9F483DB2563B}"/>
              </a:ext>
            </a:extLst>
          </p:cNvPr>
          <p:cNvSpPr txBox="1"/>
          <p:nvPr/>
        </p:nvSpPr>
        <p:spPr>
          <a:xfrm>
            <a:off x="6468466" y="4678851"/>
            <a:ext cx="2469264" cy="1077218"/>
          </a:xfrm>
          <a:prstGeom prst="rect">
            <a:avLst/>
          </a:prstGeom>
          <a:solidFill>
            <a:schemeClr val="tx2">
              <a:lumMod val="40000"/>
              <a:lumOff val="60000"/>
            </a:schemeClr>
          </a:solidFill>
        </p:spPr>
        <p:txBody>
          <a:bodyPr wrap="square" rtlCol="0">
            <a:spAutoFit/>
          </a:bodyPr>
          <a:lstStyle/>
          <a:p>
            <a:r>
              <a:rPr lang="en-GB" sz="1600" b="1" dirty="0">
                <a:solidFill>
                  <a:srgbClr val="FFFF00"/>
                </a:solidFill>
                <a:latin typeface="Arial" charset="0"/>
                <a:ea typeface="Arial" charset="0"/>
                <a:cs typeface="Arial" charset="0"/>
              </a:rPr>
              <a:t>The command/ leadership </a:t>
            </a:r>
            <a:br>
              <a:rPr lang="en-GB" sz="1600" b="1" dirty="0">
                <a:latin typeface="Arial" charset="0"/>
                <a:ea typeface="Arial" charset="0"/>
                <a:cs typeface="Arial" charset="0"/>
              </a:rPr>
            </a:br>
            <a:r>
              <a:rPr lang="en-GB" sz="1600" dirty="0">
                <a:latin typeface="Arial" charset="0"/>
                <a:ea typeface="Arial" charset="0"/>
                <a:cs typeface="Arial" charset="0"/>
              </a:rPr>
              <a:t>(e.g. communication, effectiveness)</a:t>
            </a:r>
          </a:p>
        </p:txBody>
      </p:sp>
      <p:sp>
        <p:nvSpPr>
          <p:cNvPr id="12" name="TextBox 11">
            <a:extLst>
              <a:ext uri="{FF2B5EF4-FFF2-40B4-BE49-F238E27FC236}">
                <a16:creationId xmlns:a16="http://schemas.microsoft.com/office/drawing/2014/main" id="{70DB072D-8A59-4407-B7E7-470A74B9423A}"/>
              </a:ext>
            </a:extLst>
          </p:cNvPr>
          <p:cNvSpPr txBox="1"/>
          <p:nvPr/>
        </p:nvSpPr>
        <p:spPr>
          <a:xfrm>
            <a:off x="9244500" y="3601633"/>
            <a:ext cx="2339131" cy="830997"/>
          </a:xfrm>
          <a:prstGeom prst="rect">
            <a:avLst/>
          </a:prstGeom>
          <a:solidFill>
            <a:schemeClr val="accent6">
              <a:lumMod val="20000"/>
              <a:lumOff val="80000"/>
            </a:schemeClr>
          </a:solidFill>
        </p:spPr>
        <p:txBody>
          <a:bodyPr wrap="square" rtlCol="0">
            <a:spAutoFit/>
          </a:bodyPr>
          <a:lstStyle/>
          <a:p>
            <a:r>
              <a:rPr lang="en-GB" sz="1600" b="1" dirty="0">
                <a:solidFill>
                  <a:srgbClr val="00B0F0"/>
                </a:solidFill>
                <a:latin typeface="Arial" charset="0"/>
                <a:ea typeface="Arial" charset="0"/>
                <a:cs typeface="Arial" charset="0"/>
              </a:rPr>
              <a:t>The outcome </a:t>
            </a:r>
            <a:r>
              <a:rPr lang="en-GB" sz="1600" dirty="0">
                <a:latin typeface="Arial" charset="0"/>
                <a:ea typeface="Arial" charset="0"/>
                <a:cs typeface="Arial" charset="0"/>
              </a:rPr>
              <a:t>(whether or not one side achieved a victory)</a:t>
            </a:r>
          </a:p>
        </p:txBody>
      </p:sp>
      <p:sp>
        <p:nvSpPr>
          <p:cNvPr id="13" name="TextBox 12">
            <a:extLst>
              <a:ext uri="{FF2B5EF4-FFF2-40B4-BE49-F238E27FC236}">
                <a16:creationId xmlns:a16="http://schemas.microsoft.com/office/drawing/2014/main" id="{46A48B3E-67E2-4E13-9343-CD1F31FF5FAF}"/>
              </a:ext>
            </a:extLst>
          </p:cNvPr>
          <p:cNvSpPr txBox="1"/>
          <p:nvPr/>
        </p:nvSpPr>
        <p:spPr>
          <a:xfrm>
            <a:off x="9244501" y="4678851"/>
            <a:ext cx="2339130" cy="1077218"/>
          </a:xfrm>
          <a:prstGeom prst="rect">
            <a:avLst/>
          </a:prstGeom>
          <a:solidFill>
            <a:schemeClr val="accent2">
              <a:lumMod val="40000"/>
              <a:lumOff val="60000"/>
            </a:schemeClr>
          </a:solidFill>
        </p:spPr>
        <p:txBody>
          <a:bodyPr wrap="square" rtlCol="0">
            <a:spAutoFit/>
          </a:bodyPr>
          <a:lstStyle/>
          <a:p>
            <a:r>
              <a:rPr lang="en-GB" sz="1600" b="1" dirty="0">
                <a:solidFill>
                  <a:srgbClr val="002060"/>
                </a:solidFill>
                <a:latin typeface="Arial" charset="0"/>
                <a:ea typeface="Arial" charset="0"/>
                <a:cs typeface="Arial" charset="0"/>
              </a:rPr>
              <a:t>Your own ideas</a:t>
            </a:r>
            <a:r>
              <a:rPr lang="en-GB" sz="1600" b="1" dirty="0">
                <a:latin typeface="Arial" charset="0"/>
                <a:ea typeface="Arial" charset="0"/>
                <a:cs typeface="Arial" charset="0"/>
              </a:rPr>
              <a:t> </a:t>
            </a:r>
            <a:r>
              <a:rPr lang="en-GB" sz="1600" dirty="0">
                <a:latin typeface="Arial" charset="0"/>
                <a:ea typeface="Arial" charset="0"/>
                <a:cs typeface="Arial" charset="0"/>
              </a:rPr>
              <a:t>(anything else you can work out from the sources)</a:t>
            </a:r>
          </a:p>
        </p:txBody>
      </p:sp>
      <p:sp>
        <p:nvSpPr>
          <p:cNvPr id="14" name="TextBox 13">
            <a:extLst>
              <a:ext uri="{FF2B5EF4-FFF2-40B4-BE49-F238E27FC236}">
                <a16:creationId xmlns:a16="http://schemas.microsoft.com/office/drawing/2014/main" id="{F0A1C430-55A7-4F09-A172-44B97BF13912}"/>
              </a:ext>
            </a:extLst>
          </p:cNvPr>
          <p:cNvSpPr txBox="1"/>
          <p:nvPr/>
        </p:nvSpPr>
        <p:spPr>
          <a:xfrm>
            <a:off x="6468466" y="2787041"/>
            <a:ext cx="2469264" cy="1077218"/>
          </a:xfrm>
          <a:prstGeom prst="rect">
            <a:avLst/>
          </a:prstGeom>
          <a:solidFill>
            <a:schemeClr val="accent5">
              <a:lumMod val="20000"/>
              <a:lumOff val="80000"/>
            </a:schemeClr>
          </a:solidFill>
        </p:spPr>
        <p:txBody>
          <a:bodyPr wrap="square" rtlCol="0">
            <a:spAutoFit/>
          </a:bodyPr>
          <a:lstStyle/>
          <a:p>
            <a:r>
              <a:rPr lang="en-GB" sz="1600" b="1" dirty="0">
                <a:solidFill>
                  <a:schemeClr val="accent2">
                    <a:lumMod val="60000"/>
                    <a:lumOff val="40000"/>
                  </a:schemeClr>
                </a:solidFill>
                <a:latin typeface="Arial" charset="0"/>
                <a:ea typeface="Arial" charset="0"/>
                <a:cs typeface="Arial" charset="0"/>
              </a:rPr>
              <a:t>The geography </a:t>
            </a:r>
            <a:r>
              <a:rPr lang="en-GB" sz="1600" dirty="0">
                <a:latin typeface="Arial" charset="0"/>
                <a:ea typeface="Arial" charset="0"/>
                <a:cs typeface="Arial" charset="0"/>
              </a:rPr>
              <a:t>of the area where the battle was fought (and why that was important)</a:t>
            </a:r>
          </a:p>
        </p:txBody>
      </p:sp>
      <p:sp>
        <p:nvSpPr>
          <p:cNvPr id="3" name="Slide Number Placeholder 2">
            <a:extLst>
              <a:ext uri="{FF2B5EF4-FFF2-40B4-BE49-F238E27FC236}">
                <a16:creationId xmlns:a16="http://schemas.microsoft.com/office/drawing/2014/main" id="{99A1CAA8-1389-5A48-8E8A-92057E9CC725}"/>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72997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FC831-C08C-4C50-8B99-4A18517791A1}"/>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3" name="Title 2">
            <a:extLst>
              <a:ext uri="{FF2B5EF4-FFF2-40B4-BE49-F238E27FC236}">
                <a16:creationId xmlns:a16="http://schemas.microsoft.com/office/drawing/2014/main" id="{EFA78082-5B89-44DE-A4CE-300574CB536C}"/>
              </a:ext>
            </a:extLst>
          </p:cNvPr>
          <p:cNvSpPr>
            <a:spLocks noGrp="1"/>
          </p:cNvSpPr>
          <p:nvPr>
            <p:ph type="title"/>
          </p:nvPr>
        </p:nvSpPr>
        <p:spPr>
          <a:xfrm>
            <a:off x="720000" y="270993"/>
            <a:ext cx="3732343" cy="491399"/>
          </a:xfrm>
          <a:solidFill>
            <a:schemeClr val="accent6">
              <a:lumMod val="75000"/>
            </a:schemeClr>
          </a:solidFill>
        </p:spPr>
        <p:txBody>
          <a:bodyPr anchor="ctr" anchorCtr="0">
            <a:normAutofit/>
          </a:bodyPr>
          <a:lstStyle/>
          <a:p>
            <a:pPr algn="ctr"/>
            <a:r>
              <a:rPr lang="en-GB" sz="2400" dirty="0">
                <a:solidFill>
                  <a:schemeClr val="bg1"/>
                </a:solidFill>
              </a:rPr>
              <a:t>EVIDENCE PACK</a:t>
            </a:r>
          </a:p>
        </p:txBody>
      </p:sp>
      <p:pic>
        <p:nvPicPr>
          <p:cNvPr id="5" name="Content Placeholder 4">
            <a:extLst>
              <a:ext uri="{FF2B5EF4-FFF2-40B4-BE49-F238E27FC236}">
                <a16:creationId xmlns:a16="http://schemas.microsoft.com/office/drawing/2014/main" id="{36A1EAD7-F16A-46EA-9965-139BFDA97525}"/>
              </a:ext>
            </a:extLst>
          </p:cNvPr>
          <p:cNvPicPr>
            <a:picLocks noGrp="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806194" y="1502291"/>
            <a:ext cx="3646149" cy="4351338"/>
          </a:xfrm>
          <a:prstGeom prst="rect">
            <a:avLst/>
          </a:prstGeom>
          <a:noFill/>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descr="Chinese actions during the Spring offensive">
            <a:extLst>
              <a:ext uri="{FF2B5EF4-FFF2-40B4-BE49-F238E27FC236}">
                <a16:creationId xmlns:a16="http://schemas.microsoft.com/office/drawing/2014/main" id="{5F3F851F-3246-4B49-B147-2EEE88B4948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5406974" y="930651"/>
            <a:ext cx="6065026" cy="4525372"/>
          </a:xfrm>
          <a:prstGeom prst="rect">
            <a:avLst/>
          </a:prstGeom>
          <a:noFill/>
          <a:ln>
            <a:noFill/>
          </a:ln>
        </p:spPr>
      </p:pic>
      <p:sp>
        <p:nvSpPr>
          <p:cNvPr id="7" name="Rectangle 6">
            <a:extLst>
              <a:ext uri="{FF2B5EF4-FFF2-40B4-BE49-F238E27FC236}">
                <a16:creationId xmlns:a16="http://schemas.microsoft.com/office/drawing/2014/main" id="{754CAD74-7321-42BD-BB15-6B1E1DE48A9B}"/>
              </a:ext>
            </a:extLst>
          </p:cNvPr>
          <p:cNvSpPr/>
          <p:nvPr/>
        </p:nvSpPr>
        <p:spPr>
          <a:xfrm>
            <a:off x="806194" y="1132959"/>
            <a:ext cx="877804" cy="307777"/>
          </a:xfrm>
          <a:prstGeom prst="rect">
            <a:avLst/>
          </a:prstGeom>
        </p:spPr>
        <p:txBody>
          <a:bodyPr wrap="none">
            <a:spAutoFit/>
          </a:bodyPr>
          <a:lstStyle/>
          <a:p>
            <a:pPr>
              <a:spcAft>
                <a:spcPts val="0"/>
              </a:spcAft>
            </a:pPr>
            <a:r>
              <a:rPr lang="en-GB" sz="1400" b="1" dirty="0"/>
              <a:t>Source A </a:t>
            </a:r>
            <a:endParaRPr lang="en-GB" sz="1000" b="1" dirty="0"/>
          </a:p>
        </p:txBody>
      </p:sp>
      <p:sp>
        <p:nvSpPr>
          <p:cNvPr id="8" name="Rectangle 7">
            <a:extLst>
              <a:ext uri="{FF2B5EF4-FFF2-40B4-BE49-F238E27FC236}">
                <a16:creationId xmlns:a16="http://schemas.microsoft.com/office/drawing/2014/main" id="{507B8ED5-72F1-46F5-B60A-F0F7124A97E4}"/>
              </a:ext>
            </a:extLst>
          </p:cNvPr>
          <p:cNvSpPr/>
          <p:nvPr/>
        </p:nvSpPr>
        <p:spPr>
          <a:xfrm>
            <a:off x="5436658" y="543623"/>
            <a:ext cx="869790" cy="307777"/>
          </a:xfrm>
          <a:prstGeom prst="rect">
            <a:avLst/>
          </a:prstGeom>
        </p:spPr>
        <p:txBody>
          <a:bodyPr wrap="none">
            <a:spAutoFit/>
          </a:bodyPr>
          <a:lstStyle/>
          <a:p>
            <a:pPr>
              <a:spcAft>
                <a:spcPts val="0"/>
              </a:spcAft>
            </a:pPr>
            <a:r>
              <a:rPr lang="en-GB" sz="1400" b="1" dirty="0"/>
              <a:t>Source B </a:t>
            </a:r>
            <a:endParaRPr lang="en-GB" sz="1000" b="1" dirty="0"/>
          </a:p>
        </p:txBody>
      </p:sp>
    </p:spTree>
    <p:extLst>
      <p:ext uri="{BB962C8B-B14F-4D97-AF65-F5344CB8AC3E}">
        <p14:creationId xmlns:p14="http://schemas.microsoft.com/office/powerpoint/2010/main" val="147795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8C7CB2-3DED-4719-B7CC-E0E6CA0557CF}"/>
              </a:ext>
            </a:extLst>
          </p:cNvPr>
          <p:cNvSpPr>
            <a:spLocks noGrp="1"/>
          </p:cNvSpPr>
          <p:nvPr>
            <p:ph type="sldNum" sz="quarter" idx="12"/>
          </p:nvPr>
        </p:nvSpPr>
        <p:spPr/>
        <p:txBody>
          <a:bodyPr/>
          <a:lstStyle/>
          <a:p>
            <a:fld id="{91DB7F08-A76A-C04F-AC2D-B8A23795015F}" type="slidenum">
              <a:rPr lang="en-US" smtClean="0"/>
              <a:pPr/>
              <a:t>16</a:t>
            </a:fld>
            <a:endParaRPr lang="en-US"/>
          </a:p>
        </p:txBody>
      </p:sp>
      <p:pic>
        <p:nvPicPr>
          <p:cNvPr id="5" name="Content Placeholder 4" descr="Chinese actions during the Spring offensive">
            <a:extLst>
              <a:ext uri="{FF2B5EF4-FFF2-40B4-BE49-F238E27FC236}">
                <a16:creationId xmlns:a16="http://schemas.microsoft.com/office/drawing/2014/main" id="{5E33AE14-D481-4A6F-9AC0-10C89AF18DD5}"/>
              </a:ext>
            </a:extLst>
          </p:cNvPr>
          <p:cNvPicPr>
            <a:picLocks noGrp="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909927" y="1374701"/>
            <a:ext cx="3037233" cy="4351338"/>
          </a:xfrm>
          <a:prstGeom prst="rect">
            <a:avLst/>
          </a:prstGeom>
          <a:noFill/>
          <a:ln>
            <a:noFill/>
          </a:ln>
        </p:spPr>
      </p:pic>
      <p:sp>
        <p:nvSpPr>
          <p:cNvPr id="7" name="Rectangle 6">
            <a:extLst>
              <a:ext uri="{FF2B5EF4-FFF2-40B4-BE49-F238E27FC236}">
                <a16:creationId xmlns:a16="http://schemas.microsoft.com/office/drawing/2014/main" id="{B6FEEB00-60CB-4F2D-8B81-8432BF473B4E}"/>
              </a:ext>
            </a:extLst>
          </p:cNvPr>
          <p:cNvSpPr/>
          <p:nvPr/>
        </p:nvSpPr>
        <p:spPr>
          <a:xfrm>
            <a:off x="909927" y="1031207"/>
            <a:ext cx="863378" cy="307777"/>
          </a:xfrm>
          <a:prstGeom prst="rect">
            <a:avLst/>
          </a:prstGeom>
        </p:spPr>
        <p:txBody>
          <a:bodyPr wrap="none">
            <a:spAutoFit/>
          </a:bodyPr>
          <a:lstStyle/>
          <a:p>
            <a:pPr>
              <a:spcAft>
                <a:spcPts val="0"/>
              </a:spcAft>
            </a:pPr>
            <a:r>
              <a:rPr lang="en-GB" sz="1400" b="1" dirty="0"/>
              <a:t>Source C </a:t>
            </a:r>
            <a:endParaRPr lang="en-GB" sz="1000" b="1" dirty="0"/>
          </a:p>
        </p:txBody>
      </p:sp>
      <p:sp>
        <p:nvSpPr>
          <p:cNvPr id="10" name="Title 2">
            <a:extLst>
              <a:ext uri="{FF2B5EF4-FFF2-40B4-BE49-F238E27FC236}">
                <a16:creationId xmlns:a16="http://schemas.microsoft.com/office/drawing/2014/main" id="{777AE774-B31C-4AB9-B15C-F810A1662C9B}"/>
              </a:ext>
            </a:extLst>
          </p:cNvPr>
          <p:cNvSpPr>
            <a:spLocks noGrp="1"/>
          </p:cNvSpPr>
          <p:nvPr>
            <p:ph type="title"/>
          </p:nvPr>
        </p:nvSpPr>
        <p:spPr>
          <a:xfrm>
            <a:off x="720000" y="270993"/>
            <a:ext cx="3732343" cy="491399"/>
          </a:xfrm>
          <a:solidFill>
            <a:schemeClr val="accent6">
              <a:lumMod val="75000"/>
            </a:schemeClr>
          </a:solidFill>
        </p:spPr>
        <p:txBody>
          <a:bodyPr vert="horz" lIns="0" tIns="0" rIns="0" bIns="0" rtlCol="0" anchor="ctr" anchorCtr="0">
            <a:normAutofit/>
          </a:bodyPr>
          <a:lstStyle/>
          <a:p>
            <a:pPr algn="ctr"/>
            <a:r>
              <a:rPr lang="en-GB" sz="2400" dirty="0">
                <a:solidFill>
                  <a:schemeClr val="bg1"/>
                </a:solidFill>
              </a:rPr>
              <a:t>EVIDENCE PACK</a:t>
            </a:r>
          </a:p>
        </p:txBody>
      </p:sp>
      <p:sp>
        <p:nvSpPr>
          <p:cNvPr id="11" name="TextBox 10">
            <a:extLst>
              <a:ext uri="{FF2B5EF4-FFF2-40B4-BE49-F238E27FC236}">
                <a16:creationId xmlns:a16="http://schemas.microsoft.com/office/drawing/2014/main" id="{059D5A06-79A3-4842-9A08-891B82054DD5}"/>
              </a:ext>
            </a:extLst>
          </p:cNvPr>
          <p:cNvSpPr txBox="1"/>
          <p:nvPr/>
        </p:nvSpPr>
        <p:spPr>
          <a:xfrm>
            <a:off x="4200752" y="1338984"/>
            <a:ext cx="4017300" cy="2031325"/>
          </a:xfrm>
          <a:prstGeom prst="rect">
            <a:avLst/>
          </a:prstGeom>
          <a:noFill/>
        </p:spPr>
        <p:txBody>
          <a:bodyPr wrap="square" lIns="0" tIns="0" rIns="0" bIns="46800" rtlCol="0">
            <a:spAutoFit/>
          </a:bodyPr>
          <a:lstStyle/>
          <a:p>
            <a:pPr>
              <a:spcAft>
                <a:spcPts val="0"/>
              </a:spcAft>
            </a:pPr>
            <a:r>
              <a:rPr lang="en-GB" sz="1400" b="1" dirty="0"/>
              <a:t>Source D </a:t>
            </a:r>
          </a:p>
          <a:p>
            <a:pPr>
              <a:spcAft>
                <a:spcPts val="0"/>
              </a:spcAft>
            </a:pPr>
            <a:r>
              <a:rPr lang="en-GB" sz="1400" i="1" dirty="0"/>
              <a:t>‘On the night of the 22nd April, all hell broke loose. My commanding officer handed me his binoculars to have a look and I couldn’t believe my eyes. There were literally thousands of them – Chinese and North Koreans. That’s when I know we were in trouble. One of the lads said to me “are there many of them?” and I couldn’t tell him the truth because </a:t>
            </a:r>
            <a:br>
              <a:rPr lang="en-GB" sz="1400" i="1" dirty="0"/>
            </a:br>
            <a:r>
              <a:rPr lang="en-GB" sz="1400" i="1" dirty="0"/>
              <a:t>I didn’t want to spread alarm.’</a:t>
            </a:r>
          </a:p>
        </p:txBody>
      </p:sp>
      <p:sp>
        <p:nvSpPr>
          <p:cNvPr id="14" name="TextBox 13">
            <a:extLst>
              <a:ext uri="{FF2B5EF4-FFF2-40B4-BE49-F238E27FC236}">
                <a16:creationId xmlns:a16="http://schemas.microsoft.com/office/drawing/2014/main" id="{B9E93391-0147-4324-A07B-E7EFA246F90B}"/>
              </a:ext>
            </a:extLst>
          </p:cNvPr>
          <p:cNvSpPr txBox="1"/>
          <p:nvPr/>
        </p:nvSpPr>
        <p:spPr>
          <a:xfrm>
            <a:off x="4200752" y="3524501"/>
            <a:ext cx="4017300" cy="2677656"/>
          </a:xfrm>
          <a:prstGeom prst="rect">
            <a:avLst/>
          </a:prstGeom>
          <a:noFill/>
        </p:spPr>
        <p:txBody>
          <a:bodyPr wrap="square" lIns="0" tIns="0" rIns="0" bIns="46800" rtlCol="0">
            <a:spAutoFit/>
          </a:bodyPr>
          <a:lstStyle/>
          <a:p>
            <a:pPr>
              <a:spcAft>
                <a:spcPts val="0"/>
              </a:spcAft>
            </a:pPr>
            <a:r>
              <a:rPr lang="en-GB" sz="1400" b="1" dirty="0"/>
              <a:t>Source F</a:t>
            </a:r>
          </a:p>
          <a:p>
            <a:pPr>
              <a:spcAft>
                <a:spcPts val="0"/>
              </a:spcAft>
            </a:pPr>
            <a:r>
              <a:rPr lang="en-GB" sz="1400" i="1" dirty="0"/>
              <a:t>‘I have never seen so many troops in my life. The hillside was literally covered in them. If you’ve ever seen a film when lemmings go over a cliff, it was just like that. Then we realised that we were in trouble. The courageous Chinese foot soldiers fought almost suicidally when they saw survivors escaping on tanks. The tanks were going straight through them [Chinese soldiers]. And that’s all I could hear, these people screaming, being crushed by the tanks. Quite a horrible experience.’</a:t>
            </a:r>
          </a:p>
          <a:p>
            <a:endParaRPr lang="en-GB" sz="1400" dirty="0"/>
          </a:p>
        </p:txBody>
      </p:sp>
      <p:sp>
        <p:nvSpPr>
          <p:cNvPr id="15" name="TextBox 14">
            <a:extLst>
              <a:ext uri="{FF2B5EF4-FFF2-40B4-BE49-F238E27FC236}">
                <a16:creationId xmlns:a16="http://schemas.microsoft.com/office/drawing/2014/main" id="{F6476619-EF06-4C96-815E-18B383ACE5D5}"/>
              </a:ext>
            </a:extLst>
          </p:cNvPr>
          <p:cNvSpPr txBox="1"/>
          <p:nvPr/>
        </p:nvSpPr>
        <p:spPr>
          <a:xfrm>
            <a:off x="8471644" y="1338984"/>
            <a:ext cx="3529855" cy="2468592"/>
          </a:xfrm>
          <a:prstGeom prst="rect">
            <a:avLst/>
          </a:prstGeom>
          <a:noFill/>
        </p:spPr>
        <p:txBody>
          <a:bodyPr wrap="square" lIns="0" tIns="0" rIns="0" bIns="46800" rtlCol="0">
            <a:noAutofit/>
          </a:bodyPr>
          <a:lstStyle/>
          <a:p>
            <a:pPr>
              <a:spcAft>
                <a:spcPts val="0"/>
              </a:spcAft>
            </a:pPr>
            <a:r>
              <a:rPr lang="en-GB" sz="1400" b="1" dirty="0"/>
              <a:t>Source E</a:t>
            </a:r>
          </a:p>
          <a:p>
            <a:pPr>
              <a:spcAft>
                <a:spcPts val="0"/>
              </a:spcAft>
            </a:pPr>
            <a:r>
              <a:rPr lang="en-GB" sz="1400" i="1" dirty="0"/>
              <a:t>‘At 10 am we were told we were chosen to stay on Hill 235 [with the wounded] and give cover fire as the others went out [retreated]. </a:t>
            </a:r>
            <a:br>
              <a:rPr lang="en-GB" sz="1400" i="1" dirty="0"/>
            </a:br>
            <a:r>
              <a:rPr lang="en-GB" sz="1400" i="1" dirty="0"/>
              <a:t>I only had about three rounds and the others were in a similar state. So we loosed off one shot here and one there, just moved around to make them [Chinese] think there were more of us. When we finished, we smashed up our rifles [so that the enemy would not get them if they were caught].’</a:t>
            </a:r>
          </a:p>
          <a:p>
            <a:endParaRPr lang="en-GB" sz="1400" dirty="0"/>
          </a:p>
        </p:txBody>
      </p:sp>
      <p:sp>
        <p:nvSpPr>
          <p:cNvPr id="16" name="TextBox 15">
            <a:extLst>
              <a:ext uri="{FF2B5EF4-FFF2-40B4-BE49-F238E27FC236}">
                <a16:creationId xmlns:a16="http://schemas.microsoft.com/office/drawing/2014/main" id="{E830CB59-DC4B-4DE0-AE49-99F96F8C6733}"/>
              </a:ext>
            </a:extLst>
          </p:cNvPr>
          <p:cNvSpPr txBox="1"/>
          <p:nvPr/>
        </p:nvSpPr>
        <p:spPr>
          <a:xfrm>
            <a:off x="8471644" y="3909993"/>
            <a:ext cx="3205912" cy="1770806"/>
          </a:xfrm>
          <a:prstGeom prst="rect">
            <a:avLst/>
          </a:prstGeom>
          <a:noFill/>
        </p:spPr>
        <p:txBody>
          <a:bodyPr wrap="square" lIns="0" tIns="0" rIns="0" bIns="46800" rtlCol="0">
            <a:spAutoFit/>
          </a:bodyPr>
          <a:lstStyle/>
          <a:p>
            <a:pPr>
              <a:spcAft>
                <a:spcPts val="0"/>
              </a:spcAft>
            </a:pPr>
            <a:r>
              <a:rPr lang="en-GB" sz="1400" b="1" dirty="0"/>
              <a:t>Source G </a:t>
            </a:r>
          </a:p>
          <a:p>
            <a:pPr>
              <a:spcAft>
                <a:spcPts val="0"/>
              </a:spcAft>
            </a:pPr>
            <a:r>
              <a:rPr lang="en-GB" sz="1400" i="1" dirty="0"/>
              <a:t>‘The Glosters were holding an ancient invasion route to Seoul – the key ford across the </a:t>
            </a:r>
            <a:r>
              <a:rPr lang="en-GB" sz="1400" i="1" dirty="0" err="1"/>
              <a:t>Imjin</a:t>
            </a:r>
            <a:r>
              <a:rPr lang="en-GB" sz="1400" i="1" dirty="0"/>
              <a:t> River where vehicles could cross. On the day of the 21st, we saw lots of little groups of the enemy getting into position.’</a:t>
            </a:r>
          </a:p>
          <a:p>
            <a:endParaRPr lang="en-GB" sz="1400" dirty="0"/>
          </a:p>
        </p:txBody>
      </p:sp>
    </p:spTree>
    <p:extLst>
      <p:ext uri="{BB962C8B-B14F-4D97-AF65-F5344CB8AC3E}">
        <p14:creationId xmlns:p14="http://schemas.microsoft.com/office/powerpoint/2010/main" val="196933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5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51BA3B-8A65-46EB-88E2-BFA787D7FF84}"/>
              </a:ext>
            </a:extLst>
          </p:cNvPr>
          <p:cNvSpPr>
            <a:spLocks noGrp="1"/>
          </p:cNvSpPr>
          <p:nvPr>
            <p:ph type="sldNum" sz="quarter" idx="12"/>
          </p:nvPr>
        </p:nvSpPr>
        <p:spPr/>
        <p:txBody>
          <a:bodyPr/>
          <a:lstStyle/>
          <a:p>
            <a:fld id="{91DB7F08-A76A-C04F-AC2D-B8A23795015F}" type="slidenum">
              <a:rPr lang="en-US" smtClean="0"/>
              <a:pPr/>
              <a:t>17</a:t>
            </a:fld>
            <a:endParaRPr lang="en-US"/>
          </a:p>
        </p:txBody>
      </p:sp>
      <p:sp>
        <p:nvSpPr>
          <p:cNvPr id="6" name="Title 2">
            <a:extLst>
              <a:ext uri="{FF2B5EF4-FFF2-40B4-BE49-F238E27FC236}">
                <a16:creationId xmlns:a16="http://schemas.microsoft.com/office/drawing/2014/main" id="{DD89E84F-080B-44AC-8D41-DBC0077E67E1}"/>
              </a:ext>
            </a:extLst>
          </p:cNvPr>
          <p:cNvSpPr txBox="1">
            <a:spLocks/>
          </p:cNvSpPr>
          <p:nvPr/>
        </p:nvSpPr>
        <p:spPr>
          <a:xfrm>
            <a:off x="720000" y="270993"/>
            <a:ext cx="3732343" cy="491399"/>
          </a:xfrm>
          <a:prstGeom prst="rect">
            <a:avLst/>
          </a:prstGeom>
          <a:solidFill>
            <a:schemeClr val="accent6">
              <a:lumMod val="75000"/>
            </a:schemeClr>
          </a:solidFill>
        </p:spPr>
        <p:txBody>
          <a:bodyPr vert="horz" lIns="0" tIns="0" rIns="0" bIns="0" rtlCol="0" anchor="ctr" anchorCtr="0">
            <a:normAutofit/>
          </a:bodyPr>
          <a:lstStyle>
            <a:lvl1pPr algn="ctr">
              <a:lnSpc>
                <a:spcPct val="90000"/>
              </a:lnSpc>
              <a:spcBef>
                <a:spcPct val="0"/>
              </a:spcBef>
              <a:buNone/>
              <a:defRPr sz="2400" b="1">
                <a:solidFill>
                  <a:schemeClr val="bg1"/>
                </a:solidFill>
                <a:latin typeface="Arial" charset="0"/>
                <a:ea typeface="Arial" charset="0"/>
                <a:cs typeface="Arial" charset="0"/>
              </a:defRPr>
            </a:lvl1pPr>
          </a:lstStyle>
          <a:p>
            <a:r>
              <a:rPr lang="en-GB"/>
              <a:t>EVIDENCE PACK</a:t>
            </a:r>
            <a:endParaRPr lang="en-GB" dirty="0"/>
          </a:p>
        </p:txBody>
      </p:sp>
      <p:sp>
        <p:nvSpPr>
          <p:cNvPr id="8" name="TextBox 7">
            <a:extLst>
              <a:ext uri="{FF2B5EF4-FFF2-40B4-BE49-F238E27FC236}">
                <a16:creationId xmlns:a16="http://schemas.microsoft.com/office/drawing/2014/main" id="{CC8061A9-AF89-47E8-8CC0-638444A98D9A}"/>
              </a:ext>
            </a:extLst>
          </p:cNvPr>
          <p:cNvSpPr txBox="1"/>
          <p:nvPr/>
        </p:nvSpPr>
        <p:spPr>
          <a:xfrm>
            <a:off x="4452343" y="1080000"/>
            <a:ext cx="3572301" cy="5339923"/>
          </a:xfrm>
          <a:prstGeom prst="rect">
            <a:avLst/>
          </a:prstGeom>
          <a:noFill/>
        </p:spPr>
        <p:txBody>
          <a:bodyPr wrap="square" lIns="0" tIns="0" rIns="0" bIns="0" rtlCol="0">
            <a:spAutoFit/>
          </a:bodyPr>
          <a:lstStyle/>
          <a:p>
            <a:pPr>
              <a:spcBef>
                <a:spcPts val="1000"/>
              </a:spcBef>
              <a:spcAft>
                <a:spcPts val="0"/>
              </a:spcAft>
            </a:pPr>
            <a:r>
              <a:rPr lang="en-GB"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Source I</a:t>
            </a:r>
          </a:p>
          <a:p>
            <a:pPr>
              <a:spcBef>
                <a:spcPts val="1000"/>
              </a:spcBef>
              <a:spcAft>
                <a:spcPts val="0"/>
              </a:spcAft>
            </a:pPr>
            <a:r>
              <a:rPr lang="en-GB" sz="1400" i="1" dirty="0">
                <a:solidFill>
                  <a:srgbClr val="000000"/>
                </a:solidFill>
                <a:latin typeface="Arial" panose="020B0604020202020204" pitchFamily="34" charset="0"/>
                <a:ea typeface="Times New Roman" panose="02020603050405020304" pitchFamily="18" charset="0"/>
                <a:cs typeface="Arial" panose="020B0604020202020204" pitchFamily="34" charset="0"/>
              </a:rPr>
              <a:t>‘Heaviest attack was against the 29th BIB. They were forced to withdraw under heavy enemy pressure. The Gloucester Battalion received heavy attacks throughout the night of 23–24 April. M-24 tanks moved out in the morning of 24 April to link up with the Gloucester Battalion and aid its withdrawal. They met heavy resistance, the lead M-24 tank was hit and blocked the road. The brigade commander considered it unwise to continue the effort to relieve the Gloucester Battalion and withdrew the relief force.</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a:spcBef>
                <a:spcPts val="1000"/>
              </a:spcBef>
              <a:spcAft>
                <a:spcPts val="0"/>
              </a:spcAft>
            </a:pPr>
            <a:r>
              <a:rPr lang="en-GB" sz="1400" i="1" dirty="0">
                <a:latin typeface="Arial" panose="020B0604020202020204" pitchFamily="34" charset="0"/>
                <a:ea typeface="Times New Roman" panose="02020603050405020304" pitchFamily="18" charset="0"/>
                <a:cs typeface="Arial" panose="020B0604020202020204" pitchFamily="34" charset="0"/>
              </a:rPr>
              <a:t>The US forces ordered Plan Golden A which called for all troops to withdraw. The problem of relieving the Gloucester Battalion remained unsolved. Two attempts by tanks failed, so the commander, to save the rest of the unit and comply with the order to withdraw, ordered the Gloucester Battalion to fight its way out and the 29th BIB began its withdrawal.’</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a:spcBef>
                <a:spcPts val="1000"/>
              </a:spcBef>
            </a:pPr>
            <a:endParaRPr lang="en-GB"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E4F883-835D-4E19-A553-5036B86667D6}"/>
              </a:ext>
            </a:extLst>
          </p:cNvPr>
          <p:cNvSpPr txBox="1"/>
          <p:nvPr/>
        </p:nvSpPr>
        <p:spPr>
          <a:xfrm>
            <a:off x="720000" y="1080000"/>
            <a:ext cx="3572301" cy="4996240"/>
          </a:xfrm>
          <a:prstGeom prst="rect">
            <a:avLst/>
          </a:prstGeom>
          <a:noFill/>
        </p:spPr>
        <p:txBody>
          <a:bodyPr wrap="square" lIns="0" tIns="0" rIns="0" bIns="0" rtlCol="0">
            <a:spAutoFit/>
          </a:bodyPr>
          <a:lstStyle/>
          <a:p>
            <a:pPr>
              <a:spcBef>
                <a:spcPts val="1000"/>
              </a:spcBef>
              <a:spcAft>
                <a:spcPts val="0"/>
              </a:spcAft>
            </a:pPr>
            <a:r>
              <a:rPr lang="en-GB" sz="1400" b="1" dirty="0"/>
              <a:t>Source H</a:t>
            </a:r>
          </a:p>
          <a:p>
            <a:pPr>
              <a:spcBef>
                <a:spcPts val="1000"/>
              </a:spcBef>
            </a:pPr>
            <a:r>
              <a:rPr lang="en-GB" sz="1400" i="1" dirty="0"/>
              <a:t>‘The above are cited for exceptionally outstanding performance of duty and extraordinary heroism in action against the enemy on the 23rd, 24th and 25th of April, 1951. They were defending a very critical sector of the battle front during a determined attack by the enemy. The defending units were overwhelmingly outnumbered.</a:t>
            </a:r>
            <a:endParaRPr lang="en-GB" sz="1400" dirty="0"/>
          </a:p>
          <a:p>
            <a:pPr>
              <a:spcBef>
                <a:spcPts val="1000"/>
              </a:spcBef>
            </a:pPr>
            <a:r>
              <a:rPr lang="en-GB" sz="1400" i="1" dirty="0"/>
              <a:t>Their heroic stand provided the critically needed time to regroup other units and block the southern advance of the enemy. Time and again efforts were made to reach the battalion, but the enemy strength blocked each effort. Without thought of defeat or surrender, this heroic force demonstrated superb battlefield courage and discipline. They displayed such gallantry and determination in accomplishing their mission under extremely difficult and hazardous conditions as to set them apart and above other units participating in the same battle</a:t>
            </a:r>
            <a:r>
              <a:rPr lang="en-GB" sz="1400" dirty="0"/>
              <a:t>.</a:t>
            </a:r>
            <a:r>
              <a:rPr lang="en-GB" sz="1400" i="1" dirty="0"/>
              <a:t>’</a:t>
            </a:r>
          </a:p>
        </p:txBody>
      </p:sp>
      <p:sp>
        <p:nvSpPr>
          <p:cNvPr id="14" name="Rectangle 13">
            <a:extLst>
              <a:ext uri="{FF2B5EF4-FFF2-40B4-BE49-F238E27FC236}">
                <a16:creationId xmlns:a16="http://schemas.microsoft.com/office/drawing/2014/main" id="{8741BA6E-574A-4E7F-A6E8-B001E49BCADC}"/>
              </a:ext>
            </a:extLst>
          </p:cNvPr>
          <p:cNvSpPr/>
          <p:nvPr/>
        </p:nvSpPr>
        <p:spPr>
          <a:xfrm>
            <a:off x="8279334" y="1080000"/>
            <a:ext cx="3798366" cy="3272691"/>
          </a:xfrm>
          <a:prstGeom prst="rect">
            <a:avLst/>
          </a:prstGeom>
        </p:spPr>
        <p:txBody>
          <a:bodyPr wrap="square" lIns="0" tIns="0" rIns="0" bIns="0">
            <a:spAutoFit/>
          </a:bodyPr>
          <a:lstStyle/>
          <a:p>
            <a:r>
              <a:rPr lang="en-GB" sz="1400" b="1" dirty="0">
                <a:latin typeface="Arial" panose="020B0604020202020204" pitchFamily="34" charset="0"/>
                <a:cs typeface="Arial" panose="020B0604020202020204" pitchFamily="34" charset="0"/>
              </a:rPr>
              <a:t>Source J</a:t>
            </a:r>
          </a:p>
          <a:p>
            <a:pPr>
              <a:spcBef>
                <a:spcPts val="1000"/>
              </a:spcBef>
              <a:spcAft>
                <a:spcPts val="0"/>
              </a:spcAft>
            </a:pPr>
            <a:r>
              <a:rPr lang="en-GB" sz="1400" i="1" dirty="0">
                <a:latin typeface="Arial" panose="020B0604020202020204" pitchFamily="34" charset="0"/>
                <a:ea typeface="Times New Roman" panose="02020603050405020304" pitchFamily="18" charset="0"/>
                <a:cs typeface="Arial" panose="020B0604020202020204" pitchFamily="34" charset="0"/>
              </a:rPr>
              <a:t>‘Brig. Brodie informed Maj-Gen Soule that the 29th BIB had inflicted heavy casualties on the Chinese forces. Maj-Gen Soule asked, “How are things with the Glosters?” Brodie replied, </a:t>
            </a:r>
            <a:br>
              <a:rPr lang="en-GB" sz="1400" i="1" dirty="0">
                <a:latin typeface="Arial" panose="020B0604020202020204" pitchFamily="34" charset="0"/>
                <a:ea typeface="Times New Roman" panose="02020603050405020304" pitchFamily="18" charset="0"/>
                <a:cs typeface="Arial" panose="020B0604020202020204" pitchFamily="34" charset="0"/>
              </a:rPr>
            </a:br>
            <a:r>
              <a:rPr lang="en-GB" sz="1400" i="1" dirty="0">
                <a:latin typeface="Arial" panose="020B0604020202020204" pitchFamily="34" charset="0"/>
                <a:ea typeface="Times New Roman" panose="02020603050405020304" pitchFamily="18" charset="0"/>
                <a:cs typeface="Arial" panose="020B0604020202020204" pitchFamily="34" charset="0"/>
              </a:rPr>
              <a:t>“A bit sticky, things are pretty sticky down there.” </a:t>
            </a:r>
            <a:endParaRPr lang="en-GB" sz="1400" dirty="0">
              <a:latin typeface="Arial" panose="020B0604020202020204" pitchFamily="34" charset="0"/>
              <a:ea typeface="Times New Roman" panose="02020603050405020304" pitchFamily="18" charset="0"/>
              <a:cs typeface="Arial" panose="020B0604020202020204" pitchFamily="34" charset="0"/>
            </a:endParaRPr>
          </a:p>
          <a:p>
            <a:pPr>
              <a:spcBef>
                <a:spcPts val="1000"/>
              </a:spcBef>
              <a:spcAft>
                <a:spcPts val="0"/>
              </a:spcAft>
            </a:pPr>
            <a:r>
              <a:rPr lang="en-GB" sz="1400" i="1" dirty="0">
                <a:latin typeface="Arial" panose="020B0604020202020204" pitchFamily="34" charset="0"/>
                <a:ea typeface="Times New Roman" panose="02020603050405020304" pitchFamily="18" charset="0"/>
                <a:cs typeface="Arial" panose="020B0604020202020204" pitchFamily="34" charset="0"/>
              </a:rPr>
              <a:t>Brodie meant that the Glosters were in a hopeless situation, but Soule interpreted Brodie’s comments as not being too desperate so he ordered the Glosters to “hold fast and await relief the next morning”. Relief did not come and what was left of the Glosters attempted to retreat the next day (25th April). Most men were captured by the Chinese.’</a:t>
            </a:r>
            <a:endParaRPr lang="en-GB" sz="14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882F408-E397-4204-A2BD-40319374C57B}"/>
              </a:ext>
            </a:extLst>
          </p:cNvPr>
          <p:cNvSpPr/>
          <p:nvPr/>
        </p:nvSpPr>
        <p:spPr>
          <a:xfrm>
            <a:off x="8309534" y="4527768"/>
            <a:ext cx="3572301" cy="1292662"/>
          </a:xfrm>
          <a:prstGeom prst="rect">
            <a:avLst/>
          </a:prstGeom>
        </p:spPr>
        <p:txBody>
          <a:bodyPr wrap="square" lIns="0" tIns="0" rIns="0" bIns="0">
            <a:spAutoFit/>
          </a:bodyPr>
          <a:lstStyle/>
          <a:p>
            <a:pPr>
              <a:spcAft>
                <a:spcPts val="0"/>
              </a:spcAft>
            </a:pPr>
            <a:r>
              <a:rPr lang="en-GB" sz="1400" b="1" dirty="0">
                <a:latin typeface="Arial" panose="020B0604020202020204" pitchFamily="34" charset="0"/>
                <a:ea typeface="Times New Roman" panose="02020603050405020304" pitchFamily="18" charset="0"/>
                <a:cs typeface="Arial" panose="020B0604020202020204" pitchFamily="34" charset="0"/>
              </a:rPr>
              <a:t>Source K</a:t>
            </a:r>
          </a:p>
          <a:p>
            <a:pPr>
              <a:spcAft>
                <a:spcPts val="0"/>
              </a:spcAft>
            </a:pPr>
            <a:r>
              <a:rPr lang="en-GB" sz="1400" i="1" dirty="0">
                <a:latin typeface="Arial" panose="020B0604020202020204" pitchFamily="34" charset="0"/>
                <a:ea typeface="Times New Roman" panose="02020603050405020304" pitchFamily="18" charset="0"/>
                <a:cs typeface="Arial" panose="020B0604020202020204" pitchFamily="34" charset="0"/>
              </a:rPr>
              <a:t>‘This campaign is extremely important. We must annihilate a few divisions of the enemy, smash their plans and win back the initiative in the battlefield. We must concentrate our forces and eliminate separated enemies.’ </a:t>
            </a:r>
            <a:endParaRPr lang="en-GB" sz="1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730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6">
                    <a:lumMod val="75000"/>
                  </a:schemeClr>
                </a:solidFill>
              </a:rPr>
              <a:t>Conclusions:</a:t>
            </a:r>
            <a:r>
              <a:rPr lang="en-GB" dirty="0"/>
              <a:t> What happened at the Battle of the </a:t>
            </a:r>
            <a:r>
              <a:rPr lang="en-GB" dirty="0" err="1"/>
              <a:t>Imjin</a:t>
            </a:r>
            <a:r>
              <a:rPr lang="en-GB" dirty="0"/>
              <a:t> River?</a:t>
            </a:r>
            <a:endParaRPr lang="en-US" dirty="0"/>
          </a:p>
        </p:txBody>
      </p:sp>
      <p:sp>
        <p:nvSpPr>
          <p:cNvPr id="4" name="TextBox 3">
            <a:extLst>
              <a:ext uri="{FF2B5EF4-FFF2-40B4-BE49-F238E27FC236}">
                <a16:creationId xmlns:a16="http://schemas.microsoft.com/office/drawing/2014/main" id="{BEE88F6A-11F5-44AE-B438-CF65152DA547}"/>
              </a:ext>
            </a:extLst>
          </p:cNvPr>
          <p:cNvSpPr txBox="1"/>
          <p:nvPr/>
        </p:nvSpPr>
        <p:spPr>
          <a:xfrm>
            <a:off x="720000" y="1980000"/>
            <a:ext cx="1681731" cy="2616101"/>
          </a:xfrm>
          <a:prstGeom prst="rect">
            <a:avLst/>
          </a:prstGeom>
          <a:noFill/>
          <a:ln>
            <a:noFill/>
          </a:ln>
        </p:spPr>
        <p:txBody>
          <a:bodyPr wrap="square" rtlCol="0">
            <a:spAutoFit/>
          </a:bodyPr>
          <a:lstStyle/>
          <a:p>
            <a:r>
              <a:rPr lang="en-GB" sz="2400" b="1" dirty="0"/>
              <a:t>Plenary</a:t>
            </a:r>
          </a:p>
          <a:p>
            <a:r>
              <a:rPr lang="en-GB" sz="2000" dirty="0"/>
              <a:t>Report back. What did you find out about each of these aspects of the Battle?</a:t>
            </a:r>
          </a:p>
        </p:txBody>
      </p:sp>
      <p:sp>
        <p:nvSpPr>
          <p:cNvPr id="3" name="Slide Number Placeholder 2">
            <a:extLst>
              <a:ext uri="{FF2B5EF4-FFF2-40B4-BE49-F238E27FC236}">
                <a16:creationId xmlns:a16="http://schemas.microsoft.com/office/drawing/2014/main" id="{9252AB02-98D5-6944-BE59-827AF423BAA2}"/>
              </a:ext>
            </a:extLst>
          </p:cNvPr>
          <p:cNvSpPr>
            <a:spLocks noGrp="1"/>
          </p:cNvSpPr>
          <p:nvPr>
            <p:ph type="sldNum" sz="quarter" idx="12"/>
          </p:nvPr>
        </p:nvSpPr>
        <p:spPr/>
        <p:txBody>
          <a:bodyPr/>
          <a:lstStyle/>
          <a:p>
            <a:fld id="{91DB7F08-A76A-C04F-AC2D-B8A23795015F}" type="slidenum">
              <a:rPr lang="en-US" smtClean="0"/>
              <a:pPr/>
              <a:t>18</a:t>
            </a:fld>
            <a:endParaRPr lang="en-US"/>
          </a:p>
        </p:txBody>
      </p:sp>
      <p:sp>
        <p:nvSpPr>
          <p:cNvPr id="24" name="TextBox 23">
            <a:extLst>
              <a:ext uri="{FF2B5EF4-FFF2-40B4-BE49-F238E27FC236}">
                <a16:creationId xmlns:a16="http://schemas.microsoft.com/office/drawing/2014/main" id="{04A14CF5-5CDD-428A-9A31-5BCAE32FBD84}"/>
              </a:ext>
            </a:extLst>
          </p:cNvPr>
          <p:cNvSpPr txBox="1"/>
          <p:nvPr/>
        </p:nvSpPr>
        <p:spPr>
          <a:xfrm>
            <a:off x="3165511" y="1828117"/>
            <a:ext cx="1946802" cy="1077218"/>
          </a:xfrm>
          <a:prstGeom prst="rect">
            <a:avLst/>
          </a:prstGeom>
          <a:solidFill>
            <a:schemeClr val="accent1">
              <a:lumMod val="20000"/>
              <a:lumOff val="80000"/>
            </a:schemeClr>
          </a:solidFill>
        </p:spPr>
        <p:txBody>
          <a:bodyPr wrap="square" rtlCol="0">
            <a:spAutoFit/>
          </a:bodyPr>
          <a:lstStyle/>
          <a:p>
            <a:r>
              <a:rPr lang="en-GB" sz="1600" b="1" dirty="0">
                <a:solidFill>
                  <a:schemeClr val="accent4">
                    <a:lumMod val="75000"/>
                  </a:schemeClr>
                </a:solidFill>
                <a:latin typeface="Arial" charset="0"/>
                <a:ea typeface="Arial" charset="0"/>
                <a:cs typeface="Arial" charset="0"/>
              </a:rPr>
              <a:t>The British forces</a:t>
            </a:r>
            <a:r>
              <a:rPr lang="en-GB" sz="1600" dirty="0">
                <a:solidFill>
                  <a:schemeClr val="accent4">
                    <a:lumMod val="75000"/>
                  </a:schemeClr>
                </a:solidFill>
                <a:latin typeface="Arial" charset="0"/>
                <a:ea typeface="Arial" charset="0"/>
                <a:cs typeface="Arial" charset="0"/>
              </a:rPr>
              <a:t> </a:t>
            </a:r>
            <a:r>
              <a:rPr lang="en-GB" sz="1600" dirty="0">
                <a:latin typeface="Arial" charset="0"/>
                <a:ea typeface="Arial" charset="0"/>
                <a:cs typeface="Arial" charset="0"/>
              </a:rPr>
              <a:t>(e.g. numbers, training, attitudes, effectiveness)</a:t>
            </a:r>
          </a:p>
        </p:txBody>
      </p:sp>
      <p:sp>
        <p:nvSpPr>
          <p:cNvPr id="25" name="TextBox 24">
            <a:extLst>
              <a:ext uri="{FF2B5EF4-FFF2-40B4-BE49-F238E27FC236}">
                <a16:creationId xmlns:a16="http://schemas.microsoft.com/office/drawing/2014/main" id="{B1C40989-10F0-441C-899A-11F0D95623F1}"/>
              </a:ext>
            </a:extLst>
          </p:cNvPr>
          <p:cNvSpPr txBox="1"/>
          <p:nvPr/>
        </p:nvSpPr>
        <p:spPr>
          <a:xfrm>
            <a:off x="3241492" y="4823182"/>
            <a:ext cx="1946802" cy="1323439"/>
          </a:xfrm>
          <a:prstGeom prst="rect">
            <a:avLst/>
          </a:prstGeom>
          <a:solidFill>
            <a:schemeClr val="accent6">
              <a:lumMod val="40000"/>
              <a:lumOff val="60000"/>
            </a:schemeClr>
          </a:solidFill>
        </p:spPr>
        <p:txBody>
          <a:bodyPr wrap="square" rtlCol="0">
            <a:spAutoFit/>
          </a:bodyPr>
          <a:lstStyle/>
          <a:p>
            <a:r>
              <a:rPr lang="en-GB" sz="1600" b="1" dirty="0">
                <a:solidFill>
                  <a:srgbClr val="7030A0"/>
                </a:solidFill>
                <a:latin typeface="Arial" charset="0"/>
                <a:ea typeface="Arial" charset="0"/>
                <a:cs typeface="Arial" charset="0"/>
              </a:rPr>
              <a:t>The other UN forces </a:t>
            </a:r>
          </a:p>
          <a:p>
            <a:r>
              <a:rPr lang="en-GB" sz="1600" dirty="0">
                <a:latin typeface="Arial" charset="0"/>
                <a:ea typeface="Arial" charset="0"/>
                <a:cs typeface="Arial" charset="0"/>
              </a:rPr>
              <a:t>(e.g. numbers, training, attitudes, effectiveness)</a:t>
            </a:r>
          </a:p>
        </p:txBody>
      </p:sp>
      <p:sp>
        <p:nvSpPr>
          <p:cNvPr id="26" name="TextBox 25">
            <a:extLst>
              <a:ext uri="{FF2B5EF4-FFF2-40B4-BE49-F238E27FC236}">
                <a16:creationId xmlns:a16="http://schemas.microsoft.com/office/drawing/2014/main" id="{07268235-65BF-4DBC-B729-E9A9DB21D496}"/>
              </a:ext>
            </a:extLst>
          </p:cNvPr>
          <p:cNvSpPr txBox="1"/>
          <p:nvPr/>
        </p:nvSpPr>
        <p:spPr>
          <a:xfrm>
            <a:off x="3241492" y="3202539"/>
            <a:ext cx="1946802" cy="1323439"/>
          </a:xfrm>
          <a:prstGeom prst="rect">
            <a:avLst/>
          </a:prstGeom>
          <a:solidFill>
            <a:schemeClr val="bg1">
              <a:lumMod val="95000"/>
            </a:schemeClr>
          </a:solidFill>
        </p:spPr>
        <p:txBody>
          <a:bodyPr wrap="square" rtlCol="0">
            <a:spAutoFit/>
          </a:bodyPr>
          <a:lstStyle/>
          <a:p>
            <a:r>
              <a:rPr lang="en-GB" sz="1600" b="1" dirty="0">
                <a:solidFill>
                  <a:srgbClr val="00B050"/>
                </a:solidFill>
                <a:latin typeface="Arial" charset="0"/>
                <a:ea typeface="Arial" charset="0"/>
                <a:cs typeface="Arial" charset="0"/>
              </a:rPr>
              <a:t>The Chinese forces </a:t>
            </a:r>
            <a:r>
              <a:rPr lang="en-GB" sz="1600" dirty="0">
                <a:latin typeface="Arial" charset="0"/>
                <a:ea typeface="Arial" charset="0"/>
                <a:cs typeface="Arial" charset="0"/>
              </a:rPr>
              <a:t>(e.g. numbers, training, attitudes, effectiveness)</a:t>
            </a:r>
          </a:p>
        </p:txBody>
      </p:sp>
      <p:sp>
        <p:nvSpPr>
          <p:cNvPr id="27" name="TextBox 26">
            <a:extLst>
              <a:ext uri="{FF2B5EF4-FFF2-40B4-BE49-F238E27FC236}">
                <a16:creationId xmlns:a16="http://schemas.microsoft.com/office/drawing/2014/main" id="{4B9017C2-694C-4CF5-B65A-501C108A225D}"/>
              </a:ext>
            </a:extLst>
          </p:cNvPr>
          <p:cNvSpPr txBox="1"/>
          <p:nvPr/>
        </p:nvSpPr>
        <p:spPr>
          <a:xfrm>
            <a:off x="5943775" y="1828117"/>
            <a:ext cx="2469264" cy="830997"/>
          </a:xfrm>
          <a:prstGeom prst="rect">
            <a:avLst/>
          </a:prstGeom>
          <a:solidFill>
            <a:schemeClr val="accent2">
              <a:lumMod val="20000"/>
              <a:lumOff val="80000"/>
            </a:schemeClr>
          </a:solidFill>
        </p:spPr>
        <p:txBody>
          <a:bodyPr wrap="square" rtlCol="0">
            <a:spAutoFit/>
          </a:bodyPr>
          <a:lstStyle/>
          <a:p>
            <a:r>
              <a:rPr lang="en-GB" sz="1600" b="1" dirty="0">
                <a:solidFill>
                  <a:schemeClr val="accent6">
                    <a:lumMod val="75000"/>
                  </a:schemeClr>
                </a:solidFill>
                <a:latin typeface="Arial" charset="0"/>
                <a:ea typeface="Arial" charset="0"/>
                <a:cs typeface="Arial" charset="0"/>
              </a:rPr>
              <a:t>Conditions in the battle </a:t>
            </a:r>
          </a:p>
          <a:p>
            <a:r>
              <a:rPr lang="en-GB" sz="1600" dirty="0">
                <a:latin typeface="Arial" charset="0"/>
                <a:ea typeface="Arial" charset="0"/>
                <a:cs typeface="Arial" charset="0"/>
              </a:rPr>
              <a:t>(e.g. weather, actual fighting)</a:t>
            </a:r>
          </a:p>
        </p:txBody>
      </p:sp>
      <p:sp>
        <p:nvSpPr>
          <p:cNvPr id="28" name="TextBox 27">
            <a:extLst>
              <a:ext uri="{FF2B5EF4-FFF2-40B4-BE49-F238E27FC236}">
                <a16:creationId xmlns:a16="http://schemas.microsoft.com/office/drawing/2014/main" id="{215DC297-5250-4184-B9EB-44039ED9F863}"/>
              </a:ext>
            </a:extLst>
          </p:cNvPr>
          <p:cNvSpPr txBox="1"/>
          <p:nvPr/>
        </p:nvSpPr>
        <p:spPr>
          <a:xfrm>
            <a:off x="9244501" y="2323054"/>
            <a:ext cx="2339130" cy="1077218"/>
          </a:xfrm>
          <a:prstGeom prst="rect">
            <a:avLst/>
          </a:prstGeom>
          <a:solidFill>
            <a:schemeClr val="accent4">
              <a:lumMod val="20000"/>
              <a:lumOff val="80000"/>
            </a:schemeClr>
          </a:solidFill>
        </p:spPr>
        <p:txBody>
          <a:bodyPr wrap="square" rtlCol="0">
            <a:spAutoFit/>
          </a:bodyPr>
          <a:lstStyle/>
          <a:p>
            <a:r>
              <a:rPr lang="en-GB" sz="1600" b="1" dirty="0">
                <a:solidFill>
                  <a:schemeClr val="accent6">
                    <a:lumMod val="75000"/>
                  </a:schemeClr>
                </a:solidFill>
                <a:latin typeface="Arial" charset="0"/>
                <a:ea typeface="Arial" charset="0"/>
                <a:cs typeface="Arial" charset="0"/>
              </a:rPr>
              <a:t>The experiences of the troops </a:t>
            </a:r>
            <a:r>
              <a:rPr lang="en-GB" sz="1600" dirty="0">
                <a:latin typeface="Arial" charset="0"/>
                <a:ea typeface="Arial" charset="0"/>
                <a:cs typeface="Arial" charset="0"/>
              </a:rPr>
              <a:t>(e.g. how they felt, how </a:t>
            </a:r>
            <a:r>
              <a:rPr lang="en-GB" sz="1600">
                <a:latin typeface="Arial" charset="0"/>
                <a:ea typeface="Arial" charset="0"/>
                <a:cs typeface="Arial" charset="0"/>
              </a:rPr>
              <a:t>they coped)</a:t>
            </a:r>
            <a:endParaRPr lang="en-GB" sz="1600" dirty="0">
              <a:latin typeface="Arial" charset="0"/>
              <a:ea typeface="Arial" charset="0"/>
              <a:cs typeface="Arial" charset="0"/>
            </a:endParaRPr>
          </a:p>
        </p:txBody>
      </p:sp>
      <p:sp>
        <p:nvSpPr>
          <p:cNvPr id="29" name="TextBox 28">
            <a:extLst>
              <a:ext uri="{FF2B5EF4-FFF2-40B4-BE49-F238E27FC236}">
                <a16:creationId xmlns:a16="http://schemas.microsoft.com/office/drawing/2014/main" id="{6371C327-5433-4639-A5DB-FA9C3E3775E5}"/>
              </a:ext>
            </a:extLst>
          </p:cNvPr>
          <p:cNvSpPr txBox="1"/>
          <p:nvPr/>
        </p:nvSpPr>
        <p:spPr>
          <a:xfrm>
            <a:off x="9244501" y="1279281"/>
            <a:ext cx="2339130" cy="830997"/>
          </a:xfrm>
          <a:prstGeom prst="rect">
            <a:avLst/>
          </a:prstGeom>
          <a:solidFill>
            <a:schemeClr val="accent3">
              <a:lumMod val="20000"/>
              <a:lumOff val="80000"/>
            </a:schemeClr>
          </a:solidFill>
        </p:spPr>
        <p:txBody>
          <a:bodyPr wrap="square" rtlCol="0">
            <a:spAutoFit/>
          </a:bodyPr>
          <a:lstStyle/>
          <a:p>
            <a:r>
              <a:rPr lang="en-GB" sz="1600" b="1" dirty="0">
                <a:solidFill>
                  <a:schemeClr val="accent5">
                    <a:lumMod val="75000"/>
                  </a:schemeClr>
                </a:solidFill>
                <a:latin typeface="Arial" charset="0"/>
                <a:ea typeface="Arial" charset="0"/>
                <a:cs typeface="Arial" charset="0"/>
              </a:rPr>
              <a:t>The impact </a:t>
            </a:r>
          </a:p>
          <a:p>
            <a:r>
              <a:rPr lang="en-GB" sz="1600" dirty="0">
                <a:latin typeface="Arial" charset="0"/>
                <a:ea typeface="Arial" charset="0"/>
                <a:cs typeface="Arial" charset="0"/>
              </a:rPr>
              <a:t>(e.g. losses, troops captured, etc.)</a:t>
            </a:r>
          </a:p>
        </p:txBody>
      </p:sp>
      <p:sp>
        <p:nvSpPr>
          <p:cNvPr id="30" name="TextBox 29">
            <a:extLst>
              <a:ext uri="{FF2B5EF4-FFF2-40B4-BE49-F238E27FC236}">
                <a16:creationId xmlns:a16="http://schemas.microsoft.com/office/drawing/2014/main" id="{979BA9EA-D5D5-401F-9C8D-C5076A83747F}"/>
              </a:ext>
            </a:extLst>
          </p:cNvPr>
          <p:cNvSpPr txBox="1"/>
          <p:nvPr/>
        </p:nvSpPr>
        <p:spPr>
          <a:xfrm>
            <a:off x="6096000" y="4868216"/>
            <a:ext cx="2469264" cy="1077218"/>
          </a:xfrm>
          <a:prstGeom prst="rect">
            <a:avLst/>
          </a:prstGeom>
          <a:solidFill>
            <a:schemeClr val="tx2">
              <a:lumMod val="40000"/>
              <a:lumOff val="60000"/>
            </a:schemeClr>
          </a:solidFill>
        </p:spPr>
        <p:txBody>
          <a:bodyPr wrap="square" rtlCol="0">
            <a:spAutoFit/>
          </a:bodyPr>
          <a:lstStyle/>
          <a:p>
            <a:r>
              <a:rPr lang="en-GB" sz="1600" b="1" dirty="0">
                <a:solidFill>
                  <a:srgbClr val="FFFF00"/>
                </a:solidFill>
                <a:latin typeface="Arial" charset="0"/>
                <a:ea typeface="Arial" charset="0"/>
                <a:cs typeface="Arial" charset="0"/>
              </a:rPr>
              <a:t>The command/ leadership </a:t>
            </a:r>
            <a:br>
              <a:rPr lang="en-GB" sz="1600" b="1" dirty="0">
                <a:latin typeface="Arial" charset="0"/>
                <a:ea typeface="Arial" charset="0"/>
                <a:cs typeface="Arial" charset="0"/>
              </a:rPr>
            </a:br>
            <a:r>
              <a:rPr lang="en-GB" sz="1600" dirty="0">
                <a:latin typeface="Arial" charset="0"/>
                <a:ea typeface="Arial" charset="0"/>
                <a:cs typeface="Arial" charset="0"/>
              </a:rPr>
              <a:t>(e.g. communication, effectiveness)</a:t>
            </a:r>
          </a:p>
        </p:txBody>
      </p:sp>
      <p:sp>
        <p:nvSpPr>
          <p:cNvPr id="31" name="TextBox 30">
            <a:extLst>
              <a:ext uri="{FF2B5EF4-FFF2-40B4-BE49-F238E27FC236}">
                <a16:creationId xmlns:a16="http://schemas.microsoft.com/office/drawing/2014/main" id="{907A1F5C-03EE-4BE4-8B3A-1D7BFDA81B74}"/>
              </a:ext>
            </a:extLst>
          </p:cNvPr>
          <p:cNvSpPr txBox="1"/>
          <p:nvPr/>
        </p:nvSpPr>
        <p:spPr>
          <a:xfrm>
            <a:off x="9244500" y="3601633"/>
            <a:ext cx="2339131" cy="830997"/>
          </a:xfrm>
          <a:prstGeom prst="rect">
            <a:avLst/>
          </a:prstGeom>
          <a:solidFill>
            <a:schemeClr val="accent6">
              <a:lumMod val="20000"/>
              <a:lumOff val="80000"/>
            </a:schemeClr>
          </a:solidFill>
        </p:spPr>
        <p:txBody>
          <a:bodyPr wrap="square" rtlCol="0">
            <a:spAutoFit/>
          </a:bodyPr>
          <a:lstStyle/>
          <a:p>
            <a:r>
              <a:rPr lang="en-GB" sz="1600" b="1" dirty="0">
                <a:solidFill>
                  <a:srgbClr val="00B0F0"/>
                </a:solidFill>
                <a:latin typeface="Arial" charset="0"/>
                <a:ea typeface="Arial" charset="0"/>
                <a:cs typeface="Arial" charset="0"/>
              </a:rPr>
              <a:t>The outcome </a:t>
            </a:r>
            <a:r>
              <a:rPr lang="en-GB" sz="1600" dirty="0">
                <a:latin typeface="Arial" charset="0"/>
                <a:ea typeface="Arial" charset="0"/>
                <a:cs typeface="Arial" charset="0"/>
              </a:rPr>
              <a:t>(whether or not one side achieved a victory)</a:t>
            </a:r>
          </a:p>
        </p:txBody>
      </p:sp>
      <p:sp>
        <p:nvSpPr>
          <p:cNvPr id="32" name="TextBox 31">
            <a:extLst>
              <a:ext uri="{FF2B5EF4-FFF2-40B4-BE49-F238E27FC236}">
                <a16:creationId xmlns:a16="http://schemas.microsoft.com/office/drawing/2014/main" id="{3AC059E4-E9ED-4AD5-9041-ACF80DF6D35E}"/>
              </a:ext>
            </a:extLst>
          </p:cNvPr>
          <p:cNvSpPr txBox="1"/>
          <p:nvPr/>
        </p:nvSpPr>
        <p:spPr>
          <a:xfrm>
            <a:off x="9244501" y="4678851"/>
            <a:ext cx="2339130" cy="1077218"/>
          </a:xfrm>
          <a:prstGeom prst="rect">
            <a:avLst/>
          </a:prstGeom>
          <a:solidFill>
            <a:schemeClr val="accent2">
              <a:lumMod val="40000"/>
              <a:lumOff val="60000"/>
            </a:schemeClr>
          </a:solidFill>
        </p:spPr>
        <p:txBody>
          <a:bodyPr wrap="square" rtlCol="0">
            <a:spAutoFit/>
          </a:bodyPr>
          <a:lstStyle/>
          <a:p>
            <a:r>
              <a:rPr lang="en-GB" sz="1600" b="1" dirty="0">
                <a:solidFill>
                  <a:srgbClr val="002060"/>
                </a:solidFill>
                <a:latin typeface="Arial" charset="0"/>
                <a:ea typeface="Arial" charset="0"/>
                <a:cs typeface="Arial" charset="0"/>
              </a:rPr>
              <a:t>Your own ideas</a:t>
            </a:r>
            <a:r>
              <a:rPr lang="en-GB" sz="1600" b="1" dirty="0">
                <a:latin typeface="Arial" charset="0"/>
                <a:ea typeface="Arial" charset="0"/>
                <a:cs typeface="Arial" charset="0"/>
              </a:rPr>
              <a:t> </a:t>
            </a:r>
            <a:r>
              <a:rPr lang="en-GB" sz="1600" dirty="0">
                <a:latin typeface="Arial" charset="0"/>
                <a:ea typeface="Arial" charset="0"/>
                <a:cs typeface="Arial" charset="0"/>
              </a:rPr>
              <a:t>(anything else you can work out from the sources)</a:t>
            </a:r>
          </a:p>
        </p:txBody>
      </p:sp>
      <p:sp>
        <p:nvSpPr>
          <p:cNvPr id="33" name="TextBox 32">
            <a:extLst>
              <a:ext uri="{FF2B5EF4-FFF2-40B4-BE49-F238E27FC236}">
                <a16:creationId xmlns:a16="http://schemas.microsoft.com/office/drawing/2014/main" id="{F52FA73A-837E-46C2-BDE8-2EFECB6302B3}"/>
              </a:ext>
            </a:extLst>
          </p:cNvPr>
          <p:cNvSpPr txBox="1"/>
          <p:nvPr/>
        </p:nvSpPr>
        <p:spPr>
          <a:xfrm>
            <a:off x="5977800" y="3225056"/>
            <a:ext cx="2469264" cy="1077218"/>
          </a:xfrm>
          <a:prstGeom prst="rect">
            <a:avLst/>
          </a:prstGeom>
          <a:solidFill>
            <a:schemeClr val="accent5">
              <a:lumMod val="20000"/>
              <a:lumOff val="80000"/>
            </a:schemeClr>
          </a:solidFill>
        </p:spPr>
        <p:txBody>
          <a:bodyPr wrap="square" rtlCol="0">
            <a:spAutoFit/>
          </a:bodyPr>
          <a:lstStyle/>
          <a:p>
            <a:r>
              <a:rPr lang="en-GB" sz="1600" b="1" dirty="0">
                <a:solidFill>
                  <a:schemeClr val="accent2">
                    <a:lumMod val="60000"/>
                    <a:lumOff val="40000"/>
                  </a:schemeClr>
                </a:solidFill>
                <a:latin typeface="Arial" charset="0"/>
                <a:ea typeface="Arial" charset="0"/>
                <a:cs typeface="Arial" charset="0"/>
              </a:rPr>
              <a:t>The geography </a:t>
            </a:r>
            <a:r>
              <a:rPr lang="en-GB" sz="1600" dirty="0">
                <a:latin typeface="Arial" charset="0"/>
                <a:ea typeface="Arial" charset="0"/>
                <a:cs typeface="Arial" charset="0"/>
              </a:rPr>
              <a:t>of the area where the battle was fought (and why that was important)</a:t>
            </a:r>
          </a:p>
        </p:txBody>
      </p:sp>
    </p:spTree>
    <p:extLst>
      <p:ext uri="{BB962C8B-B14F-4D97-AF65-F5344CB8AC3E}">
        <p14:creationId xmlns:p14="http://schemas.microsoft.com/office/powerpoint/2010/main" val="132406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14" y="380108"/>
            <a:ext cx="10515600" cy="1715392"/>
          </a:xfrm>
        </p:spPr>
        <p:txBody>
          <a:bodyPr>
            <a:normAutofit fontScale="90000"/>
          </a:bodyPr>
          <a:lstStyle/>
          <a:p>
            <a:r>
              <a:rPr lang="en-GB" dirty="0"/>
              <a:t>Enquiry overview: </a:t>
            </a:r>
            <a:br>
              <a:rPr lang="en-GB" dirty="0"/>
            </a:br>
            <a:r>
              <a:rPr lang="en-GB" dirty="0">
                <a:solidFill>
                  <a:schemeClr val="accent5">
                    <a:lumMod val="75000"/>
                  </a:schemeClr>
                </a:solidFill>
                <a:latin typeface="Arial" panose="020B0604020202020204" pitchFamily="34" charset="0"/>
                <a:cs typeface="Arial" panose="020B0604020202020204" pitchFamily="34" charset="0"/>
              </a:rPr>
              <a:t>The Glorious </a:t>
            </a:r>
            <a:r>
              <a:rPr lang="en-GB" dirty="0" err="1">
                <a:solidFill>
                  <a:schemeClr val="accent5">
                    <a:lumMod val="75000"/>
                  </a:schemeClr>
                </a:solidFill>
                <a:latin typeface="Arial" panose="020B0604020202020204" pitchFamily="34" charset="0"/>
                <a:cs typeface="Arial" panose="020B0604020202020204" pitchFamily="34" charset="0"/>
              </a:rPr>
              <a:t>Glosters</a:t>
            </a:r>
            <a:br>
              <a:rPr lang="en-GB" dirty="0">
                <a:solidFill>
                  <a:schemeClr val="accent6">
                    <a:lumMod val="75000"/>
                  </a:schemeClr>
                </a:solidFill>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happened at the Battle of the </a:t>
            </a:r>
            <a:r>
              <a:rPr lang="en-GB" dirty="0" err="1">
                <a:latin typeface="Arial" panose="020B0604020202020204" pitchFamily="34" charset="0"/>
                <a:cs typeface="Arial" panose="020B0604020202020204" pitchFamily="34" charset="0"/>
              </a:rPr>
              <a:t>Imjin</a:t>
            </a:r>
            <a:r>
              <a:rPr lang="en-GB" dirty="0">
                <a:latin typeface="Arial" panose="020B0604020202020204" pitchFamily="34" charset="0"/>
                <a:cs typeface="Arial" panose="020B0604020202020204" pitchFamily="34" charset="0"/>
              </a:rPr>
              <a:t> River, April 1951?</a:t>
            </a:r>
            <a:endParaRPr lang="en-US" dirty="0"/>
          </a:p>
        </p:txBody>
      </p:sp>
      <p:sp>
        <p:nvSpPr>
          <p:cNvPr id="9" name="Rectangle 8"/>
          <p:cNvSpPr/>
          <p:nvPr/>
        </p:nvSpPr>
        <p:spPr>
          <a:xfrm>
            <a:off x="6354445" y="2718730"/>
            <a:ext cx="4985474" cy="299427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200" kern="1200" dirty="0">
                <a:solidFill>
                  <a:schemeClr val="bg1"/>
                </a:solidFill>
                <a:latin typeface="Arial" charset="0"/>
                <a:ea typeface="Arial" charset="0"/>
                <a:cs typeface="Arial" charset="0"/>
              </a:rPr>
              <a:t>Lesson 5.2</a:t>
            </a:r>
          </a:p>
          <a:p>
            <a:pPr lvl="0" algn="ctr" defTabSz="1466850">
              <a:lnSpc>
                <a:spcPct val="90000"/>
              </a:lnSpc>
              <a:spcBef>
                <a:spcPct val="0"/>
              </a:spcBef>
              <a:spcAft>
                <a:spcPct val="35000"/>
              </a:spcAft>
            </a:pPr>
            <a:r>
              <a:rPr lang="en-GB" sz="3200" dirty="0">
                <a:latin typeface="Arial"/>
                <a:cs typeface="Arial"/>
              </a:rPr>
              <a:t>Write an account of what happened at the Battle of the </a:t>
            </a:r>
            <a:r>
              <a:rPr lang="en-GB" sz="3200" dirty="0" err="1">
                <a:latin typeface="Arial"/>
                <a:cs typeface="Arial"/>
              </a:rPr>
              <a:t>Imjin</a:t>
            </a:r>
            <a:r>
              <a:rPr lang="en-GB" sz="3200" dirty="0">
                <a:latin typeface="Arial"/>
                <a:cs typeface="Arial"/>
              </a:rPr>
              <a:t> River</a:t>
            </a:r>
            <a:endParaRPr lang="en-GB" sz="3200" kern="1200" dirty="0">
              <a:latin typeface="Arial" charset="0"/>
              <a:ea typeface="Arial" charset="0"/>
              <a:cs typeface="Arial" charset="0"/>
            </a:endParaRPr>
          </a:p>
        </p:txBody>
      </p:sp>
      <p:sp>
        <p:nvSpPr>
          <p:cNvPr id="10" name="Slide Number Placeholder 9">
            <a:extLst>
              <a:ext uri="{FF2B5EF4-FFF2-40B4-BE49-F238E27FC236}">
                <a16:creationId xmlns:a16="http://schemas.microsoft.com/office/drawing/2014/main" id="{F617B6B9-F31B-3B47-9BDE-6BBA9339D15F}"/>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3" name="Rectangle 2">
            <a:extLst>
              <a:ext uri="{FF2B5EF4-FFF2-40B4-BE49-F238E27FC236}">
                <a16:creationId xmlns:a16="http://schemas.microsoft.com/office/drawing/2014/main" id="{0E45F633-8BA2-4DCD-AD47-FE34518EB291}"/>
              </a:ext>
            </a:extLst>
          </p:cNvPr>
          <p:cNvSpPr/>
          <p:nvPr/>
        </p:nvSpPr>
        <p:spPr>
          <a:xfrm>
            <a:off x="4195157" y="-1211465"/>
            <a:ext cx="6096000" cy="646331"/>
          </a:xfrm>
          <a:prstGeom prst="rect">
            <a:avLst/>
          </a:prstGeom>
        </p:spPr>
        <p:txBody>
          <a:bodyPr>
            <a:spAutoFit/>
          </a:bodyPr>
          <a:lstStyle/>
          <a:p>
            <a:r>
              <a:rPr lang="en-GB" b="1" dirty="0"/>
              <a:t>Enquiry 4</a:t>
            </a:r>
            <a:r>
              <a:rPr lang="en-GB" dirty="0"/>
              <a:t>: </a:t>
            </a:r>
            <a:br>
              <a:rPr lang="en-GB" dirty="0"/>
            </a:br>
            <a:endParaRPr lang="en-GB" dirty="0"/>
          </a:p>
        </p:txBody>
      </p:sp>
      <p:sp>
        <p:nvSpPr>
          <p:cNvPr id="13" name="Rectangle 12">
            <a:extLst>
              <a:ext uri="{FF2B5EF4-FFF2-40B4-BE49-F238E27FC236}">
                <a16:creationId xmlns:a16="http://schemas.microsoft.com/office/drawing/2014/main" id="{C25A1E04-766E-4CE5-A631-4FD67D4469BE}"/>
              </a:ext>
            </a:extLst>
          </p:cNvPr>
          <p:cNvSpPr/>
          <p:nvPr/>
        </p:nvSpPr>
        <p:spPr>
          <a:xfrm>
            <a:off x="581214" y="2718730"/>
            <a:ext cx="5026744"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5.1</a:t>
            </a:r>
          </a:p>
          <a:p>
            <a:pPr lvl="0" algn="ctr" defTabSz="1466850">
              <a:lnSpc>
                <a:spcPct val="90000"/>
              </a:lnSpc>
              <a:spcBef>
                <a:spcPct val="0"/>
              </a:spcBef>
              <a:spcAft>
                <a:spcPct val="35000"/>
              </a:spcAft>
            </a:pPr>
            <a:r>
              <a:rPr lang="en-GB" sz="3200" b="1" dirty="0">
                <a:solidFill>
                  <a:schemeClr val="accent5">
                    <a:lumMod val="60000"/>
                    <a:lumOff val="40000"/>
                  </a:schemeClr>
                </a:solidFill>
                <a:latin typeface="Arial" panose="020B0604020202020204" pitchFamily="34" charset="0"/>
                <a:cs typeface="Arial" panose="020B0604020202020204" pitchFamily="34" charset="0"/>
              </a:rPr>
              <a:t>Use evidence to build a narrative </a:t>
            </a:r>
            <a:r>
              <a:rPr lang="en-GB" sz="3200" b="1" dirty="0">
                <a:latin typeface="Arial" panose="020B0604020202020204" pitchFamily="34" charset="0"/>
                <a:cs typeface="Arial" panose="020B0604020202020204" pitchFamily="34" charset="0"/>
              </a:rPr>
              <a:t>of what happened at the Battle of the </a:t>
            </a:r>
            <a:r>
              <a:rPr lang="en-GB" sz="3200" b="1" dirty="0" err="1">
                <a:latin typeface="Arial" panose="020B0604020202020204" pitchFamily="34" charset="0"/>
                <a:cs typeface="Arial" panose="020B0604020202020204" pitchFamily="34" charset="0"/>
              </a:rPr>
              <a:t>Imjin</a:t>
            </a:r>
            <a:r>
              <a:rPr lang="en-GB" sz="3200" b="1" dirty="0">
                <a:latin typeface="Arial" panose="020B0604020202020204" pitchFamily="34" charset="0"/>
                <a:cs typeface="Arial" panose="020B0604020202020204" pitchFamily="34" charset="0"/>
              </a:rPr>
              <a:t> River</a:t>
            </a:r>
            <a:endParaRPr lang="en-GB" sz="3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353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501650"/>
            <a: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t>Lesson 5.1 Overview</a:t>
            </a:r>
            <a:br>
              <a:rPr lang="en-GB" altLang="fr-FR" b="1" dirty="0">
                <a:solidFill>
                  <a:srgbClr val="000000"/>
                </a:solidFill>
                <a:latin typeface="Arial" panose="020B0604020202020204" pitchFamily="34" charset="0"/>
                <a:cs typeface="Arial" panose="020B0604020202020204" pitchFamily="34" charset="0"/>
                <a:sym typeface="Helvetica Neue Medium" pitchFamily="-93" charset="0"/>
              </a:rPr>
            </a:br>
            <a:br>
              <a:rPr lang="en-US" altLang="fr-FR" b="1" dirty="0">
                <a:solidFill>
                  <a:srgbClr val="000000"/>
                </a:solidFill>
                <a:latin typeface="Arial" panose="020B0604020202020204" pitchFamily="34" charset="0"/>
                <a:cs typeface="Arial" panose="020B0604020202020204" pitchFamily="34" charset="0"/>
                <a:sym typeface="Helvetica Neue Medium" pitchFamily="-93" charset="0"/>
              </a:rPr>
            </a:br>
            <a:endParaRPr lang="en-US" dirty="0"/>
          </a:p>
        </p:txBody>
      </p:sp>
      <p:sp>
        <p:nvSpPr>
          <p:cNvPr id="6" name="Slide Number Placeholder 5">
            <a:extLst>
              <a:ext uri="{FF2B5EF4-FFF2-40B4-BE49-F238E27FC236}">
                <a16:creationId xmlns:a16="http://schemas.microsoft.com/office/drawing/2014/main" id="{B34002E7-0B7A-B54B-B8A1-8B557ED87D07}"/>
              </a:ext>
            </a:extLst>
          </p:cNvPr>
          <p:cNvSpPr>
            <a:spLocks noGrp="1"/>
          </p:cNvSpPr>
          <p:nvPr>
            <p:ph type="sldNum" sz="quarter" idx="12"/>
          </p:nvPr>
        </p:nvSpPr>
        <p:spPr/>
        <p:txBody>
          <a:bodyPr/>
          <a:lstStyle/>
          <a:p>
            <a:fld id="{91DB7F08-A76A-C04F-AC2D-B8A23795015F}" type="slidenum">
              <a:rPr lang="en-US" smtClean="0"/>
              <a:pPr/>
              <a:t>3</a:t>
            </a:fld>
            <a:endParaRPr lang="en-US" dirty="0"/>
          </a:p>
        </p:txBody>
      </p:sp>
      <p:sp>
        <p:nvSpPr>
          <p:cNvPr id="3" name="Rectangle 2">
            <a:extLst>
              <a:ext uri="{FF2B5EF4-FFF2-40B4-BE49-F238E27FC236}">
                <a16:creationId xmlns:a16="http://schemas.microsoft.com/office/drawing/2014/main" id="{99E71E96-458C-480C-A79E-06D44856AD93}"/>
              </a:ext>
            </a:extLst>
          </p:cNvPr>
          <p:cNvSpPr/>
          <p:nvPr/>
        </p:nvSpPr>
        <p:spPr>
          <a:xfrm>
            <a:off x="5735562" y="1620000"/>
            <a:ext cx="6274467" cy="4031873"/>
          </a:xfrm>
          <a:prstGeom prst="rect">
            <a:avLst/>
          </a:prstGeom>
        </p:spPr>
        <p:txBody>
          <a:bodyPr wrap="square">
            <a:spAutoFit/>
          </a:bodyPr>
          <a:lstStyle/>
          <a:p>
            <a:pPr>
              <a:spcBef>
                <a:spcPts val="600"/>
              </a:spcBef>
              <a:spcAft>
                <a:spcPts val="600"/>
              </a:spcAft>
            </a:pPr>
            <a:r>
              <a:rPr lang="en-GB" altLang="fr-FR" sz="2400" b="1" dirty="0">
                <a:solidFill>
                  <a:srgbClr val="000000"/>
                </a:solidFill>
                <a:latin typeface="Arial" panose="020B0604020202020204" pitchFamily="34" charset="0"/>
                <a:cs typeface="Arial" panose="020B0604020202020204" pitchFamily="34" charset="0"/>
              </a:rPr>
              <a:t>Content covered in the lesson: </a:t>
            </a:r>
          </a:p>
          <a:p>
            <a:pPr marL="285750" indent="-285750">
              <a:spcBef>
                <a:spcPts val="600"/>
              </a:spcBef>
              <a:spcAft>
                <a:spcPts val="600"/>
              </a:spcAft>
              <a:buFont typeface="Arial" panose="020B0604020202020204" pitchFamily="34" charset="0"/>
              <a:buChar char="•"/>
            </a:pPr>
            <a:r>
              <a:rPr lang="en-US" altLang="fr-FR" sz="2400" b="1" dirty="0">
                <a:solidFill>
                  <a:srgbClr val="000000"/>
                </a:solidFill>
                <a:latin typeface="Arial" panose="020B0604020202020204" pitchFamily="34" charset="0"/>
                <a:cs typeface="Arial" panose="020B0604020202020204" pitchFamily="34" charset="0"/>
              </a:rPr>
              <a:t>Background</a:t>
            </a:r>
            <a:r>
              <a:rPr lang="en-US" altLang="fr-FR" sz="2400" dirty="0">
                <a:solidFill>
                  <a:srgbClr val="000000"/>
                </a:solidFill>
                <a:latin typeface="Arial" panose="020B0604020202020204" pitchFamily="34" charset="0"/>
                <a:cs typeface="Arial" panose="020B0604020202020204" pitchFamily="34" charset="0"/>
              </a:rPr>
              <a:t>: The main developments in the Korean War 1950–51</a:t>
            </a:r>
          </a:p>
          <a:p>
            <a:pPr marL="285750" indent="-285750">
              <a:spcBef>
                <a:spcPts val="600"/>
              </a:spcBef>
              <a:spcAft>
                <a:spcPts val="600"/>
              </a:spcAft>
              <a:buFont typeface="Arial" panose="020B0604020202020204" pitchFamily="34" charset="0"/>
              <a:buChar char="•"/>
            </a:pPr>
            <a:r>
              <a:rPr lang="en-GB" altLang="fr-FR" sz="2400" b="1" dirty="0">
                <a:solidFill>
                  <a:srgbClr val="000000"/>
                </a:solidFill>
                <a:latin typeface="Arial" panose="020B0604020202020204" pitchFamily="34" charset="0"/>
                <a:cs typeface="Arial" panose="020B0604020202020204" pitchFamily="34" charset="0"/>
              </a:rPr>
              <a:t>Focus</a:t>
            </a:r>
            <a:r>
              <a:rPr lang="en-GB" altLang="fr-FR" sz="2400" dirty="0">
                <a:solidFill>
                  <a:srgbClr val="000000"/>
                </a:solidFill>
                <a:latin typeface="Arial" panose="020B0604020202020204" pitchFamily="34" charset="0"/>
                <a:cs typeface="Arial" panose="020B0604020202020204" pitchFamily="34" charset="0"/>
              </a:rPr>
              <a:t>: Why we are studying the Battle of the </a:t>
            </a:r>
            <a:r>
              <a:rPr lang="en-GB" altLang="fr-FR" sz="2400" dirty="0" err="1">
                <a:solidFill>
                  <a:srgbClr val="000000"/>
                </a:solidFill>
                <a:latin typeface="Arial" panose="020B0604020202020204" pitchFamily="34" charset="0"/>
                <a:cs typeface="Arial" panose="020B0604020202020204" pitchFamily="34" charset="0"/>
              </a:rPr>
              <a:t>Imjin</a:t>
            </a:r>
            <a:r>
              <a:rPr lang="en-GB" altLang="fr-FR" sz="2400" dirty="0">
                <a:solidFill>
                  <a:srgbClr val="000000"/>
                </a:solidFill>
                <a:latin typeface="Arial" panose="020B0604020202020204" pitchFamily="34" charset="0"/>
                <a:cs typeface="Arial" panose="020B0604020202020204" pitchFamily="34" charset="0"/>
              </a:rPr>
              <a:t> River</a:t>
            </a:r>
          </a:p>
          <a:p>
            <a:pPr marL="285750" indent="-285750">
              <a:spcBef>
                <a:spcPts val="600"/>
              </a:spcBef>
              <a:spcAft>
                <a:spcPts val="600"/>
              </a:spcAft>
              <a:buFont typeface="Arial" panose="020B0604020202020204" pitchFamily="34" charset="0"/>
              <a:buChar char="•"/>
            </a:pPr>
            <a:r>
              <a:rPr lang="en-US" altLang="fr-FR" sz="2400" b="1" dirty="0">
                <a:solidFill>
                  <a:srgbClr val="000000"/>
                </a:solidFill>
                <a:latin typeface="Arial" panose="020B0604020202020204" pitchFamily="34" charset="0"/>
                <a:cs typeface="Arial" panose="020B0604020202020204" pitchFamily="34" charset="0"/>
              </a:rPr>
              <a:t>Evidence</a:t>
            </a:r>
            <a:r>
              <a:rPr lang="en-US" altLang="fr-FR" sz="2400" dirty="0">
                <a:solidFill>
                  <a:srgbClr val="000000"/>
                </a:solidFill>
                <a:latin typeface="Arial" panose="020B0604020202020204" pitchFamily="34" charset="0"/>
                <a:cs typeface="Arial" panose="020B0604020202020204" pitchFamily="34" charset="0"/>
              </a:rPr>
              <a:t>: Making inferences from sources about what happened at the battle </a:t>
            </a:r>
          </a:p>
          <a:p>
            <a:pPr marL="285750" indent="-285750">
              <a:spcBef>
                <a:spcPts val="600"/>
              </a:spcBef>
              <a:spcAft>
                <a:spcPts val="600"/>
              </a:spcAft>
              <a:buFont typeface="Arial" panose="020B0604020202020204" pitchFamily="34" charset="0"/>
              <a:buChar char="•"/>
            </a:pPr>
            <a:r>
              <a:rPr lang="en-US" altLang="fr-FR" sz="2400" b="1" dirty="0">
                <a:solidFill>
                  <a:srgbClr val="000000"/>
                </a:solidFill>
                <a:latin typeface="Arial" panose="020B0604020202020204" pitchFamily="34" charset="0"/>
                <a:cs typeface="Arial" panose="020B0604020202020204" pitchFamily="34" charset="0"/>
              </a:rPr>
              <a:t>Conclusions</a:t>
            </a:r>
            <a:r>
              <a:rPr lang="en-US" altLang="fr-FR" sz="2400" dirty="0">
                <a:solidFill>
                  <a:srgbClr val="000000"/>
                </a:solidFill>
                <a:latin typeface="Arial" panose="020B0604020202020204" pitchFamily="34" charset="0"/>
                <a:cs typeface="Arial" panose="020B0604020202020204" pitchFamily="34" charset="0"/>
              </a:rPr>
              <a:t>: </a:t>
            </a:r>
            <a:r>
              <a:rPr lang="en-GB" altLang="fr-FR" sz="2400" dirty="0">
                <a:solidFill>
                  <a:srgbClr val="000000"/>
                </a:solidFill>
                <a:latin typeface="Arial" panose="020B0604020202020204" pitchFamily="34" charset="0"/>
                <a:cs typeface="Arial" panose="020B0604020202020204" pitchFamily="34" charset="0"/>
              </a:rPr>
              <a:t>W</a:t>
            </a:r>
            <a:r>
              <a:rPr lang="en-GB" sz="2400" dirty="0">
                <a:latin typeface="Arial" panose="020B0604020202020204" pitchFamily="34" charset="0"/>
                <a:cs typeface="Arial" panose="020B0604020202020204" pitchFamily="34" charset="0"/>
              </a:rPr>
              <a:t>hat happened at the Battle of the </a:t>
            </a:r>
            <a:r>
              <a:rPr lang="en-GB" sz="2400" dirty="0" err="1">
                <a:latin typeface="Arial" panose="020B0604020202020204" pitchFamily="34" charset="0"/>
                <a:cs typeface="Arial" panose="020B0604020202020204" pitchFamily="34" charset="0"/>
              </a:rPr>
              <a:t>Imjin</a:t>
            </a:r>
            <a:r>
              <a:rPr lang="en-GB" sz="2400" dirty="0">
                <a:latin typeface="Arial" panose="020B0604020202020204" pitchFamily="34" charset="0"/>
                <a:cs typeface="Arial" panose="020B0604020202020204" pitchFamily="34" charset="0"/>
              </a:rPr>
              <a:t> River?</a:t>
            </a:r>
            <a:endParaRPr lang="en-US" altLang="fr-FR" sz="2400" dirty="0">
              <a:solidFill>
                <a:srgbClr val="000000"/>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2291790-8FAD-4765-92BC-FCED58238613}"/>
              </a:ext>
            </a:extLst>
          </p:cNvPr>
          <p:cNvSpPr/>
          <p:nvPr/>
        </p:nvSpPr>
        <p:spPr>
          <a:xfrm>
            <a:off x="720000" y="1620000"/>
            <a:ext cx="4766400" cy="301604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GB" sz="3200" b="1" dirty="0">
                <a:solidFill>
                  <a:schemeClr val="accent6">
                    <a:lumMod val="60000"/>
                    <a:lumOff val="40000"/>
                  </a:schemeClr>
                </a:solidFill>
                <a:latin typeface="Arial" charset="0"/>
                <a:cs typeface="Arial" charset="0"/>
              </a:rPr>
              <a:t>Lesson 5.1</a:t>
            </a:r>
          </a:p>
          <a:p>
            <a:pPr lvl="0" algn="ctr" defTabSz="1466850">
              <a:lnSpc>
                <a:spcPct val="90000"/>
              </a:lnSpc>
              <a:spcBef>
                <a:spcPct val="0"/>
              </a:spcBef>
              <a:spcAft>
                <a:spcPct val="35000"/>
              </a:spcAft>
            </a:pPr>
            <a:r>
              <a:rPr lang="en-GB" sz="3200" b="1" dirty="0">
                <a:solidFill>
                  <a:schemeClr val="accent5">
                    <a:lumMod val="60000"/>
                    <a:lumOff val="40000"/>
                  </a:schemeClr>
                </a:solidFill>
                <a:latin typeface="Arial" panose="020B0604020202020204" pitchFamily="34" charset="0"/>
                <a:cs typeface="Arial" panose="020B0604020202020204" pitchFamily="34" charset="0"/>
              </a:rPr>
              <a:t>Use evidence to build a narrative </a:t>
            </a:r>
            <a:r>
              <a:rPr lang="en-GB" sz="3200" b="1" dirty="0">
                <a:latin typeface="Arial" panose="020B0604020202020204" pitchFamily="34" charset="0"/>
                <a:cs typeface="Arial" panose="020B0604020202020204" pitchFamily="34" charset="0"/>
              </a:rPr>
              <a:t>of what happened at the Battle of the </a:t>
            </a:r>
            <a:r>
              <a:rPr lang="en-GB" sz="3200" b="1" dirty="0" err="1">
                <a:latin typeface="Arial" panose="020B0604020202020204" pitchFamily="34" charset="0"/>
                <a:cs typeface="Arial" panose="020B0604020202020204" pitchFamily="34" charset="0"/>
              </a:rPr>
              <a:t>Imjin</a:t>
            </a:r>
            <a:r>
              <a:rPr lang="en-GB" sz="3200" b="1" dirty="0">
                <a:latin typeface="Arial" panose="020B0604020202020204" pitchFamily="34" charset="0"/>
                <a:cs typeface="Arial" panose="020B0604020202020204" pitchFamily="34" charset="0"/>
              </a:rPr>
              <a:t> River</a:t>
            </a:r>
            <a:endParaRPr lang="en-GB" sz="32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96300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1472000" cy="1273669"/>
          </a:xfrm>
        </p:spPr>
        <p:txBody>
          <a:bodyPr>
            <a:noAutofit/>
          </a:bodyPr>
          <a:lstStyle/>
          <a:p>
            <a:r>
              <a:rPr lang="en-GB" dirty="0">
                <a:solidFill>
                  <a:schemeClr val="accent6">
                    <a:lumMod val="75000"/>
                  </a:schemeClr>
                </a:solidFill>
                <a:latin typeface="Arial" panose="020B0604020202020204" pitchFamily="34" charset="0"/>
                <a:cs typeface="Arial" panose="020B0604020202020204" pitchFamily="34" charset="0"/>
              </a:rPr>
              <a:t>Background:</a:t>
            </a:r>
            <a:r>
              <a:rPr lang="en-GB" dirty="0">
                <a:latin typeface="Arial" panose="020B0604020202020204" pitchFamily="34" charset="0"/>
                <a:cs typeface="Arial" panose="020B0604020202020204" pitchFamily="34" charset="0"/>
              </a:rPr>
              <a:t> What were the main developments in the Korean War 1950–51? </a:t>
            </a:r>
            <a:endParaRPr lang="en-GB" dirty="0"/>
          </a:p>
        </p:txBody>
      </p:sp>
      <p:sp>
        <p:nvSpPr>
          <p:cNvPr id="11" name="TextBox 10"/>
          <p:cNvSpPr txBox="1"/>
          <p:nvPr/>
        </p:nvSpPr>
        <p:spPr>
          <a:xfrm>
            <a:off x="720000" y="1767058"/>
            <a:ext cx="11079518" cy="2954655"/>
          </a:xfrm>
          <a:prstGeom prst="rect">
            <a:avLst/>
          </a:prstGeom>
          <a:noFill/>
        </p:spPr>
        <p:txBody>
          <a:bodyPr wrap="square" lIns="0" tIns="0" rIns="0" bIns="0" rtlCol="0">
            <a:spAutoFit/>
          </a:bodyPr>
          <a:lstStyle/>
          <a:p>
            <a:r>
              <a:rPr lang="en-GB" sz="2400" b="1" dirty="0">
                <a:latin typeface="Arial" panose="020B0604020202020204" pitchFamily="34" charset="0"/>
                <a:cs typeface="Arial" panose="020B0604020202020204" pitchFamily="34" charset="0"/>
              </a:rPr>
              <a:t>Activity 1 </a:t>
            </a:r>
          </a:p>
          <a:p>
            <a:pPr marL="342900" indent="-342900">
              <a:buFont typeface="Arial" charset="0"/>
              <a:buChar char="•"/>
            </a:pPr>
            <a:r>
              <a:rPr lang="en-GB" sz="2400" dirty="0">
                <a:latin typeface="Arial" panose="020B0604020202020204" pitchFamily="34" charset="0"/>
                <a:cs typeface="Arial" panose="020B0604020202020204" pitchFamily="34" charset="0"/>
              </a:rPr>
              <a:t>Here is a very basic summary chart of the main phases of the Korean War 1950–51. </a:t>
            </a:r>
          </a:p>
          <a:p>
            <a:pPr marL="342900" indent="-342900">
              <a:buFont typeface="Arial" charset="0"/>
              <a:buChar char="•"/>
            </a:pPr>
            <a:r>
              <a:rPr lang="en-GB" sz="2400" dirty="0">
                <a:latin typeface="Arial" panose="020B0604020202020204" pitchFamily="34" charset="0"/>
                <a:cs typeface="Arial" panose="020B0604020202020204" pitchFamily="34" charset="0"/>
              </a:rPr>
              <a:t>The diagram would not make much sense to anyone who has not studied the war. </a:t>
            </a:r>
          </a:p>
          <a:p>
            <a:pPr marL="342900" indent="-342900">
              <a:buFont typeface="Arial" charset="0"/>
              <a:buChar char="•"/>
            </a:pPr>
            <a:r>
              <a:rPr lang="en-GB" sz="2400" dirty="0">
                <a:latin typeface="Arial" panose="020B0604020202020204" pitchFamily="34" charset="0"/>
                <a:cs typeface="Arial" panose="020B0604020202020204" pitchFamily="34" charset="0"/>
              </a:rPr>
              <a:t>Your task is to use the next four pages to add dates, countries, events and other facts and figures that will turn this from a skeleton into a useful summary of the events. </a:t>
            </a:r>
          </a:p>
        </p:txBody>
      </p:sp>
      <p:graphicFrame>
        <p:nvGraphicFramePr>
          <p:cNvPr id="8" name="Diagram 7">
            <a:extLst>
              <a:ext uri="{FF2B5EF4-FFF2-40B4-BE49-F238E27FC236}">
                <a16:creationId xmlns:a16="http://schemas.microsoft.com/office/drawing/2014/main" id="{F4129DA1-F45F-4263-B1B5-40C90F62F5FC}"/>
              </a:ext>
            </a:extLst>
          </p:cNvPr>
          <p:cNvGraphicFramePr/>
          <p:nvPr>
            <p:extLst>
              <p:ext uri="{D42A27DB-BD31-4B8C-83A1-F6EECF244321}">
                <p14:modId xmlns:p14="http://schemas.microsoft.com/office/powerpoint/2010/main" val="607982355"/>
              </p:ext>
            </p:extLst>
          </p:nvPr>
        </p:nvGraphicFramePr>
        <p:xfrm>
          <a:off x="1015304" y="4194827"/>
          <a:ext cx="7950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55420C4-354F-4C53-9803-FC8A3BC30101}"/>
              </a:ext>
            </a:extLst>
          </p:cNvPr>
          <p:cNvSpPr txBox="1"/>
          <p:nvPr/>
        </p:nvSpPr>
        <p:spPr>
          <a:xfrm>
            <a:off x="1015305" y="5784989"/>
            <a:ext cx="7361280" cy="338554"/>
          </a:xfrm>
          <a:prstGeom prst="rect">
            <a:avLst/>
          </a:prstGeom>
          <a:solidFill>
            <a:schemeClr val="accent5">
              <a:lumMod val="20000"/>
              <a:lumOff val="80000"/>
            </a:schemeClr>
          </a:solidFill>
          <a:ln w="3175">
            <a:noFill/>
          </a:ln>
        </p:spPr>
        <p:txBody>
          <a:bodyPr wrap="square" anchor="t">
            <a:spAutoFit/>
          </a:bodyPr>
          <a:lstStyle>
            <a:defPPr>
              <a:defRPr lang="en-US"/>
            </a:defPPr>
            <a:lvl1pPr>
              <a:defRPr sz="2000">
                <a:latin typeface="Arial" panose="020B0604020202020204" pitchFamily="34" charset="0"/>
                <a:cs typeface="Arial" panose="020B0604020202020204" pitchFamily="34" charset="0"/>
              </a:defRPr>
            </a:lvl1pPr>
          </a:lstStyle>
          <a:p>
            <a:pPr algn="ctr"/>
            <a:r>
              <a:rPr lang="en-GB" sz="1600" dirty="0"/>
              <a:t>Your teacher can give you your own copy as Resource sheet 5.1A.</a:t>
            </a:r>
          </a:p>
        </p:txBody>
      </p:sp>
      <p:sp>
        <p:nvSpPr>
          <p:cNvPr id="3" name="Slide Number Placeholder 2">
            <a:extLst>
              <a:ext uri="{FF2B5EF4-FFF2-40B4-BE49-F238E27FC236}">
                <a16:creationId xmlns:a16="http://schemas.microsoft.com/office/drawing/2014/main" id="{9064675C-E4A2-EB41-87DB-4D099F75EA13}"/>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80049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DE6DE8-6071-6F43-90FE-6C332B49FA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051" y="1358129"/>
            <a:ext cx="5913370" cy="4338846"/>
          </a:xfrm>
          <a:prstGeom prst="rect">
            <a:avLst/>
          </a:prstGeom>
        </p:spPr>
      </p:pic>
      <p:sp>
        <p:nvSpPr>
          <p:cNvPr id="2" name="Title 1"/>
          <p:cNvSpPr>
            <a:spLocks noGrp="1"/>
          </p:cNvSpPr>
          <p:nvPr>
            <p:ph type="title"/>
          </p:nvPr>
        </p:nvSpPr>
        <p:spPr>
          <a:xfrm>
            <a:off x="720000" y="365125"/>
            <a:ext cx="11016888" cy="1325563"/>
          </a:xfrm>
        </p:spPr>
        <p:txBody>
          <a:bodyPr lIns="0">
            <a:normAutofit/>
          </a:bodyPr>
          <a:lstStyle/>
          <a:p>
            <a:r>
              <a:rPr lang="en-GB" dirty="0">
                <a:solidFill>
                  <a:schemeClr val="accent4">
                    <a:lumMod val="75000"/>
                  </a:schemeClr>
                </a:solidFill>
                <a:latin typeface="Arial" panose="020B0604020202020204" pitchFamily="34" charset="0"/>
                <a:cs typeface="Arial" panose="020B0604020202020204" pitchFamily="34" charset="0"/>
              </a:rPr>
              <a:t>Map 1:</a:t>
            </a:r>
            <a:r>
              <a:rPr lang="en-GB" dirty="0">
                <a:latin typeface="Arial" panose="020B0604020202020204" pitchFamily="34" charset="0"/>
                <a:cs typeface="Arial" panose="020B0604020202020204" pitchFamily="34" charset="0"/>
              </a:rPr>
              <a:t> The Korean War to </a:t>
            </a:r>
            <a:r>
              <a:rPr lang="en-GB" dirty="0">
                <a:solidFill>
                  <a:schemeClr val="accent4">
                    <a:lumMod val="75000"/>
                  </a:schemeClr>
                </a:solidFill>
                <a:latin typeface="Arial" panose="020B0604020202020204" pitchFamily="34" charset="0"/>
                <a:cs typeface="Arial" panose="020B0604020202020204" pitchFamily="34" charset="0"/>
              </a:rPr>
              <a:t>summer 1950 </a:t>
            </a:r>
            <a:endParaRPr lang="en-GB" dirty="0">
              <a:solidFill>
                <a:schemeClr val="accent4">
                  <a:lumMod val="75000"/>
                </a:schemeClr>
              </a:solidFill>
            </a:endParaRPr>
          </a:p>
        </p:txBody>
      </p:sp>
      <p:sp>
        <p:nvSpPr>
          <p:cNvPr id="5" name="TextBox 4">
            <a:extLst>
              <a:ext uri="{FF2B5EF4-FFF2-40B4-BE49-F238E27FC236}">
                <a16:creationId xmlns:a16="http://schemas.microsoft.com/office/drawing/2014/main" id="{5B667739-70E5-4A82-8836-71A1DBAB02EE}"/>
              </a:ext>
            </a:extLst>
          </p:cNvPr>
          <p:cNvSpPr txBox="1"/>
          <p:nvPr/>
        </p:nvSpPr>
        <p:spPr>
          <a:xfrm>
            <a:off x="720000" y="1620000"/>
            <a:ext cx="4877506" cy="3375283"/>
          </a:xfrm>
          <a:prstGeom prst="rect">
            <a:avLst/>
          </a:prstGeom>
          <a:noFill/>
        </p:spPr>
        <p:txBody>
          <a:bodyPr wrap="square" rtlCol="0">
            <a:spAutoFit/>
          </a:bodyPr>
          <a:lstStyle/>
          <a:p>
            <a:pPr>
              <a:spcBef>
                <a:spcPts val="800"/>
              </a:spcBef>
            </a:pPr>
            <a:r>
              <a:rPr lang="en-GB" sz="2000" b="1" dirty="0">
                <a:latin typeface="Arial" panose="020B0604020202020204" pitchFamily="34" charset="0"/>
                <a:cs typeface="Arial" panose="020B0604020202020204" pitchFamily="34" charset="0"/>
              </a:rPr>
              <a:t>25 June 1950 </a:t>
            </a:r>
            <a:r>
              <a:rPr lang="en-GB" sz="2000" dirty="0">
                <a:latin typeface="Arial" panose="020B0604020202020204" pitchFamily="34" charset="0"/>
                <a:cs typeface="Arial" panose="020B0604020202020204" pitchFamily="34" charset="0"/>
              </a:rPr>
              <a:t>– After skirmishes across the 4km-wide security zone (which had been set up at the 38th parallel), the ROK were surprised when the NKA invaded with 130,000 troops.</a:t>
            </a:r>
          </a:p>
          <a:p>
            <a:pPr>
              <a:spcBef>
                <a:spcPts val="800"/>
              </a:spcBef>
            </a:pPr>
            <a:r>
              <a:rPr lang="en-GB" sz="2000" b="1" dirty="0">
                <a:latin typeface="Arial" panose="020B0604020202020204" pitchFamily="34" charset="0"/>
                <a:cs typeface="Arial" panose="020B0604020202020204" pitchFamily="34" charset="0"/>
              </a:rPr>
              <a:t>28 June 1950 </a:t>
            </a:r>
            <a:r>
              <a:rPr lang="en-GB" sz="2000" dirty="0">
                <a:latin typeface="Arial" panose="020B0604020202020204" pitchFamily="34" charset="0"/>
                <a:cs typeface="Arial" panose="020B0604020202020204" pitchFamily="34" charset="0"/>
              </a:rPr>
              <a:t>– Seoul, the capital of the ROK, fell to the NKA.</a:t>
            </a:r>
          </a:p>
          <a:p>
            <a:pPr>
              <a:spcBef>
                <a:spcPts val="800"/>
              </a:spcBef>
            </a:pPr>
            <a:r>
              <a:rPr lang="en-GB" sz="2000" b="1" dirty="0">
                <a:latin typeface="Arial" panose="020B0604020202020204" pitchFamily="34" charset="0"/>
                <a:cs typeface="Arial" panose="020B0604020202020204" pitchFamily="34" charset="0"/>
              </a:rPr>
              <a:t>Summer 1950 </a:t>
            </a:r>
            <a:r>
              <a:rPr lang="en-GB" sz="2000" dirty="0">
                <a:latin typeface="Arial" panose="020B0604020202020204" pitchFamily="34" charset="0"/>
                <a:cs typeface="Arial" panose="020B0604020202020204" pitchFamily="34" charset="0"/>
              </a:rPr>
              <a:t>– ROK and UN forces were pushed all the way to Pusan in the south-east corner of the ROK.</a:t>
            </a:r>
          </a:p>
        </p:txBody>
      </p:sp>
      <p:sp>
        <p:nvSpPr>
          <p:cNvPr id="6" name="TextBox 5">
            <a:extLst>
              <a:ext uri="{FF2B5EF4-FFF2-40B4-BE49-F238E27FC236}">
                <a16:creationId xmlns:a16="http://schemas.microsoft.com/office/drawing/2014/main" id="{B79B89F8-5518-4A11-BBAE-8EE065AE6BCD}"/>
              </a:ext>
            </a:extLst>
          </p:cNvPr>
          <p:cNvSpPr txBox="1"/>
          <p:nvPr/>
        </p:nvSpPr>
        <p:spPr>
          <a:xfrm>
            <a:off x="720000" y="5473206"/>
            <a:ext cx="4561169" cy="584775"/>
          </a:xfrm>
          <a:prstGeom prst="rect">
            <a:avLst/>
          </a:prstGeom>
          <a:solidFill>
            <a:schemeClr val="accent5">
              <a:lumMod val="20000"/>
              <a:lumOff val="80000"/>
            </a:schemeClr>
          </a:solidFill>
          <a:ln w="3175">
            <a:noFill/>
          </a:ln>
        </p:spPr>
        <p:txBody>
          <a:bodyPr wrap="square" anchor="t">
            <a:spAutoFit/>
          </a:bodyPr>
          <a:lstStyle>
            <a:defPPr>
              <a:defRPr lang="en-US"/>
            </a:defPPr>
            <a:lvl1pPr>
              <a:defRPr sz="2000">
                <a:latin typeface="Arial" panose="020B0604020202020204" pitchFamily="34" charset="0"/>
                <a:cs typeface="Arial" panose="020B0604020202020204" pitchFamily="34" charset="0"/>
              </a:defRPr>
            </a:lvl1pPr>
          </a:lstStyle>
          <a:p>
            <a:pPr algn="ctr"/>
            <a:r>
              <a:rPr lang="en-GB" sz="1600" dirty="0"/>
              <a:t>Your teacher can give you a glossary, Resource sheet 5.1B.</a:t>
            </a:r>
          </a:p>
        </p:txBody>
      </p:sp>
      <p:sp>
        <p:nvSpPr>
          <p:cNvPr id="9" name="Rectangle 8">
            <a:extLst>
              <a:ext uri="{FF2B5EF4-FFF2-40B4-BE49-F238E27FC236}">
                <a16:creationId xmlns:a16="http://schemas.microsoft.com/office/drawing/2014/main" id="{694FBD99-3393-4C06-9169-F7DB56D10B5F}"/>
              </a:ext>
            </a:extLst>
          </p:cNvPr>
          <p:cNvSpPr/>
          <p:nvPr/>
        </p:nvSpPr>
        <p:spPr>
          <a:xfrm>
            <a:off x="7376187" y="1660808"/>
            <a:ext cx="4305782" cy="4027841"/>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142F8889-4524-D042-AEE9-8CBF62F7B872}"/>
              </a:ext>
            </a:extLst>
          </p:cNvPr>
          <p:cNvSpPr>
            <a:spLocks noGrp="1"/>
          </p:cNvSpPr>
          <p:nvPr>
            <p:ph type="sldNum" sz="quarter" idx="12"/>
          </p:nvPr>
        </p:nvSpPr>
        <p:spPr/>
        <p:txBody>
          <a:bodyPr/>
          <a:lstStyle/>
          <a:p>
            <a:fld id="{91DB7F08-A76A-C04F-AC2D-B8A23795015F}" type="slidenum">
              <a:rPr lang="en-US" smtClean="0"/>
              <a:pPr/>
              <a:t>5</a:t>
            </a:fld>
            <a:endParaRPr lang="en-US" dirty="0"/>
          </a:p>
        </p:txBody>
      </p:sp>
    </p:spTree>
    <p:extLst>
      <p:ext uri="{BB962C8B-B14F-4D97-AF65-F5344CB8AC3E}">
        <p14:creationId xmlns:p14="http://schemas.microsoft.com/office/powerpoint/2010/main" val="201471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23915D-7573-9D43-AF0F-08203C3BA6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7301" y="1358129"/>
            <a:ext cx="5913370" cy="4338846"/>
          </a:xfrm>
          <a:prstGeom prst="rect">
            <a:avLst/>
          </a:prstGeom>
        </p:spPr>
      </p:pic>
      <p:sp>
        <p:nvSpPr>
          <p:cNvPr id="2" name="Title 1"/>
          <p:cNvSpPr>
            <a:spLocks noGrp="1"/>
          </p:cNvSpPr>
          <p:nvPr>
            <p:ph type="title"/>
          </p:nvPr>
        </p:nvSpPr>
        <p:spPr>
          <a:xfrm>
            <a:off x="719999" y="360000"/>
            <a:ext cx="10961969" cy="1325563"/>
          </a:xfrm>
        </p:spPr>
        <p:txBody>
          <a:bodyPr>
            <a:noAutofit/>
          </a:bodyPr>
          <a:lstStyle/>
          <a:p>
            <a:r>
              <a:rPr lang="en-GB" dirty="0">
                <a:solidFill>
                  <a:schemeClr val="accent4">
                    <a:lumMod val="75000"/>
                  </a:schemeClr>
                </a:solidFill>
                <a:latin typeface="Arial" panose="020B0604020202020204" pitchFamily="34" charset="0"/>
                <a:cs typeface="Arial" panose="020B0604020202020204" pitchFamily="34" charset="0"/>
              </a:rPr>
              <a:t>Map 2:</a:t>
            </a:r>
            <a:r>
              <a:rPr lang="en-GB" dirty="0">
                <a:latin typeface="Arial" panose="020B0604020202020204" pitchFamily="34" charset="0"/>
                <a:cs typeface="Arial" panose="020B0604020202020204" pitchFamily="34" charset="0"/>
              </a:rPr>
              <a:t> The Korean War to </a:t>
            </a:r>
            <a:r>
              <a:rPr lang="en-GB" dirty="0">
                <a:solidFill>
                  <a:schemeClr val="accent4">
                    <a:lumMod val="75000"/>
                  </a:schemeClr>
                </a:solidFill>
                <a:latin typeface="Arial" panose="020B0604020202020204" pitchFamily="34" charset="0"/>
                <a:cs typeface="Arial" panose="020B0604020202020204" pitchFamily="34" charset="0"/>
              </a:rPr>
              <a:t>October 1950 </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5B667739-70E5-4A82-8836-71A1DBAB02EE}"/>
              </a:ext>
            </a:extLst>
          </p:cNvPr>
          <p:cNvSpPr txBox="1"/>
          <p:nvPr/>
        </p:nvSpPr>
        <p:spPr>
          <a:xfrm>
            <a:off x="720000" y="1620000"/>
            <a:ext cx="4877506" cy="3067506"/>
          </a:xfrm>
          <a:prstGeom prst="rect">
            <a:avLst/>
          </a:prstGeom>
          <a:noFill/>
        </p:spPr>
        <p:txBody>
          <a:bodyPr wrap="square" rtlCol="0">
            <a:spAutoFit/>
          </a:bodyPr>
          <a:lstStyle/>
          <a:p>
            <a:pPr>
              <a:spcBef>
                <a:spcPts val="800"/>
              </a:spcBef>
            </a:pPr>
            <a:r>
              <a:rPr lang="en-GB" sz="2000" b="1" dirty="0">
                <a:latin typeface="Arial" panose="020B0604020202020204" pitchFamily="34" charset="0"/>
                <a:cs typeface="Arial" panose="020B0604020202020204" pitchFamily="34" charset="0"/>
              </a:rPr>
              <a:t>15 September 1950 </a:t>
            </a:r>
            <a:r>
              <a:rPr lang="en-GB" sz="2000" dirty="0">
                <a:latin typeface="Arial" panose="020B0604020202020204" pitchFamily="34" charset="0"/>
                <a:cs typeface="Arial" panose="020B0604020202020204" pitchFamily="34" charset="0"/>
              </a:rPr>
              <a:t>– US invasion at Inchon. This split the NKA and allowed the ROK and UN to break out of Pusan.</a:t>
            </a:r>
          </a:p>
          <a:p>
            <a:pPr>
              <a:spcBef>
                <a:spcPts val="800"/>
              </a:spcBef>
            </a:pPr>
            <a:r>
              <a:rPr lang="en-GB" sz="2000" b="1" dirty="0">
                <a:latin typeface="Arial" panose="020B0604020202020204" pitchFamily="34" charset="0"/>
                <a:cs typeface="Arial" panose="020B0604020202020204" pitchFamily="34" charset="0"/>
              </a:rPr>
              <a:t>7 October 1950 </a:t>
            </a:r>
            <a:r>
              <a:rPr lang="en-GB" sz="2000" dirty="0">
                <a:latin typeface="Arial" panose="020B0604020202020204" pitchFamily="34" charset="0"/>
                <a:cs typeface="Arial" panose="020B0604020202020204" pitchFamily="34" charset="0"/>
              </a:rPr>
              <a:t>– US/UN/ROK forces, under the leadership of American General Douglas MacArthur, crossed the 38th parallel and invaded the DPRK.  </a:t>
            </a:r>
          </a:p>
          <a:p>
            <a:pPr>
              <a:spcBef>
                <a:spcPts val="800"/>
              </a:spcBef>
            </a:pPr>
            <a:r>
              <a:rPr lang="en-GB" sz="2000" dirty="0">
                <a:latin typeface="Arial" panose="020B0604020202020204" pitchFamily="34" charset="0"/>
                <a:cs typeface="Arial" panose="020B0604020202020204" pitchFamily="34" charset="0"/>
              </a:rPr>
              <a:t>Their forces moved north towards the Yalu River (the border with China).</a:t>
            </a:r>
          </a:p>
        </p:txBody>
      </p:sp>
      <p:sp>
        <p:nvSpPr>
          <p:cNvPr id="6" name="Rectangle 5">
            <a:extLst>
              <a:ext uri="{FF2B5EF4-FFF2-40B4-BE49-F238E27FC236}">
                <a16:creationId xmlns:a16="http://schemas.microsoft.com/office/drawing/2014/main" id="{694FBD99-3393-4C06-9169-F7DB56D10B5F}"/>
              </a:ext>
            </a:extLst>
          </p:cNvPr>
          <p:cNvSpPr/>
          <p:nvPr/>
        </p:nvSpPr>
        <p:spPr>
          <a:xfrm>
            <a:off x="8780734" y="1660808"/>
            <a:ext cx="2883512" cy="4027841"/>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9ED276B-BEE0-404B-A37A-6DFA4408D6BA}"/>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152552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A465DB-C7A7-544B-9A24-E14259244C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7301" y="1358129"/>
            <a:ext cx="5913370" cy="4338846"/>
          </a:xfrm>
          <a:prstGeom prst="rect">
            <a:avLst/>
          </a:prstGeom>
        </p:spPr>
      </p:pic>
      <p:sp>
        <p:nvSpPr>
          <p:cNvPr id="2" name="Title 1"/>
          <p:cNvSpPr>
            <a:spLocks noGrp="1"/>
          </p:cNvSpPr>
          <p:nvPr>
            <p:ph type="title"/>
          </p:nvPr>
        </p:nvSpPr>
        <p:spPr>
          <a:xfrm>
            <a:off x="720000" y="360000"/>
            <a:ext cx="10914952" cy="1325563"/>
          </a:xfrm>
        </p:spPr>
        <p:txBody>
          <a:bodyPr>
            <a:normAutofit/>
          </a:bodyPr>
          <a:lstStyle/>
          <a:p>
            <a:r>
              <a:rPr lang="en-GB" dirty="0">
                <a:solidFill>
                  <a:schemeClr val="accent4">
                    <a:lumMod val="75000"/>
                  </a:schemeClr>
                </a:solidFill>
                <a:latin typeface="Arial" panose="020B0604020202020204" pitchFamily="34" charset="0"/>
                <a:cs typeface="Arial" panose="020B0604020202020204" pitchFamily="34" charset="0"/>
              </a:rPr>
              <a:t>Map 3:</a:t>
            </a:r>
            <a:r>
              <a:rPr lang="en-GB" dirty="0">
                <a:latin typeface="Arial" panose="020B0604020202020204" pitchFamily="34" charset="0"/>
                <a:cs typeface="Arial" panose="020B0604020202020204" pitchFamily="34" charset="0"/>
              </a:rPr>
              <a:t> The Korean War to </a:t>
            </a:r>
            <a:r>
              <a:rPr lang="en-GB" dirty="0">
                <a:solidFill>
                  <a:schemeClr val="accent4">
                    <a:lumMod val="75000"/>
                  </a:schemeClr>
                </a:solidFill>
                <a:latin typeface="Arial" panose="020B0604020202020204" pitchFamily="34" charset="0"/>
                <a:cs typeface="Arial" panose="020B0604020202020204" pitchFamily="34" charset="0"/>
              </a:rPr>
              <a:t>January 1951 </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5B667739-70E5-4A82-8836-71A1DBAB02EE}"/>
              </a:ext>
            </a:extLst>
          </p:cNvPr>
          <p:cNvSpPr txBox="1"/>
          <p:nvPr/>
        </p:nvSpPr>
        <p:spPr>
          <a:xfrm>
            <a:off x="720000" y="1354563"/>
            <a:ext cx="5046486" cy="4493538"/>
          </a:xfrm>
          <a:prstGeom prst="rect">
            <a:avLst/>
          </a:prstGeom>
          <a:noFill/>
        </p:spPr>
        <p:txBody>
          <a:bodyPr wrap="square" rtlCol="0">
            <a:spAutoFit/>
          </a:bodyPr>
          <a:lstStyle/>
          <a:p>
            <a:pPr>
              <a:spcBef>
                <a:spcPts val="800"/>
              </a:spcBef>
            </a:pPr>
            <a:r>
              <a:rPr lang="en-GB" sz="1900" b="1" dirty="0">
                <a:latin typeface="Arial" panose="020B0604020202020204" pitchFamily="34" charset="0"/>
                <a:cs typeface="Arial" panose="020B0604020202020204" pitchFamily="34" charset="0"/>
              </a:rPr>
              <a:t>19 October 1950 </a:t>
            </a:r>
            <a:r>
              <a:rPr lang="en-GB" sz="1900" dirty="0">
                <a:latin typeface="Arial" panose="020B0604020202020204" pitchFamily="34" charset="0"/>
                <a:cs typeface="Arial" panose="020B0604020202020204" pitchFamily="34" charset="0"/>
              </a:rPr>
              <a:t>– China declared war on the US/UN/ROK, claiming that the invasion of the DPRK was an act of aggression. Thousands of Chinese soldiers crossed the Yalu River.</a:t>
            </a:r>
          </a:p>
          <a:p>
            <a:pPr>
              <a:spcBef>
                <a:spcPts val="800"/>
              </a:spcBef>
            </a:pPr>
            <a:r>
              <a:rPr lang="en-GB" sz="1900" b="1" dirty="0">
                <a:latin typeface="Arial" panose="020B0604020202020204" pitchFamily="34" charset="0"/>
                <a:cs typeface="Arial" panose="020B0604020202020204" pitchFamily="34" charset="0"/>
              </a:rPr>
              <a:t>November 1950 </a:t>
            </a:r>
            <a:r>
              <a:rPr lang="en-GB" sz="1900" dirty="0">
                <a:latin typeface="Arial" panose="020B0604020202020204" pitchFamily="34" charset="0"/>
                <a:cs typeface="Arial" panose="020B0604020202020204" pitchFamily="34" charset="0"/>
              </a:rPr>
              <a:t>– US/UN/ROK pressed on northwards. They captured Pyongyang.</a:t>
            </a:r>
            <a:endParaRPr lang="en-GB" sz="1900" b="1" dirty="0">
              <a:latin typeface="Arial" panose="020B0604020202020204" pitchFamily="34" charset="0"/>
              <a:cs typeface="Arial" panose="020B0604020202020204" pitchFamily="34" charset="0"/>
            </a:endParaRPr>
          </a:p>
          <a:p>
            <a:pPr>
              <a:spcBef>
                <a:spcPts val="800"/>
              </a:spcBef>
            </a:pPr>
            <a:r>
              <a:rPr lang="en-GB" sz="1900" b="1" dirty="0">
                <a:latin typeface="Arial" panose="020B0604020202020204" pitchFamily="34" charset="0"/>
                <a:cs typeface="Arial" panose="020B0604020202020204" pitchFamily="34" charset="0"/>
              </a:rPr>
              <a:t>Winter 1950 </a:t>
            </a:r>
            <a:r>
              <a:rPr lang="en-GB" sz="1900" dirty="0">
                <a:latin typeface="Arial" panose="020B0604020202020204" pitchFamily="34" charset="0"/>
                <a:cs typeface="Arial" panose="020B0604020202020204" pitchFamily="34" charset="0"/>
              </a:rPr>
              <a:t>– Chinese forces, under the leadership of General Peng </a:t>
            </a:r>
            <a:r>
              <a:rPr lang="en-GB" sz="1900" dirty="0" err="1">
                <a:latin typeface="Arial" panose="020B0604020202020204" pitchFamily="34" charset="0"/>
                <a:cs typeface="Arial" panose="020B0604020202020204" pitchFamily="34" charset="0"/>
              </a:rPr>
              <a:t>Dehuai</a:t>
            </a:r>
            <a:r>
              <a:rPr lang="en-GB" sz="1900" dirty="0">
                <a:latin typeface="Arial" panose="020B0604020202020204" pitchFamily="34" charset="0"/>
                <a:cs typeface="Arial" panose="020B0604020202020204" pitchFamily="34" charset="0"/>
              </a:rPr>
              <a:t>, engaged with the UN forces in a number of battles. The UN defence crumbled and they were forced to withdraw from the DPRK.</a:t>
            </a:r>
            <a:endParaRPr lang="en-GB" sz="1900" b="1" dirty="0">
              <a:latin typeface="Arial" panose="020B0604020202020204" pitchFamily="34" charset="0"/>
              <a:cs typeface="Arial" panose="020B0604020202020204" pitchFamily="34" charset="0"/>
            </a:endParaRPr>
          </a:p>
          <a:p>
            <a:pPr>
              <a:spcBef>
                <a:spcPts val="800"/>
              </a:spcBef>
            </a:pPr>
            <a:r>
              <a:rPr lang="en-GB" sz="1900" b="1" dirty="0">
                <a:latin typeface="Arial" panose="020B0604020202020204" pitchFamily="34" charset="0"/>
                <a:cs typeface="Arial" panose="020B0604020202020204" pitchFamily="34" charset="0"/>
              </a:rPr>
              <a:t>January 1951 </a:t>
            </a:r>
            <a:r>
              <a:rPr lang="en-GB" sz="1900" dirty="0">
                <a:latin typeface="Arial" panose="020B0604020202020204" pitchFamily="34" charset="0"/>
                <a:cs typeface="Arial" panose="020B0604020202020204" pitchFamily="34" charset="0"/>
              </a:rPr>
              <a:t>– China pushed south over the 38th parallel and took Seoul.</a:t>
            </a:r>
          </a:p>
        </p:txBody>
      </p:sp>
      <p:sp>
        <p:nvSpPr>
          <p:cNvPr id="6" name="Rectangle 5">
            <a:extLst>
              <a:ext uri="{FF2B5EF4-FFF2-40B4-BE49-F238E27FC236}">
                <a16:creationId xmlns:a16="http://schemas.microsoft.com/office/drawing/2014/main" id="{694FBD99-3393-4C06-9169-F7DB56D10B5F}"/>
              </a:ext>
            </a:extLst>
          </p:cNvPr>
          <p:cNvSpPr/>
          <p:nvPr/>
        </p:nvSpPr>
        <p:spPr>
          <a:xfrm>
            <a:off x="10215615" y="1660808"/>
            <a:ext cx="1454106" cy="4027841"/>
          </a:xfrm>
          <a:prstGeom prst="rect">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0C9D6057-77EE-884D-A87E-D0B978B45FD4}"/>
              </a:ext>
            </a:extLst>
          </p:cNvPr>
          <p:cNvSpPr>
            <a:spLocks noGrp="1"/>
          </p:cNvSpPr>
          <p:nvPr>
            <p:ph type="sldNum" sz="quarter" idx="12"/>
          </p:nvPr>
        </p:nvSpPr>
        <p:spPr/>
        <p:txBody>
          <a:bodyPr/>
          <a:lstStyle/>
          <a:p>
            <a:fld id="{91DB7F08-A76A-C04F-AC2D-B8A23795015F}" type="slidenum">
              <a:rPr lang="en-US" smtClean="0"/>
              <a:pPr/>
              <a:t>7</a:t>
            </a:fld>
            <a:endParaRPr lang="en-US"/>
          </a:p>
        </p:txBody>
      </p:sp>
    </p:spTree>
    <p:extLst>
      <p:ext uri="{BB962C8B-B14F-4D97-AF65-F5344CB8AC3E}">
        <p14:creationId xmlns:p14="http://schemas.microsoft.com/office/powerpoint/2010/main" val="43790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4">
                    <a:lumMod val="75000"/>
                  </a:schemeClr>
                </a:solidFill>
                <a:latin typeface="Arial" panose="020B0604020202020204" pitchFamily="34" charset="0"/>
                <a:cs typeface="Arial" panose="020B0604020202020204" pitchFamily="34" charset="0"/>
              </a:rPr>
              <a:t>Map 4:</a:t>
            </a:r>
            <a:r>
              <a:rPr lang="en-GB" dirty="0">
                <a:latin typeface="Arial" panose="020B0604020202020204" pitchFamily="34" charset="0"/>
                <a:cs typeface="Arial" panose="020B0604020202020204" pitchFamily="34" charset="0"/>
              </a:rPr>
              <a:t> The Korean War to </a:t>
            </a:r>
            <a:r>
              <a:rPr lang="en-GB" dirty="0">
                <a:solidFill>
                  <a:schemeClr val="accent4">
                    <a:lumMod val="75000"/>
                  </a:schemeClr>
                </a:solidFill>
                <a:latin typeface="Arial" panose="020B0604020202020204" pitchFamily="34" charset="0"/>
                <a:cs typeface="Arial" panose="020B0604020202020204" pitchFamily="34" charset="0"/>
              </a:rPr>
              <a:t>April 1951</a:t>
            </a:r>
            <a:endParaRPr lang="en-US" dirty="0">
              <a:solidFill>
                <a:schemeClr val="accent4">
                  <a:lumMod val="75000"/>
                </a:schemeClr>
              </a:solidFill>
            </a:endParaRPr>
          </a:p>
        </p:txBody>
      </p:sp>
      <p:sp>
        <p:nvSpPr>
          <p:cNvPr id="4" name="TextBox 3">
            <a:extLst>
              <a:ext uri="{FF2B5EF4-FFF2-40B4-BE49-F238E27FC236}">
                <a16:creationId xmlns:a16="http://schemas.microsoft.com/office/drawing/2014/main" id="{5B667739-70E5-4A82-8836-71A1DBAB02EE}"/>
              </a:ext>
            </a:extLst>
          </p:cNvPr>
          <p:cNvSpPr txBox="1"/>
          <p:nvPr/>
        </p:nvSpPr>
        <p:spPr>
          <a:xfrm>
            <a:off x="720000" y="1354563"/>
            <a:ext cx="5046486" cy="4606389"/>
          </a:xfrm>
          <a:prstGeom prst="rect">
            <a:avLst/>
          </a:prstGeom>
          <a:noFill/>
        </p:spPr>
        <p:txBody>
          <a:bodyPr wrap="square" rtlCol="0">
            <a:spAutoFit/>
          </a:bodyPr>
          <a:lstStyle/>
          <a:p>
            <a:pPr>
              <a:spcBef>
                <a:spcPts val="800"/>
              </a:spcBef>
            </a:pPr>
            <a:r>
              <a:rPr lang="en-GB" sz="2000" b="1" dirty="0">
                <a:latin typeface="Arial" panose="020B0604020202020204" pitchFamily="34" charset="0"/>
                <a:cs typeface="Arial" panose="020B0604020202020204" pitchFamily="34" charset="0"/>
              </a:rPr>
              <a:t>15 March 1951 </a:t>
            </a:r>
            <a:r>
              <a:rPr lang="en-GB" sz="2000" dirty="0">
                <a:latin typeface="Arial" panose="020B0604020202020204" pitchFamily="34" charset="0"/>
                <a:cs typeface="Arial" panose="020B0604020202020204" pitchFamily="34" charset="0"/>
              </a:rPr>
              <a:t>– After four counter-offensives, the UN recaptured Seoul.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Chinese were overstretched and forced to retreat. </a:t>
            </a:r>
          </a:p>
          <a:p>
            <a:pPr>
              <a:spcBef>
                <a:spcPts val="800"/>
              </a:spcBef>
            </a:pPr>
            <a:r>
              <a:rPr lang="en-GB" sz="2000" b="1" dirty="0">
                <a:latin typeface="Arial" panose="020B0604020202020204" pitchFamily="34" charset="0"/>
                <a:cs typeface="Arial" panose="020B0604020202020204" pitchFamily="34" charset="0"/>
              </a:rPr>
              <a:t>April 1951 </a:t>
            </a:r>
            <a:r>
              <a:rPr lang="en-GB" sz="2000" dirty="0">
                <a:latin typeface="Arial" panose="020B0604020202020204" pitchFamily="34" charset="0"/>
                <a:cs typeface="Arial" panose="020B0604020202020204" pitchFamily="34" charset="0"/>
              </a:rPr>
              <a:t>– General MacArthur publicly called for atomic weapons to be used against Beijing to force China out of the war. He was sacked by President Truman and replaced by General Matthew Ridgway.  </a:t>
            </a:r>
          </a:p>
          <a:p>
            <a:pPr>
              <a:spcBef>
                <a:spcPts val="800"/>
              </a:spcBef>
            </a:pPr>
            <a:r>
              <a:rPr lang="en-GB" sz="2000" dirty="0">
                <a:latin typeface="Arial" panose="020B0604020202020204" pitchFamily="34" charset="0"/>
                <a:cs typeface="Arial" panose="020B0604020202020204" pitchFamily="34" charset="0"/>
              </a:rPr>
              <a:t>Truman, Ridgway and the UN advocated securing a divided Korea and established a defensible line (known as Kansas) below the 38th parallel. </a:t>
            </a:r>
          </a:p>
        </p:txBody>
      </p:sp>
      <p:sp>
        <p:nvSpPr>
          <p:cNvPr id="3" name="Slide Number Placeholder 2">
            <a:extLst>
              <a:ext uri="{FF2B5EF4-FFF2-40B4-BE49-F238E27FC236}">
                <a16:creationId xmlns:a16="http://schemas.microsoft.com/office/drawing/2014/main" id="{23297D13-436D-0F4E-BC24-0D9EA9056DD5}"/>
              </a:ext>
            </a:extLst>
          </p:cNvPr>
          <p:cNvSpPr>
            <a:spLocks noGrp="1"/>
          </p:cNvSpPr>
          <p:nvPr>
            <p:ph type="sldNum" sz="quarter" idx="12"/>
          </p:nvPr>
        </p:nvSpPr>
        <p:spPr/>
        <p:txBody>
          <a:bodyPr/>
          <a:lstStyle/>
          <a:p>
            <a:fld id="{91DB7F08-A76A-C04F-AC2D-B8A23795015F}" type="slidenum">
              <a:rPr lang="en-US" smtClean="0"/>
              <a:pPr/>
              <a:t>8</a:t>
            </a:fld>
            <a:endParaRPr lang="en-US"/>
          </a:p>
        </p:txBody>
      </p:sp>
      <p:pic>
        <p:nvPicPr>
          <p:cNvPr id="6" name="Picture 5">
            <a:extLst>
              <a:ext uri="{FF2B5EF4-FFF2-40B4-BE49-F238E27FC236}">
                <a16:creationId xmlns:a16="http://schemas.microsoft.com/office/drawing/2014/main" id="{31F4C6FE-C075-D940-889B-281DBF55B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051" y="1358129"/>
            <a:ext cx="5913370" cy="4338846"/>
          </a:xfrm>
          <a:prstGeom prst="rect">
            <a:avLst/>
          </a:prstGeom>
        </p:spPr>
      </p:pic>
    </p:spTree>
    <p:extLst>
      <p:ext uri="{BB962C8B-B14F-4D97-AF65-F5344CB8AC3E}">
        <p14:creationId xmlns:p14="http://schemas.microsoft.com/office/powerpoint/2010/main" val="17814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lumMod val="75000"/>
                  </a:schemeClr>
                </a:solidFill>
                <a:latin typeface="Arial" panose="020B0604020202020204" pitchFamily="34" charset="0"/>
                <a:cs typeface="Arial" panose="020B0604020202020204" pitchFamily="34" charset="0"/>
              </a:rPr>
              <a:t>Focus:</a:t>
            </a:r>
            <a:r>
              <a:rPr lang="en-GB" dirty="0">
                <a:latin typeface="Arial" panose="020B0604020202020204" pitchFamily="34" charset="0"/>
                <a:cs typeface="Arial" panose="020B0604020202020204" pitchFamily="34" charset="0"/>
              </a:rPr>
              <a:t> Why are we looking at the Battle of the </a:t>
            </a:r>
            <a:r>
              <a:rPr lang="en-GB" dirty="0" err="1">
                <a:latin typeface="Arial" panose="020B0604020202020204" pitchFamily="34" charset="0"/>
                <a:cs typeface="Arial" panose="020B0604020202020204" pitchFamily="34" charset="0"/>
              </a:rPr>
              <a:t>Imjin</a:t>
            </a:r>
            <a:r>
              <a:rPr lang="en-GB" dirty="0">
                <a:latin typeface="Arial" panose="020B0604020202020204" pitchFamily="34" charset="0"/>
                <a:cs typeface="Arial" panose="020B0604020202020204" pitchFamily="34" charset="0"/>
              </a:rPr>
              <a:t> River?</a:t>
            </a:r>
            <a:endParaRPr lang="en-US" dirty="0"/>
          </a:p>
        </p:txBody>
      </p:sp>
      <p:pic>
        <p:nvPicPr>
          <p:cNvPr id="4" name="Picture 2" descr="https://upload.wikimedia.org/wikipedia/commons/thumb/9/94/Gloucester_Valley_Battle_Monument.jpg/800px-Gloucester_Valley_Battle_Monument.jpg">
            <a:extLst>
              <a:ext uri="{FF2B5EF4-FFF2-40B4-BE49-F238E27FC236}">
                <a16:creationId xmlns:a16="http://schemas.microsoft.com/office/drawing/2014/main" id="{047AD0A2-DC42-4ACD-8D3C-D2CCDB846A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81001" y="1252012"/>
            <a:ext cx="2517789" cy="33580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loster Memorial by Seolmacheon.jpg">
            <a:extLst>
              <a:ext uri="{FF2B5EF4-FFF2-40B4-BE49-F238E27FC236}">
                <a16:creationId xmlns:a16="http://schemas.microsoft.com/office/drawing/2014/main" id="{D3588C2B-0995-436D-8A6E-826E6650BA4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1827" y="1917723"/>
            <a:ext cx="2416029" cy="26923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upload.wikimedia.org/wikipedia/commons/1/19/Foreign_Secretary_at_Gloster_Hill_Memorial_Park_%2820484854475%29.jpg">
            <a:extLst>
              <a:ext uri="{FF2B5EF4-FFF2-40B4-BE49-F238E27FC236}">
                <a16:creationId xmlns:a16="http://schemas.microsoft.com/office/drawing/2014/main" id="{98CA0CCB-2222-4270-8E0D-5D0B341CDA1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594"/>
          <a:stretch/>
        </p:blipFill>
        <p:spPr bwMode="auto">
          <a:xfrm>
            <a:off x="3278296" y="1622100"/>
            <a:ext cx="4222265" cy="298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97E89E-265F-4353-82A6-2B41B061FD13}"/>
              </a:ext>
            </a:extLst>
          </p:cNvPr>
          <p:cNvSpPr txBox="1"/>
          <p:nvPr/>
        </p:nvSpPr>
        <p:spPr>
          <a:xfrm>
            <a:off x="4317237" y="4867324"/>
            <a:ext cx="6927527" cy="1477328"/>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These photos show the Gloucester Valley Battle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Monument built by the people of South Korea.</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It commemorates the Battle of the </a:t>
            </a:r>
            <a:r>
              <a:rPr lang="en-GB" dirty="0" err="1">
                <a:latin typeface="Arial" panose="020B0604020202020204" pitchFamily="34" charset="0"/>
                <a:cs typeface="Arial" panose="020B0604020202020204" pitchFamily="34" charset="0"/>
              </a:rPr>
              <a:t>Imjin</a:t>
            </a:r>
            <a:r>
              <a:rPr lang="en-GB" dirty="0">
                <a:latin typeface="Arial" panose="020B0604020202020204" pitchFamily="34" charset="0"/>
                <a:cs typeface="Arial" panose="020B0604020202020204" pitchFamily="34" charset="0"/>
              </a:rPr>
              <a:t> River.</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hill where the main battle took place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has been renamed </a:t>
            </a:r>
            <a:r>
              <a:rPr lang="en-GB" dirty="0" err="1">
                <a:latin typeface="Arial" panose="020B0604020202020204" pitchFamily="34" charset="0"/>
                <a:cs typeface="Arial" panose="020B0604020202020204" pitchFamily="34" charset="0"/>
              </a:rPr>
              <a:t>Gloster</a:t>
            </a:r>
            <a:r>
              <a:rPr lang="en-GB" dirty="0">
                <a:latin typeface="Arial" panose="020B0604020202020204" pitchFamily="34" charset="0"/>
                <a:cs typeface="Arial" panose="020B0604020202020204" pitchFamily="34" charset="0"/>
              </a:rPr>
              <a:t> Hill. </a:t>
            </a:r>
          </a:p>
        </p:txBody>
      </p:sp>
      <p:sp>
        <p:nvSpPr>
          <p:cNvPr id="8" name="TextBox 7">
            <a:extLst>
              <a:ext uri="{FF2B5EF4-FFF2-40B4-BE49-F238E27FC236}">
                <a16:creationId xmlns:a16="http://schemas.microsoft.com/office/drawing/2014/main" id="{89EF9C10-D7D6-4DC4-9EF6-504F2F7B4FDE}"/>
              </a:ext>
            </a:extLst>
          </p:cNvPr>
          <p:cNvSpPr txBox="1"/>
          <p:nvPr/>
        </p:nvSpPr>
        <p:spPr>
          <a:xfrm>
            <a:off x="581827" y="4728825"/>
            <a:ext cx="3735410" cy="1477328"/>
          </a:xfrm>
          <a:prstGeom prst="rect">
            <a:avLst/>
          </a:prstGeom>
          <a:noFill/>
          <a:ln w="3175">
            <a:noFill/>
          </a:ln>
        </p:spPr>
        <p:txBody>
          <a:bodyPr wrap="square" rtlCol="0">
            <a:spAutoFit/>
          </a:bodyPr>
          <a:lstStyle/>
          <a:p>
            <a:r>
              <a:rPr lang="en-GB" b="1" dirty="0">
                <a:latin typeface="Arial" panose="020B0604020202020204" pitchFamily="34" charset="0"/>
                <a:cs typeface="Arial" panose="020B0604020202020204" pitchFamily="34" charset="0"/>
              </a:rPr>
              <a:t>Activity 2</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How do we know that the Battle of the </a:t>
            </a:r>
            <a:r>
              <a:rPr lang="en-GB" dirty="0" err="1">
                <a:latin typeface="Arial" panose="020B0604020202020204" pitchFamily="34" charset="0"/>
                <a:cs typeface="Arial" panose="020B0604020202020204" pitchFamily="34" charset="0"/>
              </a:rPr>
              <a:t>Imjin</a:t>
            </a:r>
            <a:r>
              <a:rPr lang="en-GB" dirty="0">
                <a:latin typeface="Arial" panose="020B0604020202020204" pitchFamily="34" charset="0"/>
                <a:cs typeface="Arial" panose="020B0604020202020204" pitchFamily="34" charset="0"/>
              </a:rPr>
              <a:t> River was significant?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Who felt that it was significant? </a:t>
            </a:r>
          </a:p>
        </p:txBody>
      </p:sp>
      <p:sp>
        <p:nvSpPr>
          <p:cNvPr id="3" name="Slide Number Placeholder 2">
            <a:extLst>
              <a:ext uri="{FF2B5EF4-FFF2-40B4-BE49-F238E27FC236}">
                <a16:creationId xmlns:a16="http://schemas.microsoft.com/office/drawing/2014/main" id="{6D8CE665-1A0D-874F-AD4D-619A85CAC8A8}"/>
              </a:ext>
            </a:extLst>
          </p:cNvPr>
          <p:cNvSpPr>
            <a:spLocks noGrp="1"/>
          </p:cNvSpPr>
          <p:nvPr>
            <p:ph type="sldNum" sz="quarter" idx="12"/>
          </p:nvPr>
        </p:nvSpPr>
        <p:spPr/>
        <p:txBody>
          <a:bodyPr/>
          <a:lstStyle/>
          <a:p>
            <a:fld id="{91DB7F08-A76A-C04F-AC2D-B8A23795015F}" type="slidenum">
              <a:rPr lang="en-US" smtClean="0"/>
              <a:pPr/>
              <a:t>9</a:t>
            </a:fld>
            <a:endParaRPr lang="en-US"/>
          </a:p>
        </p:txBody>
      </p:sp>
    </p:spTree>
    <p:extLst>
      <p:ext uri="{BB962C8B-B14F-4D97-AF65-F5344CB8AC3E}">
        <p14:creationId xmlns:p14="http://schemas.microsoft.com/office/powerpoint/2010/main" val="2056145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2836</TotalTime>
  <Words>2710</Words>
  <Application>Microsoft Macintosh PowerPoint</Application>
  <PresentationFormat>Widescreen</PresentationFormat>
  <Paragraphs>187</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Rounded MT</vt:lpstr>
      <vt:lpstr>Calibri</vt:lpstr>
      <vt:lpstr>Helvetica Neue Medium</vt:lpstr>
      <vt:lpstr>Times New Roman</vt:lpstr>
      <vt:lpstr>Office Theme</vt:lpstr>
      <vt:lpstr>Enquiry 5:  The Glorious Glosters What happened at the Battle of the Imjin River, April 1951? </vt:lpstr>
      <vt:lpstr>Enquiry overview:  The Glorious Glosters What happened at the Battle of the Imjin River, April 1951?</vt:lpstr>
      <vt:lpstr>Lesson 5.1 Overview  </vt:lpstr>
      <vt:lpstr>Background: What were the main developments in the Korean War 1950–51? </vt:lpstr>
      <vt:lpstr>Map 1: The Korean War to summer 1950 </vt:lpstr>
      <vt:lpstr>Map 2: The Korean War to October 1950 </vt:lpstr>
      <vt:lpstr>Map 3: The Korean War to January 1951 </vt:lpstr>
      <vt:lpstr>Map 4: The Korean War to April 1951</vt:lpstr>
      <vt:lpstr>Focus: Why are we looking at the Battle of the Imjin River?</vt:lpstr>
      <vt:lpstr>The Chinese Spring Offensive</vt:lpstr>
      <vt:lpstr>The British Forces</vt:lpstr>
      <vt:lpstr>The evidence: What happened at the  Battle of the Imjin River,  22 to 25 April 1951? </vt:lpstr>
      <vt:lpstr>Making inferences from Tommy Clough’s testimony</vt:lpstr>
      <vt:lpstr>Making inferences from other sources </vt:lpstr>
      <vt:lpstr>EVIDENCE PACK</vt:lpstr>
      <vt:lpstr>EVIDENCE PACK</vt:lpstr>
      <vt:lpstr>PowerPoint Presentation</vt:lpstr>
      <vt:lpstr>Conclusions: What happened at the Battle of the Imjin River?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181</cp:revision>
  <dcterms:created xsi:type="dcterms:W3CDTF">2020-03-11T22:57:07Z</dcterms:created>
  <dcterms:modified xsi:type="dcterms:W3CDTF">2020-06-29T17:09:31Z</dcterms:modified>
</cp:coreProperties>
</file>