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287" r:id="rId18"/>
    <p:sldId id="289" r:id="rId19"/>
    <p:sldId id="291" r:id="rId20"/>
    <p:sldId id="292" r:id="rId21"/>
    <p:sldId id="293" r:id="rId22"/>
    <p:sldId id="295" r:id="rId23"/>
    <p:sldId id="314" r:id="rId24"/>
    <p:sldId id="315" r:id="rId25"/>
    <p:sldId id="316" r:id="rId26"/>
    <p:sldId id="31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8157A-A02D-3683-1DDC-7530D4CC4959}" v="11" dt="2020-06-29T16:49:48.508"/>
    <p1510:client id="{C768D022-2872-2C64-0F96-528EA317833C}" v="41" dt="2020-06-26T12:01:55.606"/>
    <p1510:client id="{E69AEC8F-A612-BB79-266E-1053493FDA97}" v="22" dt="2020-06-29T16:51:15.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89081" autoAdjust="0"/>
  </p:normalViewPr>
  <p:slideViewPr>
    <p:cSldViewPr snapToGrid="0" snapToObjects="1">
      <p:cViewPr varScale="1">
        <p:scale>
          <a:sx n="88" d="100"/>
          <a:sy n="88" d="100"/>
        </p:scale>
        <p:origin x="55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istory.org.uk/library/2006/0000/0286/koreanwarprojectfilmFelix.mp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36668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125983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132639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a:t>
            </a:r>
            <a:r>
              <a:rPr lang="en-GB" sz="1200" b="0" i="0" kern="1200" dirty="0">
                <a:solidFill>
                  <a:schemeClr val="tx1"/>
                </a:solidFill>
                <a:effectLst/>
                <a:latin typeface="+mn-lt"/>
                <a:ea typeface="+mn-ea"/>
                <a:cs typeface="+mn-cs"/>
              </a:rPr>
              <a:t>https://youtu.be/NDhq4-QEC_Q</a:t>
            </a:r>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19</a:t>
            </a:fld>
            <a:endParaRPr lang="en-US"/>
          </a:p>
        </p:txBody>
      </p:sp>
    </p:spTree>
    <p:extLst>
      <p:ext uri="{BB962C8B-B14F-4D97-AF65-F5344CB8AC3E}">
        <p14:creationId xmlns:p14="http://schemas.microsoft.com/office/powerpoint/2010/main" val="176080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u="sng" dirty="0">
                <a:hlinkClick r:id="rId3"/>
              </a:rPr>
              <a:t>https://www.history.org.uk/library/2006/0000/0286/koreanwarprojectfilmFelix.mp4</a:t>
            </a:r>
            <a:endParaRPr lang="en-US"/>
          </a:p>
          <a:p>
            <a:endParaRPr lang="en-GB"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25</a:t>
            </a:fld>
            <a:endParaRPr lang="en-US"/>
          </a:p>
        </p:txBody>
      </p:sp>
    </p:spTree>
    <p:extLst>
      <p:ext uri="{BB962C8B-B14F-4D97-AF65-F5344CB8AC3E}">
        <p14:creationId xmlns:p14="http://schemas.microsoft.com/office/powerpoint/2010/main" val="71958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Korean Veterans Memorial, National Memorial Arboretum, Staffordshire, UK CC BY-NC 4.0 </a:t>
            </a:r>
            <a:r>
              <a:rPr lang="en-GB" b="0" i="0" kern="1200" dirty="0">
                <a:effectLst/>
              </a:rPr>
              <a:t>© </a:t>
            </a:r>
            <a:r>
              <a:rPr lang="en-GB" dirty="0"/>
              <a:t>Jenny Turner (WMR-51067)</a:t>
            </a:r>
            <a:endParaRPr lang="en-US" dirty="0"/>
          </a:p>
          <a:p>
            <a:pPr marL="0" marR="0" lvl="0" indent="0" algn="l" defTabSz="914400">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124519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a:t>
            </a:r>
            <a:r>
              <a:rPr lang="en-GB" sz="1200" b="0" i="0" kern="1200" dirty="0">
                <a:solidFill>
                  <a:schemeClr val="tx1"/>
                </a:solidFill>
                <a:effectLst/>
                <a:latin typeface="+mn-lt"/>
                <a:ea typeface="+mn-ea"/>
                <a:cs typeface="+mn-cs"/>
              </a:rPr>
              <a:t>CC BY-SA 4.0/</a:t>
            </a:r>
            <a:r>
              <a:rPr lang="en-GB" sz="1200" b="0" i="0" kern="1200" dirty="0" err="1">
                <a:solidFill>
                  <a:schemeClr val="tx1"/>
                </a:solidFill>
                <a:effectLst/>
                <a:latin typeface="+mn-lt"/>
                <a:ea typeface="+mn-ea"/>
                <a:cs typeface="+mn-cs"/>
              </a:rPr>
              <a:t>Ffggss</a:t>
            </a:r>
            <a:r>
              <a:rPr lang="en-GB" sz="1200" b="0" i="0" kern="1200" dirty="0">
                <a:solidFill>
                  <a:schemeClr val="tx1"/>
                </a:solidFill>
                <a:effectLst/>
                <a:latin typeface="+mn-lt"/>
                <a:ea typeface="+mn-ea"/>
                <a:cs typeface="+mn-cs"/>
              </a:rPr>
              <a:t> /Wikimedia, </a:t>
            </a:r>
            <a:r>
              <a:rPr lang="en-GB" sz="1200" dirty="0"/>
              <a:t>https://commons.wikimedia.org/wiki/File:Sino-Korean_Friendship_Bridge08.jpg</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16618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71964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b="0" i="0" kern="1200" dirty="0">
                <a:solidFill>
                  <a:schemeClr val="tx1"/>
                </a:solidFill>
                <a:effectLst/>
                <a:latin typeface="+mn-lt"/>
                <a:ea typeface="+mn-ea"/>
                <a:cs typeface="+mn-cs"/>
              </a:rPr>
              <a:t>CC BY-SA 3.0/</a:t>
            </a:r>
            <a:r>
              <a:rPr lang="en-GB" sz="1200" b="0" i="0" kern="1200" dirty="0" err="1">
                <a:solidFill>
                  <a:schemeClr val="tx1"/>
                </a:solidFill>
                <a:effectLst/>
                <a:latin typeface="+mn-lt"/>
                <a:ea typeface="+mn-ea"/>
                <a:cs typeface="+mn-cs"/>
              </a:rPr>
              <a:t>Danleo</a:t>
            </a:r>
            <a:r>
              <a:rPr lang="en-GB" sz="1200" b="0" i="0" kern="1200" dirty="0">
                <a:solidFill>
                  <a:schemeClr val="tx1"/>
                </a:solidFill>
                <a:effectLst/>
                <a:latin typeface="+mn-lt"/>
                <a:ea typeface="+mn-ea"/>
                <a:cs typeface="+mn-cs"/>
              </a:rPr>
              <a:t>/Wikipedia </a:t>
            </a:r>
            <a:r>
              <a:rPr lang="en-GB" dirty="0"/>
              <a:t>https://commons.wikimedia.org/wiki/File:The_Statue_of_Brothers_(Seoul_War_Memorial).jpg</a:t>
            </a:r>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211449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Image: CC BY-SA 2.0/Ken Lund https://www.flickr.com/photos/kenlund/2521285707</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85051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CC0 1.0/</a:t>
            </a:r>
            <a:r>
              <a:rPr lang="en-GB" dirty="0" err="1"/>
              <a:t>Anfecaro</a:t>
            </a:r>
            <a:r>
              <a:rPr lang="en-GB" dirty="0"/>
              <a:t>/Wikimedia https://commons.wikimedia.org/wiki/File:Geobukseon_Colombia_Korean_War_Memorial.jpg</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146573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Korea </a:t>
            </a:r>
            <a:r>
              <a:rPr lang="en-GB" sz="1200" kern="1200" dirty="0" err="1">
                <a:solidFill>
                  <a:schemeClr val="tx1"/>
                </a:solidFill>
                <a:effectLst/>
                <a:latin typeface="+mn-lt"/>
                <a:ea typeface="+mn-ea"/>
                <a:cs typeface="+mn-cs"/>
              </a:rPr>
              <a:t>Konsult</a:t>
            </a:r>
            <a:r>
              <a:rPr lang="en-GB" sz="1200" kern="1200" dirty="0">
                <a:solidFill>
                  <a:schemeClr val="tx1"/>
                </a:solidFill>
                <a:effectLst/>
                <a:latin typeface="+mn-lt"/>
                <a:ea typeface="+mn-ea"/>
                <a:cs typeface="+mn-cs"/>
              </a:rPr>
              <a:t> </a:t>
            </a:r>
            <a:r>
              <a:rPr lang="en-GB" dirty="0"/>
              <a:t>Part of the Victorious Fatherland Liberation War Museum, Pyongyang, North Korea http://www.koreakonsult.com/Attraction_Pyongyang_war_museum_eng.html</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178801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58213" y="6356350"/>
            <a:ext cx="4643176"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3.3</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EBF02C38-4499-2741-82B9-B8D1BA959570}"/>
              </a:ext>
            </a:extLst>
          </p:cNvPr>
          <p:cNvSpPr>
            <a:spLocks noGrp="1"/>
          </p:cNvSpPr>
          <p:nvPr>
            <p:ph type="sldNum" sz="quarter" idx="4"/>
          </p:nvPr>
        </p:nvSpPr>
        <p:spPr>
          <a:xfrm>
            <a:off x="3958213" y="6356350"/>
            <a:ext cx="4643176"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pic>
        <p:nvPicPr>
          <p:cNvPr id="15" name="Picture 14">
            <a:extLst>
              <a:ext uri="{FF2B5EF4-FFF2-40B4-BE49-F238E27FC236}">
                <a16:creationId xmlns:a16="http://schemas.microsoft.com/office/drawing/2014/main" id="{34686287-E050-6A4F-AB17-266F78BAD135}"/>
              </a:ext>
            </a:extLst>
          </p:cNvPr>
          <p:cNvPicPr>
            <a:picLocks noChangeAspect="1"/>
          </p:cNvPicPr>
          <p:nvPr userDrawn="1"/>
        </p:nvPicPr>
        <p:blipFill>
          <a:blip r:embed="rId4"/>
          <a:stretch>
            <a:fillRect/>
          </a:stretch>
        </p:blipFill>
        <p:spPr>
          <a:xfrm>
            <a:off x="10051072" y="5863414"/>
            <a:ext cx="1087384" cy="713231"/>
          </a:xfrm>
          <a:prstGeom prst="rect">
            <a:avLst/>
          </a:prstGeom>
        </p:spPr>
      </p:pic>
      <p:pic>
        <p:nvPicPr>
          <p:cNvPr id="16" name="Picture 15">
            <a:extLst>
              <a:ext uri="{FF2B5EF4-FFF2-40B4-BE49-F238E27FC236}">
                <a16:creationId xmlns:a16="http://schemas.microsoft.com/office/drawing/2014/main" id="{433F0141-6FD1-4240-8C5B-A67C4F09F42E}"/>
              </a:ext>
            </a:extLst>
          </p:cNvPr>
          <p:cNvPicPr>
            <a:picLocks noChangeAspect="1"/>
          </p:cNvPicPr>
          <p:nvPr userDrawn="1"/>
        </p:nvPicPr>
        <p:blipFill>
          <a:blip r:embed="rId5"/>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Dhq4-QEC_Q"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youtube.com/watch?v=NDhq4-QEC_Q"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19999" y="360000"/>
            <a:ext cx="11314345" cy="1325563"/>
          </a:xfrm>
        </p:spPr>
        <p:txBody>
          <a:bodyPr>
            <a:normAutofit fontScale="90000"/>
          </a:bodyPr>
          <a:lstStyle/>
          <a:p>
            <a:r>
              <a:rPr lang="en-GB" dirty="0"/>
              <a:t>Enquiry: </a:t>
            </a:r>
            <a:br>
              <a:rPr lang="en-GB" dirty="0"/>
            </a:br>
            <a:r>
              <a:rPr lang="en-GB" b="1" dirty="0"/>
              <a:t>How should </a:t>
            </a:r>
            <a:r>
              <a:rPr lang="en-GB" dirty="0"/>
              <a:t> </a:t>
            </a:r>
            <a:r>
              <a:rPr lang="en-GB" b="1" dirty="0"/>
              <a:t>the Korean War be remembered?</a:t>
            </a:r>
            <a:r>
              <a:rPr lang="en-GB" sz="3600" dirty="0"/>
              <a:t> </a:t>
            </a:r>
            <a:endParaRPr lang="en-US" dirty="0"/>
          </a:p>
        </p:txBody>
      </p:sp>
      <p:sp>
        <p:nvSpPr>
          <p:cNvPr id="8" name="Rectangle 7"/>
          <p:cNvSpPr/>
          <p:nvPr/>
        </p:nvSpPr>
        <p:spPr>
          <a:xfrm>
            <a:off x="720001" y="1995283"/>
            <a:ext cx="336852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kern="1200" dirty="0">
                <a:solidFill>
                  <a:schemeClr val="bg1"/>
                </a:solidFill>
                <a:latin typeface="Arial" charset="0"/>
                <a:ea typeface="Arial" charset="0"/>
                <a:cs typeface="Arial" charset="0"/>
              </a:rPr>
              <a:t>Lesson 3.1</a:t>
            </a:r>
          </a:p>
          <a:p>
            <a:pPr lvl="0" algn="ctr"/>
            <a:r>
              <a:rPr lang="en-GB" sz="2400" dirty="0">
                <a:latin typeface="Arial" panose="020B0604020202020204" pitchFamily="34" charset="0"/>
                <a:cs typeface="Arial" panose="020B0604020202020204" pitchFamily="34" charset="0"/>
              </a:rPr>
              <a:t>Who was most deeply affected by the Korean War between 1950 and 1953?</a:t>
            </a:r>
          </a:p>
        </p:txBody>
      </p:sp>
      <p:sp>
        <p:nvSpPr>
          <p:cNvPr id="13" name="Rectangle 12"/>
          <p:cNvSpPr/>
          <p:nvPr/>
        </p:nvSpPr>
        <p:spPr>
          <a:xfrm>
            <a:off x="4407872" y="1973507"/>
            <a:ext cx="3369600" cy="301604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charset="0"/>
                <a:ea typeface="Arial" charset="0"/>
                <a:cs typeface="Arial" charset="0"/>
              </a:rPr>
              <a:t>Lesson 3.2</a:t>
            </a:r>
          </a:p>
          <a:p>
            <a:pPr lvl="0" algn="ctr" defTabSz="1689100">
              <a:lnSpc>
                <a:spcPct val="90000"/>
              </a:lnSpc>
              <a:spcBef>
                <a:spcPct val="0"/>
              </a:spcBef>
              <a:spcAft>
                <a:spcPct val="35000"/>
              </a:spcAft>
            </a:pPr>
            <a:r>
              <a:rPr lang="en-GB" sz="2400" dirty="0">
                <a:latin typeface="Arial" panose="020B0604020202020204" pitchFamily="34" charset="0"/>
                <a:cs typeface="Arial" panose="020B0604020202020204" pitchFamily="34" charset="0"/>
              </a:rPr>
              <a:t>Why did some British military veterans forget the Korean War and deliberately remember it again years afterwards? </a:t>
            </a:r>
          </a:p>
        </p:txBody>
      </p:sp>
      <p:sp>
        <p:nvSpPr>
          <p:cNvPr id="14" name="Rectangle 13"/>
          <p:cNvSpPr/>
          <p:nvPr/>
        </p:nvSpPr>
        <p:spPr>
          <a:xfrm>
            <a:off x="8096819" y="1973507"/>
            <a:ext cx="3369600" cy="301604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charset="0"/>
                <a:ea typeface="Arial" charset="0"/>
                <a:cs typeface="Arial" charset="0"/>
              </a:rPr>
              <a:t>Lesson 3.3</a:t>
            </a:r>
          </a:p>
          <a:p>
            <a:pPr lvl="0" algn="ctr"/>
            <a:r>
              <a:rPr lang="en-GB" sz="2400" b="1" dirty="0">
                <a:latin typeface="Arial" panose="020B0604020202020204" pitchFamily="34" charset="0"/>
                <a:cs typeface="Arial" panose="020B0604020202020204" pitchFamily="34" charset="0"/>
              </a:rPr>
              <a:t>Who should be remembered on our new memorial and how?</a:t>
            </a:r>
          </a:p>
        </p:txBody>
      </p:sp>
      <p:sp>
        <p:nvSpPr>
          <p:cNvPr id="2" name="Slide Number Placeholder 1">
            <a:extLst>
              <a:ext uri="{FF2B5EF4-FFF2-40B4-BE49-F238E27FC236}">
                <a16:creationId xmlns:a16="http://schemas.microsoft.com/office/drawing/2014/main" id="{81265F84-6C3C-7C40-9EEC-45967B0B7548}"/>
              </a:ext>
            </a:extLst>
          </p:cNvPr>
          <p:cNvSpPr>
            <a:spLocks noGrp="1"/>
          </p:cNvSpPr>
          <p:nvPr>
            <p:ph type="sldNum" sz="quarter" idx="12"/>
          </p:nvPr>
        </p:nvSpPr>
        <p:spPr/>
        <p:txBody>
          <a:bodyPr/>
          <a:lstStyle/>
          <a:p>
            <a:fld id="{91DB7F08-A76A-C04F-AC2D-B8A23795015F}" type="slidenum">
              <a:rPr lang="en-US" smtClean="0"/>
              <a:pPr/>
              <a:t>1</a:t>
            </a:fld>
            <a:endParaRPr lang="en-US"/>
          </a:p>
        </p:txBody>
      </p:sp>
    </p:spTree>
    <p:extLst>
      <p:ext uri="{BB962C8B-B14F-4D97-AF65-F5344CB8AC3E}">
        <p14:creationId xmlns:p14="http://schemas.microsoft.com/office/powerpoint/2010/main" val="180531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0000" y="360000"/>
            <a:ext cx="10515600" cy="1325563"/>
          </a:xfrm>
        </p:spPr>
        <p:txBody>
          <a:bodyPr>
            <a:normAutofit/>
          </a:bodyPr>
          <a:lstStyle/>
          <a:p>
            <a:r>
              <a:rPr lang="en-GB" b="1" dirty="0"/>
              <a:t>Information: The Statue of Brothers war memorial in Seoul</a:t>
            </a:r>
            <a:endParaRPr lang="en-US" b="1" dirty="0"/>
          </a:p>
        </p:txBody>
      </p:sp>
      <p:sp>
        <p:nvSpPr>
          <p:cNvPr id="14" name="Content Placeholder 2"/>
          <p:cNvSpPr>
            <a:spLocks noGrp="1"/>
          </p:cNvSpPr>
          <p:nvPr>
            <p:ph idx="1"/>
          </p:nvPr>
        </p:nvSpPr>
        <p:spPr>
          <a:xfrm>
            <a:off x="720000" y="1980000"/>
            <a:ext cx="11267408" cy="4351338"/>
          </a:xfrm>
        </p:spPr>
        <p:txBody>
          <a:bodyPr>
            <a:noAutofit/>
          </a:bodyPr>
          <a:lstStyle/>
          <a:p>
            <a:r>
              <a:rPr lang="en-GB" sz="2200" dirty="0"/>
              <a:t>The statue shows two Korean soldiers from the Korean War embracing across a split concrete dome. </a:t>
            </a:r>
          </a:p>
          <a:p>
            <a:r>
              <a:rPr lang="en-GB" sz="2200" dirty="0"/>
              <a:t>The taller, well-armed soldier with a helmet represents a South Korean soldier reunited on a battlefield with his younger, unarmed smaller brother from the North Korean Army.</a:t>
            </a:r>
          </a:p>
          <a:p>
            <a:r>
              <a:rPr lang="en-GB" sz="2200" dirty="0"/>
              <a:t>The split concrete dome represents a Korea still divided between two states.</a:t>
            </a:r>
          </a:p>
          <a:p>
            <a:r>
              <a:rPr lang="en-GB" sz="2200" dirty="0"/>
              <a:t>The inside of the dome includes a floor map showing 16 allies from United Nations forces who assisted South Korea in its war with North Korea and communist China.</a:t>
            </a:r>
          </a:p>
          <a:p>
            <a:r>
              <a:rPr lang="en-GB" sz="2200" dirty="0"/>
              <a:t>The memorial is intended to show the past sufferings of the Korean people and their determination to achieve national harmony, unity and prosperity. </a:t>
            </a:r>
          </a:p>
          <a:p>
            <a:r>
              <a:rPr lang="en-GB" sz="2200" dirty="0"/>
              <a:t>The memorial was opened in 1994, after South Korea became a democracy in 1987.</a:t>
            </a:r>
          </a:p>
        </p:txBody>
      </p:sp>
      <p:sp>
        <p:nvSpPr>
          <p:cNvPr id="2" name="Slide Number Placeholder 1">
            <a:extLst>
              <a:ext uri="{FF2B5EF4-FFF2-40B4-BE49-F238E27FC236}">
                <a16:creationId xmlns:a16="http://schemas.microsoft.com/office/drawing/2014/main" id="{8173B36C-7275-DF4F-8E2D-571BA6D35DB2}"/>
              </a:ext>
            </a:extLst>
          </p:cNvPr>
          <p:cNvSpPr>
            <a:spLocks noGrp="1"/>
          </p:cNvSpPr>
          <p:nvPr>
            <p:ph type="sldNum" sz="quarter" idx="12"/>
          </p:nvPr>
        </p:nvSpPr>
        <p:spPr/>
        <p:txBody>
          <a:bodyPr/>
          <a:lstStyle/>
          <a:p>
            <a:fld id="{91DB7F08-A76A-C04F-AC2D-B8A23795015F}" type="slidenum">
              <a:rPr lang="en-US" dirty="0" smtClean="0"/>
              <a:pPr/>
              <a:t>10</a:t>
            </a:fld>
            <a:endParaRPr lang="en-US" dirty="0"/>
          </a:p>
        </p:txBody>
      </p:sp>
    </p:spTree>
    <p:extLst>
      <p:ext uri="{BB962C8B-B14F-4D97-AF65-F5344CB8AC3E}">
        <p14:creationId xmlns:p14="http://schemas.microsoft.com/office/powerpoint/2010/main" val="32891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group of people sitting on a bench in a park&#10;&#10;Description automatically generated">
            <a:extLst>
              <a:ext uri="{FF2B5EF4-FFF2-40B4-BE49-F238E27FC236}">
                <a16:creationId xmlns:a16="http://schemas.microsoft.com/office/drawing/2014/main" id="{F76E3050-E86E-43CC-AB99-AC3E4053C2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0" y="0"/>
            <a:ext cx="8441929" cy="6736622"/>
          </a:xfrm>
          <a:prstGeom prst="rect">
            <a:avLst/>
          </a:prstGeom>
        </p:spPr>
      </p:pic>
      <p:sp>
        <p:nvSpPr>
          <p:cNvPr id="8" name="Title 1"/>
          <p:cNvSpPr>
            <a:spLocks noGrp="1"/>
          </p:cNvSpPr>
          <p:nvPr>
            <p:ph type="title"/>
          </p:nvPr>
        </p:nvSpPr>
        <p:spPr>
          <a:xfrm>
            <a:off x="8623923" y="321972"/>
            <a:ext cx="3338433" cy="4237502"/>
          </a:xfrm>
        </p:spPr>
        <p:txBody>
          <a:bodyPr>
            <a:normAutofit/>
          </a:bodyPr>
          <a:lstStyle/>
          <a:p>
            <a:r>
              <a:rPr lang="en-GB" b="1" dirty="0"/>
              <a:t>US Korean War Veterans Memorial, Washington DC</a:t>
            </a:r>
          </a:p>
        </p:txBody>
      </p:sp>
      <p:sp>
        <p:nvSpPr>
          <p:cNvPr id="2" name="Slide Number Placeholder 1">
            <a:extLst>
              <a:ext uri="{FF2B5EF4-FFF2-40B4-BE49-F238E27FC236}">
                <a16:creationId xmlns:a16="http://schemas.microsoft.com/office/drawing/2014/main" id="{F8B58A7D-A52B-BB42-81E0-5AB470ED7C6E}"/>
              </a:ext>
            </a:extLst>
          </p:cNvPr>
          <p:cNvSpPr>
            <a:spLocks noGrp="1"/>
          </p:cNvSpPr>
          <p:nvPr>
            <p:ph type="sldNum" sz="quarter" idx="12"/>
          </p:nvPr>
        </p:nvSpPr>
        <p:spPr/>
        <p:txBody>
          <a:bodyPr/>
          <a:lstStyle/>
          <a:p>
            <a:fld id="{91DB7F08-A76A-C04F-AC2D-B8A23795015F}" type="slidenum">
              <a:rPr lang="en-US" dirty="0"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91328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20000" y="360000"/>
            <a:ext cx="10515600" cy="1325563"/>
          </a:xfrm>
        </p:spPr>
        <p:txBody>
          <a:bodyPr>
            <a:normAutofit/>
          </a:bodyPr>
          <a:lstStyle/>
          <a:p>
            <a:r>
              <a:rPr lang="en-GB" b="1" dirty="0"/>
              <a:t>Information: US Korean War Veterans Memorial, Washington DC </a:t>
            </a:r>
            <a:endParaRPr lang="en-US" b="1" dirty="0"/>
          </a:p>
        </p:txBody>
      </p:sp>
      <p:sp>
        <p:nvSpPr>
          <p:cNvPr id="11" name="Content Placeholder 2"/>
          <p:cNvSpPr>
            <a:spLocks noGrp="1"/>
          </p:cNvSpPr>
          <p:nvPr>
            <p:ph idx="1"/>
          </p:nvPr>
        </p:nvSpPr>
        <p:spPr>
          <a:xfrm>
            <a:off x="720000" y="1980000"/>
            <a:ext cx="11267408" cy="4351338"/>
          </a:xfrm>
        </p:spPr>
        <p:txBody>
          <a:bodyPr>
            <a:noAutofit/>
          </a:bodyPr>
          <a:lstStyle/>
          <a:p>
            <a:r>
              <a:rPr lang="en-GB" sz="2200" dirty="0"/>
              <a:t>This memorial shows 19 larger-than-life stainless steel statues of members of the US Armed Forces in combat gear, warily crossing a field during the Korean War.</a:t>
            </a:r>
          </a:p>
          <a:p>
            <a:r>
              <a:rPr lang="en-GB" sz="2200" dirty="0"/>
              <a:t>The ground is planted with low-lying juniper bushes to look like a Korean rice paddy field.</a:t>
            </a:r>
          </a:p>
          <a:p>
            <a:r>
              <a:rPr lang="en-GB" sz="2200" dirty="0"/>
              <a:t>The statues deliberately include all the different ethnic groups who served in the American army, e.g. African-Americans, Native Americans, etc.</a:t>
            </a:r>
          </a:p>
          <a:p>
            <a:r>
              <a:rPr lang="en-GB" sz="2200" dirty="0"/>
              <a:t>There are no statues of other nationalities or of South Korean civilians (although the countries who took part as US allies are listed on another part of the memorial).</a:t>
            </a:r>
          </a:p>
          <a:p>
            <a:r>
              <a:rPr lang="en-GB" sz="2200" dirty="0"/>
              <a:t>The memorial was opened in 1995 by the US and South Korean presidents. </a:t>
            </a:r>
          </a:p>
          <a:p>
            <a:r>
              <a:rPr lang="en-GB" sz="2200" dirty="0"/>
              <a:t>In 2015, Samsung, a South Korean company, paid money for the maintenance </a:t>
            </a:r>
            <a:br>
              <a:rPr lang="en-GB" sz="2200" dirty="0"/>
            </a:br>
            <a:r>
              <a:rPr lang="en-GB" sz="2200" dirty="0"/>
              <a:t>of the monument.</a:t>
            </a:r>
          </a:p>
        </p:txBody>
      </p:sp>
      <p:sp>
        <p:nvSpPr>
          <p:cNvPr id="2" name="Slide Number Placeholder 1">
            <a:extLst>
              <a:ext uri="{FF2B5EF4-FFF2-40B4-BE49-F238E27FC236}">
                <a16:creationId xmlns:a16="http://schemas.microsoft.com/office/drawing/2014/main" id="{4126D017-ABDF-5B4C-AC67-A8223CEB62B2}"/>
              </a:ext>
            </a:extLst>
          </p:cNvPr>
          <p:cNvSpPr>
            <a:spLocks noGrp="1"/>
          </p:cNvSpPr>
          <p:nvPr>
            <p:ph type="sldNum" sz="quarter" idx="12"/>
          </p:nvPr>
        </p:nvSpPr>
        <p:spPr/>
        <p:txBody>
          <a:bodyPr/>
          <a:lstStyle/>
          <a:p>
            <a:fld id="{91DB7F08-A76A-C04F-AC2D-B8A23795015F}" type="slidenum">
              <a:rPr lang="en-US" dirty="0" smtClean="0"/>
              <a:pPr/>
              <a:t>12</a:t>
            </a:fld>
            <a:endParaRPr lang="en-US" dirty="0"/>
          </a:p>
        </p:txBody>
      </p:sp>
    </p:spTree>
    <p:extLst>
      <p:ext uri="{BB962C8B-B14F-4D97-AF65-F5344CB8AC3E}">
        <p14:creationId xmlns:p14="http://schemas.microsoft.com/office/powerpoint/2010/main" val="333219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0"/>
            <a:ext cx="5143500" cy="6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5551007" y="360000"/>
            <a:ext cx="5368784" cy="4199474"/>
          </a:xfrm>
        </p:spPr>
        <p:txBody>
          <a:bodyPr>
            <a:normAutofit/>
          </a:bodyPr>
          <a:lstStyle/>
          <a:p>
            <a:r>
              <a:rPr lang="en-GB" b="1" dirty="0"/>
              <a:t>Korean War memorial in the port of Cartagena, Colombia, South America</a:t>
            </a:r>
          </a:p>
        </p:txBody>
      </p:sp>
      <p:sp>
        <p:nvSpPr>
          <p:cNvPr id="2" name="Slide Number Placeholder 1">
            <a:extLst>
              <a:ext uri="{FF2B5EF4-FFF2-40B4-BE49-F238E27FC236}">
                <a16:creationId xmlns:a16="http://schemas.microsoft.com/office/drawing/2014/main" id="{29659865-CFA4-F049-98D5-5B1616A6127F}"/>
              </a:ext>
            </a:extLst>
          </p:cNvPr>
          <p:cNvSpPr>
            <a:spLocks noGrp="1"/>
          </p:cNvSpPr>
          <p:nvPr>
            <p:ph type="sldNum" sz="quarter" idx="12"/>
          </p:nvPr>
        </p:nvSpPr>
        <p:spPr/>
        <p:txBody>
          <a:bodyPr/>
          <a:lstStyle/>
          <a:p>
            <a:fld id="{91DB7F08-A76A-C04F-AC2D-B8A23795015F}" type="slidenum">
              <a:rPr lang="en-US" dirty="0" smtClean="0"/>
              <a:pPr/>
              <a:t>13</a:t>
            </a:fld>
            <a:endParaRPr lang="en-US" dirty="0"/>
          </a:p>
        </p:txBody>
      </p:sp>
    </p:spTree>
    <p:extLst>
      <p:ext uri="{BB962C8B-B14F-4D97-AF65-F5344CB8AC3E}">
        <p14:creationId xmlns:p14="http://schemas.microsoft.com/office/powerpoint/2010/main" val="119727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0000" y="360000"/>
            <a:ext cx="11229830" cy="1325563"/>
          </a:xfrm>
        </p:spPr>
        <p:txBody>
          <a:bodyPr>
            <a:normAutofit fontScale="90000"/>
          </a:bodyPr>
          <a:lstStyle/>
          <a:p>
            <a:r>
              <a:rPr lang="en-GB" b="1" dirty="0"/>
              <a:t>Information: Korean War Memorial in the port of Cartagena, Colombia, South America</a:t>
            </a:r>
            <a:endParaRPr lang="en-US" b="1" dirty="0"/>
          </a:p>
        </p:txBody>
      </p:sp>
      <p:sp>
        <p:nvSpPr>
          <p:cNvPr id="14" name="Content Placeholder 2"/>
          <p:cNvSpPr>
            <a:spLocks noGrp="1"/>
          </p:cNvSpPr>
          <p:nvPr>
            <p:ph idx="1"/>
          </p:nvPr>
        </p:nvSpPr>
        <p:spPr>
          <a:xfrm>
            <a:off x="543714" y="1708747"/>
            <a:ext cx="11104571" cy="4351338"/>
          </a:xfrm>
        </p:spPr>
        <p:txBody>
          <a:bodyPr>
            <a:normAutofit fontScale="92500"/>
          </a:bodyPr>
          <a:lstStyle/>
          <a:p>
            <a:r>
              <a:rPr lang="en-GB" dirty="0"/>
              <a:t>The metal sculpture shows a sixteenth-century Korean ship called a </a:t>
            </a:r>
            <a:r>
              <a:rPr lang="en-GB" dirty="0" err="1"/>
              <a:t>Geobuksean</a:t>
            </a:r>
            <a:r>
              <a:rPr lang="en-GB" dirty="0"/>
              <a:t> </a:t>
            </a:r>
            <a:br>
              <a:rPr lang="en-GB" dirty="0"/>
            </a:br>
            <a:r>
              <a:rPr lang="en-GB" dirty="0"/>
              <a:t>(a turtle ship). This was used to defend the country against a Japanese invasion.</a:t>
            </a:r>
          </a:p>
          <a:p>
            <a:r>
              <a:rPr lang="en-GB" dirty="0"/>
              <a:t> The ship stands on a stone platform, which includes a plaque and sculptures of cannons.</a:t>
            </a:r>
          </a:p>
          <a:p>
            <a:r>
              <a:rPr lang="en-GB" dirty="0"/>
              <a:t>Two flagpoles come out of the ship flying the Colombian and South Korean flags.</a:t>
            </a:r>
          </a:p>
          <a:p>
            <a:r>
              <a:rPr lang="en-GB" dirty="0"/>
              <a:t>The memorial is located in Cartagena because Colombian troops who were sent to support United Nations forces started their sea journey to Korea from Cartagena. Colombia was the only South American country to take part in the Korean War.</a:t>
            </a:r>
          </a:p>
          <a:p>
            <a:r>
              <a:rPr lang="en-GB" dirty="0"/>
              <a:t> The memorial links how Korea resisted Japanese aggression in the sixteenth century with how Colombia helped South Korea to resist North Korean aggression in the twentieth century.</a:t>
            </a:r>
          </a:p>
          <a:p>
            <a:r>
              <a:rPr lang="en-GB" dirty="0"/>
              <a:t>The memorial was paid for by the South Korean government and built in 2016.</a:t>
            </a:r>
          </a:p>
        </p:txBody>
      </p:sp>
      <p:sp>
        <p:nvSpPr>
          <p:cNvPr id="2" name="Slide Number Placeholder 1">
            <a:extLst>
              <a:ext uri="{FF2B5EF4-FFF2-40B4-BE49-F238E27FC236}">
                <a16:creationId xmlns:a16="http://schemas.microsoft.com/office/drawing/2014/main" id="{D66528AD-9D0C-BA4B-8920-BFCD7C386277}"/>
              </a:ext>
            </a:extLst>
          </p:cNvPr>
          <p:cNvSpPr>
            <a:spLocks noGrp="1"/>
          </p:cNvSpPr>
          <p:nvPr>
            <p:ph type="sldNum" sz="quarter" idx="12"/>
          </p:nvPr>
        </p:nvSpPr>
        <p:spPr/>
        <p:txBody>
          <a:bodyPr/>
          <a:lstStyle/>
          <a:p>
            <a:fld id="{91DB7F08-A76A-C04F-AC2D-B8A23795015F}" type="slidenum">
              <a:rPr lang="en-US" dirty="0" smtClean="0"/>
              <a:pPr/>
              <a:t>14</a:t>
            </a:fld>
            <a:endParaRPr lang="en-US" dirty="0"/>
          </a:p>
        </p:txBody>
      </p:sp>
    </p:spTree>
    <p:extLst>
      <p:ext uri="{BB962C8B-B14F-4D97-AF65-F5344CB8AC3E}">
        <p14:creationId xmlns:p14="http://schemas.microsoft.com/office/powerpoint/2010/main" val="200026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E728888-EAA6-4780-B3DC-214C49943F2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63047" y="0"/>
            <a:ext cx="8640000" cy="6732000"/>
          </a:xfrm>
          <a:prstGeom prst="rect">
            <a:avLst/>
          </a:prstGeom>
          <a:noFill/>
          <a:ln>
            <a:noFill/>
          </a:ln>
        </p:spPr>
      </p:pic>
      <p:sp>
        <p:nvSpPr>
          <p:cNvPr id="8" name="Title 1"/>
          <p:cNvSpPr>
            <a:spLocks noGrp="1"/>
          </p:cNvSpPr>
          <p:nvPr>
            <p:ph type="title"/>
          </p:nvPr>
        </p:nvSpPr>
        <p:spPr>
          <a:xfrm>
            <a:off x="8601389" y="670896"/>
            <a:ext cx="3585404" cy="4199474"/>
          </a:xfrm>
        </p:spPr>
        <p:txBody>
          <a:bodyPr>
            <a:normAutofit/>
          </a:bodyPr>
          <a:lstStyle/>
          <a:p>
            <a:r>
              <a:rPr lang="en-GB" sz="3900" b="1" dirty="0"/>
              <a:t>Memorial at the Victorious Fatherland Liberation War Museum, Pyongyang, North Korea</a:t>
            </a:r>
          </a:p>
        </p:txBody>
      </p:sp>
      <p:sp>
        <p:nvSpPr>
          <p:cNvPr id="2" name="Slide Number Placeholder 1">
            <a:extLst>
              <a:ext uri="{FF2B5EF4-FFF2-40B4-BE49-F238E27FC236}">
                <a16:creationId xmlns:a16="http://schemas.microsoft.com/office/drawing/2014/main" id="{CA844174-B339-404E-B0BA-48398DB7FB7E}"/>
              </a:ext>
            </a:extLst>
          </p:cNvPr>
          <p:cNvSpPr>
            <a:spLocks noGrp="1"/>
          </p:cNvSpPr>
          <p:nvPr>
            <p:ph type="sldNum" sz="quarter" idx="12"/>
          </p:nvPr>
        </p:nvSpPr>
        <p:spPr/>
        <p:txBody>
          <a:bodyPr/>
          <a:lstStyle/>
          <a:p>
            <a:fld id="{91DB7F08-A76A-C04F-AC2D-B8A23795015F}" type="slidenum">
              <a:rPr lang="en-US" dirty="0" smtClean="0"/>
              <a:pPr/>
              <a:t>15</a:t>
            </a:fld>
            <a:endParaRPr lang="en-US" dirty="0"/>
          </a:p>
        </p:txBody>
      </p:sp>
    </p:spTree>
    <p:extLst>
      <p:ext uri="{BB962C8B-B14F-4D97-AF65-F5344CB8AC3E}">
        <p14:creationId xmlns:p14="http://schemas.microsoft.com/office/powerpoint/2010/main" val="302959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20000" y="360000"/>
            <a:ext cx="11229830" cy="1325563"/>
          </a:xfrm>
        </p:spPr>
        <p:txBody>
          <a:bodyPr>
            <a:noAutofit/>
          </a:bodyPr>
          <a:lstStyle/>
          <a:p>
            <a:r>
              <a:rPr lang="en-GB" b="1" dirty="0"/>
              <a:t>Information: Memorial at the Victorious Fatherland Liberation War Museum, Pyongyang, North Korea</a:t>
            </a:r>
            <a:endParaRPr lang="en-US" b="1" dirty="0"/>
          </a:p>
        </p:txBody>
      </p:sp>
      <p:sp>
        <p:nvSpPr>
          <p:cNvPr id="14" name="Content Placeholder 2"/>
          <p:cNvSpPr>
            <a:spLocks noGrp="1"/>
          </p:cNvSpPr>
          <p:nvPr>
            <p:ph idx="1"/>
          </p:nvPr>
        </p:nvSpPr>
        <p:spPr>
          <a:xfrm>
            <a:off x="719999" y="2520000"/>
            <a:ext cx="11104571" cy="4351338"/>
          </a:xfrm>
        </p:spPr>
        <p:txBody>
          <a:bodyPr>
            <a:normAutofit/>
          </a:bodyPr>
          <a:lstStyle/>
          <a:p>
            <a:r>
              <a:rPr lang="en-GB" dirty="0"/>
              <a:t>This group of larger-than-life statues shows North Korean soldiers charging fiercely behind a North Korean flag. </a:t>
            </a:r>
          </a:p>
          <a:p>
            <a:r>
              <a:rPr lang="en-GB" dirty="0"/>
              <a:t>In North Korean propaganda, the Korean War is referred to as a war of liberation to free South Korea from its puppet government and US occupation. </a:t>
            </a:r>
          </a:p>
          <a:p>
            <a:r>
              <a:rPr lang="en-GB" dirty="0"/>
              <a:t>It is described as a victorious war, thanks to the brilliant leadership of Kim Il-sung, North Korea’s first communist dictator. At different times since the war, North Korea has sometimes mentioned Chinese military support, which helped it to survive, and sometimes claimed victory just for itself.</a:t>
            </a:r>
          </a:p>
          <a:p>
            <a:r>
              <a:rPr lang="en-GB" dirty="0"/>
              <a:t>The museum was built on its present site in 1963. </a:t>
            </a:r>
          </a:p>
        </p:txBody>
      </p:sp>
      <p:sp>
        <p:nvSpPr>
          <p:cNvPr id="2" name="Slide Number Placeholder 1">
            <a:extLst>
              <a:ext uri="{FF2B5EF4-FFF2-40B4-BE49-F238E27FC236}">
                <a16:creationId xmlns:a16="http://schemas.microsoft.com/office/drawing/2014/main" id="{3AB4AC04-597C-F642-AF1C-6B99EA471D51}"/>
              </a:ext>
            </a:extLst>
          </p:cNvPr>
          <p:cNvSpPr>
            <a:spLocks noGrp="1"/>
          </p:cNvSpPr>
          <p:nvPr>
            <p:ph type="sldNum" sz="quarter" idx="12"/>
          </p:nvPr>
        </p:nvSpPr>
        <p:spPr/>
        <p:txBody>
          <a:bodyPr/>
          <a:lstStyle/>
          <a:p>
            <a:fld id="{91DB7F08-A76A-C04F-AC2D-B8A23795015F}" type="slidenum">
              <a:rPr lang="en-US" dirty="0" smtClean="0"/>
              <a:pPr/>
              <a:t>16</a:t>
            </a:fld>
            <a:endParaRPr lang="en-US" dirty="0"/>
          </a:p>
        </p:txBody>
      </p:sp>
    </p:spTree>
    <p:extLst>
      <p:ext uri="{BB962C8B-B14F-4D97-AF65-F5344CB8AC3E}">
        <p14:creationId xmlns:p14="http://schemas.microsoft.com/office/powerpoint/2010/main" val="345462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20000" y="360001"/>
            <a:ext cx="11229830" cy="874988"/>
          </a:xfrm>
        </p:spPr>
        <p:txBody>
          <a:bodyPr>
            <a:normAutofit/>
          </a:bodyPr>
          <a:lstStyle/>
          <a:p>
            <a:r>
              <a:rPr lang="en-GB" b="1" dirty="0"/>
              <a:t>Who should be remembered? Decision 1</a:t>
            </a:r>
            <a:endParaRPr lang="en-US" b="1" dirty="0"/>
          </a:p>
        </p:txBody>
      </p:sp>
      <p:sp>
        <p:nvSpPr>
          <p:cNvPr id="10" name="Content Placeholder 2"/>
          <p:cNvSpPr>
            <a:spLocks noGrp="1"/>
          </p:cNvSpPr>
          <p:nvPr>
            <p:ph idx="1"/>
          </p:nvPr>
        </p:nvSpPr>
        <p:spPr>
          <a:xfrm>
            <a:off x="720000" y="1319604"/>
            <a:ext cx="2980644" cy="4558681"/>
          </a:xfrm>
        </p:spPr>
        <p:txBody>
          <a:bodyPr>
            <a:normAutofit fontScale="85000" lnSpcReduction="20000"/>
          </a:bodyPr>
          <a:lstStyle/>
          <a:p>
            <a:pPr marL="0" indent="0">
              <a:lnSpc>
                <a:spcPct val="110000"/>
              </a:lnSpc>
              <a:buNone/>
            </a:pPr>
            <a:r>
              <a:rPr lang="en-GB" b="1" dirty="0"/>
              <a:t>Activity</a:t>
            </a:r>
            <a:r>
              <a:rPr lang="en-GB" dirty="0"/>
              <a:t> </a:t>
            </a:r>
          </a:p>
          <a:p>
            <a:pPr marL="0" indent="0">
              <a:lnSpc>
                <a:spcPct val="110000"/>
              </a:lnSpc>
              <a:buNone/>
            </a:pPr>
            <a:r>
              <a:rPr lang="en-GB" sz="2100" dirty="0">
                <a:solidFill>
                  <a:schemeClr val="accent5">
                    <a:lumMod val="75000"/>
                  </a:schemeClr>
                </a:solidFill>
              </a:rPr>
              <a:t>Decision 1 is: Just British or all UN casualties?</a:t>
            </a:r>
          </a:p>
          <a:p>
            <a:pPr marL="0" indent="0">
              <a:lnSpc>
                <a:spcPct val="110000"/>
              </a:lnSpc>
              <a:buNone/>
            </a:pPr>
            <a:r>
              <a:rPr lang="en-GB" sz="2100" dirty="0"/>
              <a:t>Here is a list of countries who suffered casualties in support of the UN forces. </a:t>
            </a:r>
          </a:p>
          <a:p>
            <a:pPr marL="457200" indent="-457200">
              <a:lnSpc>
                <a:spcPct val="110000"/>
              </a:lnSpc>
              <a:buFont typeface="+mj-lt"/>
              <a:buAutoNum type="arabicPeriod"/>
            </a:pPr>
            <a:r>
              <a:rPr lang="en-GB" sz="2100" dirty="0"/>
              <a:t>Do you want to include all of these countries in your memorial? Why? Read the arguments for and against on the next slide before you make your decision.</a:t>
            </a:r>
          </a:p>
          <a:p>
            <a:pPr marL="457200" indent="-457200">
              <a:lnSpc>
                <a:spcPct val="110000"/>
              </a:lnSpc>
              <a:buFont typeface="+mj-lt"/>
              <a:buAutoNum type="arabicPeriod"/>
            </a:pPr>
            <a:r>
              <a:rPr lang="en-GB" sz="2100" dirty="0"/>
              <a:t>How would it affect your design if you included all UN casualties?</a:t>
            </a:r>
          </a:p>
        </p:txBody>
      </p:sp>
      <p:sp>
        <p:nvSpPr>
          <p:cNvPr id="2" name="Slide Number Placeholder 1">
            <a:extLst>
              <a:ext uri="{FF2B5EF4-FFF2-40B4-BE49-F238E27FC236}">
                <a16:creationId xmlns:a16="http://schemas.microsoft.com/office/drawing/2014/main" id="{BEC668D5-BDA1-4F4D-BAD5-54688F738F5A}"/>
              </a:ext>
            </a:extLst>
          </p:cNvPr>
          <p:cNvSpPr>
            <a:spLocks noGrp="1"/>
          </p:cNvSpPr>
          <p:nvPr>
            <p:ph type="sldNum" sz="quarter" idx="12"/>
          </p:nvPr>
        </p:nvSpPr>
        <p:spPr/>
        <p:txBody>
          <a:bodyPr/>
          <a:lstStyle/>
          <a:p>
            <a:fld id="{91DB7F08-A76A-C04F-AC2D-B8A23795015F}" type="slidenum">
              <a:rPr lang="en-US" dirty="0" smtClean="0"/>
              <a:pPr/>
              <a:t>17</a:t>
            </a:fld>
            <a:endParaRPr lang="en-US" dirty="0"/>
          </a:p>
        </p:txBody>
      </p:sp>
      <p:pic>
        <p:nvPicPr>
          <p:cNvPr id="8" name="Picture 7">
            <a:extLst>
              <a:ext uri="{FF2B5EF4-FFF2-40B4-BE49-F238E27FC236}">
                <a16:creationId xmlns:a16="http://schemas.microsoft.com/office/drawing/2014/main" id="{3387257B-C022-4F0E-A412-7EF6BBE5F549}"/>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147930" y="2049669"/>
            <a:ext cx="7740000" cy="3492000"/>
          </a:xfrm>
          <a:prstGeom prst="rect">
            <a:avLst/>
          </a:prstGeom>
        </p:spPr>
      </p:pic>
      <p:sp>
        <p:nvSpPr>
          <p:cNvPr id="6" name="Content Placeholder 2">
            <a:extLst>
              <a:ext uri="{FF2B5EF4-FFF2-40B4-BE49-F238E27FC236}">
                <a16:creationId xmlns:a16="http://schemas.microsoft.com/office/drawing/2014/main" id="{9E106516-E91C-8942-96CF-FF9550D495B1}"/>
              </a:ext>
            </a:extLst>
          </p:cNvPr>
          <p:cNvSpPr txBox="1">
            <a:spLocks/>
          </p:cNvSpPr>
          <p:nvPr/>
        </p:nvSpPr>
        <p:spPr>
          <a:xfrm>
            <a:off x="4585251" y="1439241"/>
            <a:ext cx="7129670" cy="86475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2000" b="1" dirty="0"/>
              <a:t>Countries who suffered military casualties during the Korean War 1950–1953 as part of the UN force</a:t>
            </a:r>
            <a:endParaRPr lang="en-GB" sz="2000" dirty="0"/>
          </a:p>
        </p:txBody>
      </p:sp>
    </p:spTree>
    <p:extLst>
      <p:ext uri="{BB962C8B-B14F-4D97-AF65-F5344CB8AC3E}">
        <p14:creationId xmlns:p14="http://schemas.microsoft.com/office/powerpoint/2010/main" val="121281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Decision 1: Arguments on both sides</a:t>
            </a:r>
            <a:endParaRPr lang="en-US" b="1" dirty="0"/>
          </a:p>
        </p:txBody>
      </p:sp>
      <p:sp>
        <p:nvSpPr>
          <p:cNvPr id="3" name="Content Placeholder 2"/>
          <p:cNvSpPr>
            <a:spLocks noGrp="1"/>
          </p:cNvSpPr>
          <p:nvPr>
            <p:ph idx="1"/>
          </p:nvPr>
        </p:nvSpPr>
        <p:spPr>
          <a:xfrm>
            <a:off x="719999" y="1141029"/>
            <a:ext cx="4408592" cy="4610414"/>
          </a:xfrm>
          <a:solidFill>
            <a:schemeClr val="accent4">
              <a:lumMod val="20000"/>
              <a:lumOff val="80000"/>
            </a:schemeClr>
          </a:solidFill>
        </p:spPr>
        <p:txBody>
          <a:bodyPr lIns="72000" tIns="72000" rIns="72000">
            <a:noAutofit/>
          </a:bodyPr>
          <a:lstStyle/>
          <a:p>
            <a:pPr marL="0" indent="0">
              <a:buNone/>
            </a:pPr>
            <a:r>
              <a:rPr lang="en-GB" b="1" dirty="0"/>
              <a:t>Arguments for:</a:t>
            </a:r>
          </a:p>
          <a:p>
            <a:pPr marL="0" indent="0">
              <a:buNone/>
            </a:pPr>
            <a:r>
              <a:rPr lang="en-GB" sz="2200" dirty="0"/>
              <a:t>It should </a:t>
            </a:r>
            <a:r>
              <a:rPr lang="en-GB" sz="2200" b="1" dirty="0"/>
              <a:t>include</a:t>
            </a:r>
            <a:r>
              <a:rPr lang="en-GB" sz="2200" dirty="0"/>
              <a:t> all United Nations casualties and veterans because</a:t>
            </a:r>
            <a:r>
              <a:rPr lang="mr-IN" sz="2200" dirty="0"/>
              <a:t>…</a:t>
            </a:r>
            <a:endParaRPr lang="en-GB" sz="2200" dirty="0"/>
          </a:p>
          <a:p>
            <a:r>
              <a:rPr lang="en-GB" sz="2200" dirty="0"/>
              <a:t>South Korea today owes its freedom to all United Nations forces, not just British ones. The British only formed a small part of the United Nations forces.</a:t>
            </a:r>
          </a:p>
          <a:p>
            <a:r>
              <a:rPr lang="en-GB" sz="2200" dirty="0"/>
              <a:t>UN soldiers who suffered or died deserve just as much recognition as British casualties and veterans.</a:t>
            </a:r>
          </a:p>
        </p:txBody>
      </p:sp>
      <p:sp>
        <p:nvSpPr>
          <p:cNvPr id="6" name="Content Placeholder 2"/>
          <p:cNvSpPr txBox="1">
            <a:spLocks/>
          </p:cNvSpPr>
          <p:nvPr/>
        </p:nvSpPr>
        <p:spPr>
          <a:xfrm>
            <a:off x="5261113" y="1141028"/>
            <a:ext cx="6539000" cy="4610415"/>
          </a:xfrm>
          <a:prstGeom prst="rect">
            <a:avLst/>
          </a:prstGeom>
          <a:solidFill>
            <a:schemeClr val="accent5">
              <a:lumMod val="20000"/>
              <a:lumOff val="80000"/>
            </a:schemeClr>
          </a:solidFill>
        </p:spPr>
        <p:txBody>
          <a:bodyPr vert="horz" lIns="72000" tIns="72000" rIns="72000" bIns="7200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Arguments against:</a:t>
            </a:r>
          </a:p>
          <a:p>
            <a:pPr marL="0" indent="0">
              <a:buNone/>
            </a:pPr>
            <a:r>
              <a:rPr lang="en-GB" sz="2200" dirty="0"/>
              <a:t>It should </a:t>
            </a:r>
            <a:r>
              <a:rPr lang="en-GB" sz="2200" b="1" dirty="0"/>
              <a:t>exclude </a:t>
            </a:r>
            <a:r>
              <a:rPr lang="en-GB" sz="2200" dirty="0"/>
              <a:t>all United Nations casualties and veterans because…</a:t>
            </a:r>
          </a:p>
          <a:p>
            <a:r>
              <a:rPr lang="en-GB" sz="2200" dirty="0"/>
              <a:t>This is a British memorial, built on British soil and on ground set aside for the British Korean Veterans Association.</a:t>
            </a:r>
          </a:p>
          <a:p>
            <a:r>
              <a:rPr lang="en-GB" sz="2200" dirty="0"/>
              <a:t>Remembering all United Nations casualties and veterans means that the site will stop being a special place of memory for the few surviving British Korean veterans and their families.</a:t>
            </a:r>
          </a:p>
          <a:p>
            <a:r>
              <a:rPr lang="en-GB" sz="2200" dirty="0"/>
              <a:t>There are other memorials around the world that remember the casualties and veterans of other United Nations countries.</a:t>
            </a:r>
          </a:p>
          <a:p>
            <a:endParaRPr lang="en-GB" sz="2200" dirty="0"/>
          </a:p>
        </p:txBody>
      </p:sp>
      <p:sp>
        <p:nvSpPr>
          <p:cNvPr id="4" name="Slide Number Placeholder 3">
            <a:extLst>
              <a:ext uri="{FF2B5EF4-FFF2-40B4-BE49-F238E27FC236}">
                <a16:creationId xmlns:a16="http://schemas.microsoft.com/office/drawing/2014/main" id="{698A3CA6-6ED4-0F4B-B553-D9C1C24CA6A8}"/>
              </a:ext>
            </a:extLst>
          </p:cNvPr>
          <p:cNvSpPr>
            <a:spLocks noGrp="1"/>
          </p:cNvSpPr>
          <p:nvPr>
            <p:ph type="sldNum" sz="quarter" idx="12"/>
          </p:nvPr>
        </p:nvSpPr>
        <p:spPr/>
        <p:txBody>
          <a:bodyPr/>
          <a:lstStyle/>
          <a:p>
            <a:fld id="{91DB7F08-A76A-C04F-AC2D-B8A23795015F}" type="slidenum">
              <a:rPr lang="en-US" dirty="0" smtClean="0"/>
              <a:pPr/>
              <a:t>18</a:t>
            </a:fld>
            <a:endParaRPr lang="en-US" dirty="0"/>
          </a:p>
        </p:txBody>
      </p:sp>
    </p:spTree>
    <p:extLst>
      <p:ext uri="{BB962C8B-B14F-4D97-AF65-F5344CB8AC3E}">
        <p14:creationId xmlns:p14="http://schemas.microsoft.com/office/powerpoint/2010/main" val="134468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561" y="1440000"/>
            <a:ext cx="4962594" cy="4510834"/>
          </a:xfrm>
        </p:spPr>
        <p:txBody>
          <a:bodyPr>
            <a:normAutofit/>
          </a:bodyPr>
          <a:lstStyle/>
          <a:p>
            <a:pPr marL="0" indent="0">
              <a:lnSpc>
                <a:spcPct val="100000"/>
              </a:lnSpc>
              <a:buNone/>
            </a:pPr>
            <a:r>
              <a:rPr lang="en-GB" b="1" dirty="0"/>
              <a:t>Activity </a:t>
            </a:r>
          </a:p>
          <a:p>
            <a:pPr marL="0" indent="0">
              <a:lnSpc>
                <a:spcPct val="100000"/>
              </a:lnSpc>
              <a:buNone/>
            </a:pPr>
            <a:r>
              <a:rPr lang="en-GB" sz="2000" dirty="0">
                <a:solidFill>
                  <a:schemeClr val="accent5">
                    <a:lumMod val="75000"/>
                  </a:schemeClr>
                </a:solidFill>
              </a:rPr>
              <a:t>Decision 2 is: Should you also commemorate Chinese/Korean casualties?</a:t>
            </a:r>
          </a:p>
          <a:p>
            <a:pPr marL="457200" indent="-457200">
              <a:lnSpc>
                <a:spcPct val="100000"/>
              </a:lnSpc>
              <a:buFont typeface="+mj-lt"/>
              <a:buAutoNum type="arabicPeriod"/>
            </a:pPr>
            <a:r>
              <a:rPr lang="en-GB" sz="2000" dirty="0"/>
              <a:t>Should Chinese and North Korean military casualties and veterans be included in your memorial? Read the arguments for and against on the next slide before you make your decision.</a:t>
            </a:r>
          </a:p>
          <a:p>
            <a:pPr marL="457200" indent="-457200">
              <a:lnSpc>
                <a:spcPct val="100000"/>
              </a:lnSpc>
              <a:buFont typeface="+mj-lt"/>
              <a:buAutoNum type="arabicPeriod"/>
            </a:pPr>
            <a:r>
              <a:rPr lang="en-GB" sz="2000" dirty="0"/>
              <a:t>How would your design ideas have to change if you did commemorate North Korean, Chinese communist and Soviet military casualties and veterans as well?</a:t>
            </a:r>
          </a:p>
          <a:p>
            <a:pPr>
              <a:lnSpc>
                <a:spcPct val="100000"/>
              </a:lnSpc>
            </a:pPr>
            <a:endParaRPr lang="en-GB" sz="2000" dirty="0"/>
          </a:p>
        </p:txBody>
      </p:sp>
      <p:sp>
        <p:nvSpPr>
          <p:cNvPr id="5" name="Slide Number Placeholder 4">
            <a:extLst>
              <a:ext uri="{FF2B5EF4-FFF2-40B4-BE49-F238E27FC236}">
                <a16:creationId xmlns:a16="http://schemas.microsoft.com/office/drawing/2014/main" id="{18644C0F-CDFA-4E49-A871-B1BA4CB1FF2B}"/>
              </a:ext>
            </a:extLst>
          </p:cNvPr>
          <p:cNvSpPr>
            <a:spLocks noGrp="1"/>
          </p:cNvSpPr>
          <p:nvPr>
            <p:ph type="sldNum" sz="quarter" idx="12"/>
          </p:nvPr>
        </p:nvSpPr>
        <p:spPr/>
        <p:txBody>
          <a:bodyPr/>
          <a:lstStyle/>
          <a:p>
            <a:fld id="{91DB7F08-A76A-C04F-AC2D-B8A23795015F}" type="slidenum">
              <a:rPr lang="en-US" dirty="0" smtClean="0"/>
              <a:pPr/>
              <a:t>19</a:t>
            </a:fld>
            <a:endParaRPr lang="en-US" dirty="0"/>
          </a:p>
        </p:txBody>
      </p:sp>
      <p:sp>
        <p:nvSpPr>
          <p:cNvPr id="6" name="Title 1">
            <a:extLst>
              <a:ext uri="{FF2B5EF4-FFF2-40B4-BE49-F238E27FC236}">
                <a16:creationId xmlns:a16="http://schemas.microsoft.com/office/drawing/2014/main" id="{5EFD848A-F54E-4CD2-9EB6-BE1468CEBBCE}"/>
              </a:ext>
            </a:extLst>
          </p:cNvPr>
          <p:cNvSpPr txBox="1">
            <a:spLocks/>
          </p:cNvSpPr>
          <p:nvPr/>
        </p:nvSpPr>
        <p:spPr>
          <a:xfrm>
            <a:off x="680560" y="360000"/>
            <a:ext cx="11229830" cy="8749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GB" b="1" dirty="0"/>
              <a:t>Who should be remembered? Decision 2</a:t>
            </a:r>
            <a:endParaRPr lang="en-US" b="1" dirty="0"/>
          </a:p>
        </p:txBody>
      </p:sp>
      <p:grpSp>
        <p:nvGrpSpPr>
          <p:cNvPr id="2" name="Group 1">
            <a:extLst>
              <a:ext uri="{FF2B5EF4-FFF2-40B4-BE49-F238E27FC236}">
                <a16:creationId xmlns:a16="http://schemas.microsoft.com/office/drawing/2014/main" id="{77749255-6453-164C-B607-5782BADFF6F3}"/>
              </a:ext>
            </a:extLst>
          </p:cNvPr>
          <p:cNvGrpSpPr/>
          <p:nvPr/>
        </p:nvGrpSpPr>
        <p:grpSpPr>
          <a:xfrm>
            <a:off x="6097292" y="3196457"/>
            <a:ext cx="4572000" cy="2552700"/>
            <a:chOff x="7220658" y="3196457"/>
            <a:chExt cx="4572000" cy="2552700"/>
          </a:xfrm>
        </p:grpSpPr>
        <p:pic>
          <p:nvPicPr>
            <p:cNvPr id="4" name="Picture 3">
              <a:hlinkClick r:id="rId3"/>
              <a:extLst>
                <a:ext uri="{FF2B5EF4-FFF2-40B4-BE49-F238E27FC236}">
                  <a16:creationId xmlns:a16="http://schemas.microsoft.com/office/drawing/2014/main" id="{6855ABA9-F1C9-4F2F-9CB5-9FF9960C2F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7220658" y="3196457"/>
              <a:ext cx="4572000" cy="2552700"/>
            </a:xfrm>
            <a:prstGeom prst="rect">
              <a:avLst/>
            </a:prstGeom>
          </p:spPr>
        </p:pic>
        <p:sp>
          <p:nvSpPr>
            <p:cNvPr id="7" name="Action Button: Forward or Next 6">
              <a:hlinkClick r:id="rId5" highlightClick="1"/>
              <a:extLst>
                <a:ext uri="{FF2B5EF4-FFF2-40B4-BE49-F238E27FC236}">
                  <a16:creationId xmlns:a16="http://schemas.microsoft.com/office/drawing/2014/main" id="{CA822B80-4703-154D-B248-68C45E0639A1}"/>
                </a:ext>
              </a:extLst>
            </p:cNvPr>
            <p:cNvSpPr/>
            <p:nvPr/>
          </p:nvSpPr>
          <p:spPr>
            <a:xfrm>
              <a:off x="9104912" y="3841049"/>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2">
            <a:extLst>
              <a:ext uri="{FF2B5EF4-FFF2-40B4-BE49-F238E27FC236}">
                <a16:creationId xmlns:a16="http://schemas.microsoft.com/office/drawing/2014/main" id="{18B76261-4C7D-EB47-AD0F-E654A4180E0A}"/>
              </a:ext>
            </a:extLst>
          </p:cNvPr>
          <p:cNvSpPr txBox="1">
            <a:spLocks/>
          </p:cNvSpPr>
          <p:nvPr/>
        </p:nvSpPr>
        <p:spPr>
          <a:xfrm>
            <a:off x="6097292" y="1440000"/>
            <a:ext cx="4962594" cy="151508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800" dirty="0"/>
              <a:t>Many Chinese and North Korean soldiers died in the Korean War while fighting in what is now South Korea. Their bodies were buried there in the South. In 2016 the bodily remains of some of these casualties were returned to North Korea. This video clip tells this story.</a:t>
            </a:r>
          </a:p>
        </p:txBody>
      </p:sp>
    </p:spTree>
    <p:extLst>
      <p:ext uri="{BB962C8B-B14F-4D97-AF65-F5344CB8AC3E}">
        <p14:creationId xmlns:p14="http://schemas.microsoft.com/office/powerpoint/2010/main" val="210457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8550124" cy="932772"/>
          </a:xfrm>
        </p:spPr>
        <p:txBody>
          <a:bodyPr>
            <a:noAutofit/>
          </a:bodyPr>
          <a:lstStyle/>
          <a:p>
            <a:pPr defTabSz="501650"/>
            <a:r>
              <a:rPr lang="en-GB" b="1" dirty="0"/>
              <a:t>Lesson 3.3 Overview</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b="1" dirty="0"/>
          </a:p>
        </p:txBody>
      </p:sp>
      <p:sp>
        <p:nvSpPr>
          <p:cNvPr id="3" name="Subtitle 2"/>
          <p:cNvSpPr txBox="1">
            <a:spLocks/>
          </p:cNvSpPr>
          <p:nvPr/>
        </p:nvSpPr>
        <p:spPr>
          <a:xfrm>
            <a:off x="4680000" y="1620000"/>
            <a:ext cx="5575300" cy="3827912"/>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a:t>Content covered in this lesson</a:t>
            </a:r>
          </a:p>
          <a:p>
            <a:r>
              <a:rPr lang="en-GB" sz="2400" dirty="0"/>
              <a:t>Compare Korean War memorials from around the world</a:t>
            </a:r>
          </a:p>
          <a:p>
            <a:r>
              <a:rPr lang="en-GB" sz="2400" dirty="0"/>
              <a:t>Decide who should be commemorated on your memorial</a:t>
            </a:r>
          </a:p>
          <a:p>
            <a:r>
              <a:rPr lang="en-GB" sz="2400" dirty="0"/>
              <a:t>Design your new memorial and write an explanation of your design</a:t>
            </a:r>
          </a:p>
          <a:p>
            <a:endParaRPr lang="en-GB" sz="2400" dirty="0"/>
          </a:p>
        </p:txBody>
      </p:sp>
      <p:sp>
        <p:nvSpPr>
          <p:cNvPr id="4" name="Slide Number Placeholder 3">
            <a:extLst>
              <a:ext uri="{FF2B5EF4-FFF2-40B4-BE49-F238E27FC236}">
                <a16:creationId xmlns:a16="http://schemas.microsoft.com/office/drawing/2014/main" id="{9D1B76F7-6078-CC4F-8F91-BAD01B48D47E}"/>
              </a:ext>
            </a:extLst>
          </p:cNvPr>
          <p:cNvSpPr>
            <a:spLocks noGrp="1"/>
          </p:cNvSpPr>
          <p:nvPr>
            <p:ph type="sldNum" sz="quarter" idx="12"/>
          </p:nvPr>
        </p:nvSpPr>
        <p:spPr/>
        <p:txBody>
          <a:bodyPr/>
          <a:lstStyle/>
          <a:p>
            <a:fld id="{91DB7F08-A76A-C04F-AC2D-B8A23795015F}" type="slidenum">
              <a:rPr lang="en-US" smtClean="0"/>
              <a:pPr/>
              <a:t>2</a:t>
            </a:fld>
            <a:endParaRPr lang="en-US"/>
          </a:p>
        </p:txBody>
      </p:sp>
      <p:sp>
        <p:nvSpPr>
          <p:cNvPr id="5" name="Rectangle 4">
            <a:extLst>
              <a:ext uri="{FF2B5EF4-FFF2-40B4-BE49-F238E27FC236}">
                <a16:creationId xmlns:a16="http://schemas.microsoft.com/office/drawing/2014/main" id="{395ECC73-076A-4111-84A9-B8182E7D8F0A}"/>
              </a:ext>
            </a:extLst>
          </p:cNvPr>
          <p:cNvSpPr/>
          <p:nvPr/>
        </p:nvSpPr>
        <p:spPr>
          <a:xfrm>
            <a:off x="720000" y="1620000"/>
            <a:ext cx="3369600" cy="301604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charset="0"/>
                <a:ea typeface="Arial" charset="0"/>
                <a:cs typeface="Arial" charset="0"/>
              </a:rPr>
              <a:t>Lesson 3.3</a:t>
            </a:r>
          </a:p>
          <a:p>
            <a:pPr lvl="0" algn="ctr"/>
            <a:r>
              <a:rPr lang="en-GB" sz="2400" b="1" dirty="0">
                <a:latin typeface="Arial" panose="020B0604020202020204" pitchFamily="34" charset="0"/>
                <a:cs typeface="Arial" panose="020B0604020202020204" pitchFamily="34" charset="0"/>
              </a:rPr>
              <a:t>Who should be remembered on our new memorial and how?</a:t>
            </a:r>
          </a:p>
        </p:txBody>
      </p:sp>
    </p:spTree>
    <p:extLst>
      <p:ext uri="{BB962C8B-B14F-4D97-AF65-F5344CB8AC3E}">
        <p14:creationId xmlns:p14="http://schemas.microsoft.com/office/powerpoint/2010/main" val="224479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Decision 2: Arguments on both sides</a:t>
            </a:r>
            <a:endParaRPr lang="en-US" b="1" dirty="0"/>
          </a:p>
        </p:txBody>
      </p:sp>
      <p:sp>
        <p:nvSpPr>
          <p:cNvPr id="4" name="Content Placeholder 2"/>
          <p:cNvSpPr txBox="1">
            <a:spLocks/>
          </p:cNvSpPr>
          <p:nvPr/>
        </p:nvSpPr>
        <p:spPr>
          <a:xfrm>
            <a:off x="720001" y="1620000"/>
            <a:ext cx="4641140" cy="435133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200" dirty="0"/>
          </a:p>
        </p:txBody>
      </p:sp>
      <p:sp>
        <p:nvSpPr>
          <p:cNvPr id="3" name="Slide Number Placeholder 2">
            <a:extLst>
              <a:ext uri="{FF2B5EF4-FFF2-40B4-BE49-F238E27FC236}">
                <a16:creationId xmlns:a16="http://schemas.microsoft.com/office/drawing/2014/main" id="{1F9B3816-16D5-7C4A-9B9F-FCCB2B1F727E}"/>
              </a:ext>
            </a:extLst>
          </p:cNvPr>
          <p:cNvSpPr>
            <a:spLocks noGrp="1"/>
          </p:cNvSpPr>
          <p:nvPr>
            <p:ph type="sldNum" sz="quarter" idx="12"/>
          </p:nvPr>
        </p:nvSpPr>
        <p:spPr/>
        <p:txBody>
          <a:bodyPr/>
          <a:lstStyle/>
          <a:p>
            <a:fld id="{91DB7F08-A76A-C04F-AC2D-B8A23795015F}" type="slidenum">
              <a:rPr lang="en-US" dirty="0" smtClean="0"/>
              <a:pPr/>
              <a:t>20</a:t>
            </a:fld>
            <a:endParaRPr lang="en-US" dirty="0"/>
          </a:p>
        </p:txBody>
      </p:sp>
      <p:sp>
        <p:nvSpPr>
          <p:cNvPr id="6" name="Content Placeholder 2">
            <a:extLst>
              <a:ext uri="{FF2B5EF4-FFF2-40B4-BE49-F238E27FC236}">
                <a16:creationId xmlns:a16="http://schemas.microsoft.com/office/drawing/2014/main" id="{3C9C431D-1E74-48BC-B6F5-59A4442D9712}"/>
              </a:ext>
            </a:extLst>
          </p:cNvPr>
          <p:cNvSpPr>
            <a:spLocks noGrp="1"/>
          </p:cNvSpPr>
          <p:nvPr>
            <p:ph idx="1"/>
          </p:nvPr>
        </p:nvSpPr>
        <p:spPr>
          <a:xfrm>
            <a:off x="752856" y="1234988"/>
            <a:ext cx="4428744" cy="4476001"/>
          </a:xfrm>
          <a:solidFill>
            <a:schemeClr val="accent4">
              <a:lumMod val="20000"/>
              <a:lumOff val="80000"/>
            </a:schemeClr>
          </a:solidFill>
        </p:spPr>
        <p:txBody>
          <a:bodyPr lIns="72000" tIns="72000" rIns="72000">
            <a:noAutofit/>
          </a:bodyPr>
          <a:lstStyle/>
          <a:p>
            <a:pPr marL="0" indent="0">
              <a:lnSpc>
                <a:spcPts val="2400"/>
              </a:lnSpc>
              <a:buNone/>
            </a:pPr>
            <a:r>
              <a:rPr lang="en-GB" b="1" dirty="0"/>
              <a:t>Arguments for:</a:t>
            </a:r>
          </a:p>
          <a:p>
            <a:pPr marL="0" indent="0">
              <a:lnSpc>
                <a:spcPts val="2400"/>
              </a:lnSpc>
              <a:buNone/>
            </a:pPr>
            <a:r>
              <a:rPr lang="en-GB" sz="1900" dirty="0"/>
              <a:t>It should </a:t>
            </a:r>
            <a:r>
              <a:rPr lang="en-GB" sz="1900" b="1" dirty="0"/>
              <a:t>include </a:t>
            </a:r>
            <a:r>
              <a:rPr lang="en-GB" sz="1900" dirty="0"/>
              <a:t>all military casualties and veterans because…</a:t>
            </a:r>
          </a:p>
          <a:p>
            <a:pPr>
              <a:lnSpc>
                <a:spcPts val="2400"/>
              </a:lnSpc>
            </a:pPr>
            <a:r>
              <a:rPr lang="en-GB" sz="1900" dirty="0"/>
              <a:t>All those who served on both the United Nations and communist sides fought for a cause that they </a:t>
            </a:r>
            <a:r>
              <a:rPr lang="en-GB" sz="1900" b="1" dirty="0"/>
              <a:t>believed</a:t>
            </a:r>
            <a:r>
              <a:rPr lang="en-GB" sz="1900" dirty="0"/>
              <a:t> was just.</a:t>
            </a:r>
          </a:p>
          <a:p>
            <a:pPr>
              <a:lnSpc>
                <a:spcPts val="2400"/>
              </a:lnSpc>
            </a:pPr>
            <a:r>
              <a:rPr lang="en-GB" sz="1900" dirty="0"/>
              <a:t>All war is wasteful and all the soldiers who took part deserve remembering.</a:t>
            </a:r>
          </a:p>
          <a:p>
            <a:pPr>
              <a:lnSpc>
                <a:spcPts val="2400"/>
              </a:lnSpc>
            </a:pPr>
            <a:r>
              <a:rPr lang="en-GB" sz="1900" dirty="0"/>
              <a:t>Chinese, North Korean and Soviet troops fought as bravely (or as badly) as those of the United Nations.</a:t>
            </a:r>
          </a:p>
        </p:txBody>
      </p:sp>
      <p:sp>
        <p:nvSpPr>
          <p:cNvPr id="7" name="Content Placeholder 2">
            <a:extLst>
              <a:ext uri="{FF2B5EF4-FFF2-40B4-BE49-F238E27FC236}">
                <a16:creationId xmlns:a16="http://schemas.microsoft.com/office/drawing/2014/main" id="{9F45F9AD-16F8-44D3-982C-EE11AA76F42C}"/>
              </a:ext>
            </a:extLst>
          </p:cNvPr>
          <p:cNvSpPr txBox="1">
            <a:spLocks/>
          </p:cNvSpPr>
          <p:nvPr/>
        </p:nvSpPr>
        <p:spPr>
          <a:xfrm>
            <a:off x="5361140" y="1234988"/>
            <a:ext cx="6386721" cy="4476001"/>
          </a:xfrm>
          <a:prstGeom prst="rect">
            <a:avLst/>
          </a:prstGeom>
          <a:solidFill>
            <a:schemeClr val="accent5">
              <a:lumMod val="20000"/>
              <a:lumOff val="80000"/>
            </a:schemeClr>
          </a:solidFill>
        </p:spPr>
        <p:txBody>
          <a:bodyPr vert="horz" lIns="72000" tIns="72000" rIns="72000" bIns="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400"/>
              </a:lnSpc>
              <a:buNone/>
            </a:pPr>
            <a:r>
              <a:rPr lang="en-GB" b="1" dirty="0"/>
              <a:t>Arguments against:</a:t>
            </a:r>
          </a:p>
          <a:p>
            <a:pPr marL="0" indent="0">
              <a:lnSpc>
                <a:spcPts val="2400"/>
              </a:lnSpc>
              <a:buNone/>
            </a:pPr>
            <a:r>
              <a:rPr lang="en-GB" sz="2000" dirty="0"/>
              <a:t>It should </a:t>
            </a:r>
            <a:r>
              <a:rPr lang="en-GB" sz="2000" b="1" dirty="0"/>
              <a:t>not</a:t>
            </a:r>
            <a:r>
              <a:rPr lang="en-GB" sz="2000" dirty="0"/>
              <a:t> </a:t>
            </a:r>
            <a:r>
              <a:rPr lang="en-GB" sz="2000" b="1" dirty="0"/>
              <a:t>include </a:t>
            </a:r>
            <a:r>
              <a:rPr lang="en-GB" sz="2000" dirty="0"/>
              <a:t>all military casualties and veterans because…</a:t>
            </a:r>
          </a:p>
          <a:p>
            <a:pPr>
              <a:lnSpc>
                <a:spcPts val="2400"/>
              </a:lnSpc>
            </a:pPr>
            <a:r>
              <a:rPr lang="en-GB" sz="2000" dirty="0"/>
              <a:t>Those who fought on the side of North Korea, communist China and the Soviet Union were supporting North Korea’s aggression against South Korea.</a:t>
            </a:r>
          </a:p>
          <a:p>
            <a:pPr>
              <a:lnSpc>
                <a:spcPts val="2400"/>
              </a:lnSpc>
            </a:pPr>
            <a:r>
              <a:rPr lang="en-GB" sz="2000" dirty="0"/>
              <a:t>It was their fault that Korea suffered so much between 1950 and 1953.</a:t>
            </a:r>
          </a:p>
          <a:p>
            <a:pPr>
              <a:lnSpc>
                <a:spcPts val="2400"/>
              </a:lnSpc>
            </a:pPr>
            <a:r>
              <a:rPr lang="en-GB" sz="2000" dirty="0"/>
              <a:t>South Korea owes its freedom today to the United Nations – communist forces were the enemy.</a:t>
            </a:r>
          </a:p>
        </p:txBody>
      </p:sp>
    </p:spTree>
    <p:extLst>
      <p:ext uri="{BB962C8B-B14F-4D97-AF65-F5344CB8AC3E}">
        <p14:creationId xmlns:p14="http://schemas.microsoft.com/office/powerpoint/2010/main" val="30986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1325563"/>
          </a:xfrm>
        </p:spPr>
        <p:txBody>
          <a:bodyPr>
            <a:normAutofit/>
          </a:bodyPr>
          <a:lstStyle/>
          <a:p>
            <a:r>
              <a:rPr lang="en-GB" sz="4000" b="1" dirty="0"/>
              <a:t>Who should be remembered? Decision 3</a:t>
            </a:r>
            <a:endParaRPr lang="en-US" sz="4000" b="1" dirty="0"/>
          </a:p>
        </p:txBody>
      </p:sp>
      <p:sp>
        <p:nvSpPr>
          <p:cNvPr id="3" name="Content Placeholder 2"/>
          <p:cNvSpPr>
            <a:spLocks noGrp="1"/>
          </p:cNvSpPr>
          <p:nvPr>
            <p:ph idx="1"/>
          </p:nvPr>
        </p:nvSpPr>
        <p:spPr>
          <a:xfrm>
            <a:off x="720000" y="1253331"/>
            <a:ext cx="6434726" cy="4351338"/>
          </a:xfrm>
        </p:spPr>
        <p:txBody>
          <a:bodyPr>
            <a:noAutofit/>
          </a:bodyPr>
          <a:lstStyle/>
          <a:p>
            <a:pPr marL="0" indent="0">
              <a:buNone/>
            </a:pPr>
            <a:r>
              <a:rPr lang="en-GB" b="1" dirty="0"/>
              <a:t>Activity</a:t>
            </a:r>
          </a:p>
          <a:p>
            <a:pPr marL="0" indent="-457200">
              <a:lnSpc>
                <a:spcPts val="2400"/>
              </a:lnSpc>
              <a:buNone/>
            </a:pPr>
            <a:r>
              <a:rPr lang="en-GB" sz="1900" dirty="0">
                <a:solidFill>
                  <a:schemeClr val="accent5">
                    <a:lumMod val="75000"/>
                  </a:schemeClr>
                </a:solidFill>
              </a:rPr>
              <a:t>Decision 3 is: Should all Korean civilian casualties be commemorated?</a:t>
            </a:r>
          </a:p>
          <a:p>
            <a:pPr marL="0" indent="-457200">
              <a:lnSpc>
                <a:spcPts val="2400"/>
              </a:lnSpc>
              <a:buNone/>
            </a:pPr>
            <a:r>
              <a:rPr lang="en-GB" sz="1900" dirty="0"/>
              <a:t>There were terrible civilian casualties from the Korean War. Some were killed by bombing or fighting. Many civilian casualties were the result of atrocities against their own citizens by both North and South Korean governments. Both regimes were ruthless dictatorships. </a:t>
            </a:r>
          </a:p>
          <a:p>
            <a:pPr marL="457200" indent="-457200">
              <a:lnSpc>
                <a:spcPts val="2400"/>
              </a:lnSpc>
              <a:buFont typeface="+mj-lt"/>
              <a:buAutoNum type="arabicPeriod"/>
            </a:pPr>
            <a:r>
              <a:rPr lang="en-GB" sz="1900" dirty="0"/>
              <a:t>Should a new British Korean War memorial commemorate all the casualties of the war, whether civilian or military? Read the arguments for and against on the next slide before you make your decision.</a:t>
            </a:r>
          </a:p>
          <a:p>
            <a:pPr marL="457200" indent="-457200">
              <a:lnSpc>
                <a:spcPts val="2400"/>
              </a:lnSpc>
              <a:buFont typeface="+mj-lt"/>
              <a:buAutoNum type="arabicPeriod"/>
            </a:pPr>
            <a:r>
              <a:rPr lang="en-GB" sz="1900" dirty="0"/>
              <a:t>How would your design ideas have to change if you did commemorate all Korean civilian casualties as well?</a:t>
            </a:r>
          </a:p>
        </p:txBody>
      </p:sp>
      <p:sp>
        <p:nvSpPr>
          <p:cNvPr id="4" name="Slide Number Placeholder 3">
            <a:extLst>
              <a:ext uri="{FF2B5EF4-FFF2-40B4-BE49-F238E27FC236}">
                <a16:creationId xmlns:a16="http://schemas.microsoft.com/office/drawing/2014/main" id="{9BBD3AD1-CBE3-764B-A2E5-CCD429429D33}"/>
              </a:ext>
            </a:extLst>
          </p:cNvPr>
          <p:cNvSpPr>
            <a:spLocks noGrp="1"/>
          </p:cNvSpPr>
          <p:nvPr>
            <p:ph type="sldNum" sz="quarter" idx="12"/>
          </p:nvPr>
        </p:nvSpPr>
        <p:spPr/>
        <p:txBody>
          <a:bodyPr/>
          <a:lstStyle/>
          <a:p>
            <a:fld id="{91DB7F08-A76A-C04F-AC2D-B8A23795015F}" type="slidenum">
              <a:rPr lang="en-US" dirty="0" smtClean="0"/>
              <a:pPr/>
              <a:t>21</a:t>
            </a:fld>
            <a:endParaRPr lang="en-US" dirty="0"/>
          </a:p>
        </p:txBody>
      </p:sp>
      <p:sp>
        <p:nvSpPr>
          <p:cNvPr id="5" name="Title 1">
            <a:extLst>
              <a:ext uri="{FF2B5EF4-FFF2-40B4-BE49-F238E27FC236}">
                <a16:creationId xmlns:a16="http://schemas.microsoft.com/office/drawing/2014/main" id="{1BD35E0B-44BE-4D9F-B910-76B91F6D42F6}"/>
              </a:ext>
            </a:extLst>
          </p:cNvPr>
          <p:cNvSpPr txBox="1">
            <a:spLocks/>
          </p:cNvSpPr>
          <p:nvPr/>
        </p:nvSpPr>
        <p:spPr>
          <a:xfrm>
            <a:off x="0" y="402956"/>
            <a:ext cx="10515600" cy="132556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endParaRPr lang="en-US" sz="3600" b="1" dirty="0"/>
          </a:p>
        </p:txBody>
      </p:sp>
      <p:sp>
        <p:nvSpPr>
          <p:cNvPr id="6" name="Rectangle 5">
            <a:extLst>
              <a:ext uri="{FF2B5EF4-FFF2-40B4-BE49-F238E27FC236}">
                <a16:creationId xmlns:a16="http://schemas.microsoft.com/office/drawing/2014/main" id="{CB4C86A8-CD85-4756-8F1C-FFF324D77D29}"/>
              </a:ext>
            </a:extLst>
          </p:cNvPr>
          <p:cNvSpPr/>
          <p:nvPr/>
        </p:nvSpPr>
        <p:spPr>
          <a:xfrm>
            <a:off x="7286897" y="1382286"/>
            <a:ext cx="3816532" cy="4093428"/>
          </a:xfrm>
          <a:prstGeom prst="rect">
            <a:avLst/>
          </a:prstGeom>
          <a:solidFill>
            <a:schemeClr val="accent4">
              <a:lumMod val="20000"/>
              <a:lumOff val="80000"/>
            </a:schemeClr>
          </a:solidFill>
          <a:ln>
            <a:noFill/>
          </a:ln>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It is estimated that between 900,000 and 3 million Korean civilians died as a result of the war.</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Millions lost their homes and were separated from their families.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Many were injured and suffered long after the war was over.</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Few buildings from before the war were left standing, particularly in North Korea.</a:t>
            </a:r>
          </a:p>
        </p:txBody>
      </p:sp>
    </p:spTree>
    <p:extLst>
      <p:ext uri="{BB962C8B-B14F-4D97-AF65-F5344CB8AC3E}">
        <p14:creationId xmlns:p14="http://schemas.microsoft.com/office/powerpoint/2010/main" val="168769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20000" y="1403121"/>
            <a:ext cx="4000045" cy="4351338"/>
          </a:xfrm>
          <a:prstGeom prst="rect">
            <a:avLst/>
          </a:prstGeom>
          <a:solidFill>
            <a:schemeClr val="accent4">
              <a:lumMod val="20000"/>
              <a:lumOff val="80000"/>
            </a:schemeClr>
          </a:solidFill>
        </p:spPr>
        <p:txBody>
          <a:bodyPr vert="horz" lIns="72000" tIns="72000" rIns="72000" bIns="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Arguments for:</a:t>
            </a:r>
          </a:p>
          <a:p>
            <a:pPr marL="0" indent="0">
              <a:buNone/>
            </a:pPr>
            <a:r>
              <a:rPr lang="en-GB" sz="1750" dirty="0"/>
              <a:t>It should </a:t>
            </a:r>
            <a:r>
              <a:rPr lang="en-GB" sz="1750" b="1" dirty="0"/>
              <a:t>include </a:t>
            </a:r>
            <a:r>
              <a:rPr lang="en-GB" sz="1750" dirty="0"/>
              <a:t>all casualties, veterans and victims because…</a:t>
            </a:r>
          </a:p>
          <a:p>
            <a:r>
              <a:rPr lang="en-GB" sz="1750" dirty="0"/>
              <a:t>The ordinary civilians of Korea suffered far more in the war than any other group of people, including veterans.</a:t>
            </a:r>
          </a:p>
          <a:p>
            <a:r>
              <a:rPr lang="en-GB" sz="1750" dirty="0"/>
              <a:t>These civilians were often innocent victims of both sides.</a:t>
            </a:r>
          </a:p>
          <a:p>
            <a:r>
              <a:rPr lang="en-GB" sz="1750" dirty="0"/>
              <a:t>All victims deserve the same respect as soldiers and veterans – leaving a group of people off a memorial is one way of saying that their suffering is unimportant.</a:t>
            </a:r>
          </a:p>
        </p:txBody>
      </p:sp>
      <p:sp>
        <p:nvSpPr>
          <p:cNvPr id="5" name="Content Placeholder 2"/>
          <p:cNvSpPr txBox="1">
            <a:spLocks/>
          </p:cNvSpPr>
          <p:nvPr/>
        </p:nvSpPr>
        <p:spPr>
          <a:xfrm>
            <a:off x="5024846" y="1404162"/>
            <a:ext cx="6761191" cy="4351338"/>
          </a:xfrm>
          <a:prstGeom prst="rect">
            <a:avLst/>
          </a:prstGeom>
          <a:solidFill>
            <a:schemeClr val="accent5">
              <a:lumMod val="20000"/>
              <a:lumOff val="80000"/>
            </a:schemeClr>
          </a:solidFill>
        </p:spPr>
        <p:txBody>
          <a:bodyPr vert="horz" lIns="72000" tIns="72000" rIns="72000" bIns="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Arguments against:</a:t>
            </a:r>
          </a:p>
          <a:p>
            <a:pPr marL="0" indent="0">
              <a:buNone/>
            </a:pPr>
            <a:r>
              <a:rPr lang="en-GB" sz="1750" dirty="0"/>
              <a:t>It should </a:t>
            </a:r>
            <a:r>
              <a:rPr lang="en-GB" sz="1750" b="1" dirty="0"/>
              <a:t>not</a:t>
            </a:r>
            <a:r>
              <a:rPr lang="en-GB" sz="1750" dirty="0"/>
              <a:t> </a:t>
            </a:r>
            <a:r>
              <a:rPr lang="en-GB" sz="1750" b="1" dirty="0"/>
              <a:t>include </a:t>
            </a:r>
            <a:r>
              <a:rPr lang="en-GB" sz="1750" dirty="0"/>
              <a:t>all casualties, veterans and victims because…</a:t>
            </a:r>
          </a:p>
          <a:p>
            <a:r>
              <a:rPr lang="en-GB" sz="1750" dirty="0"/>
              <a:t>The memorial was built as a specific site of remembrance for veterans and their families – to change this would be disrespectful.</a:t>
            </a:r>
          </a:p>
          <a:p>
            <a:r>
              <a:rPr lang="en-GB" sz="1750" dirty="0"/>
              <a:t>Korea itself is the best place for any memorials to the Korean victims of the war.</a:t>
            </a:r>
          </a:p>
          <a:p>
            <a:r>
              <a:rPr lang="en-GB" sz="1750" dirty="0"/>
              <a:t>Different types of memorials are often built to remember different types of people who suffer in war – not everyone has to be included.</a:t>
            </a:r>
          </a:p>
          <a:p>
            <a:r>
              <a:rPr lang="en-GB" sz="1750" dirty="0"/>
              <a:t>The memorial would put United Nations casualties and veterans on the same level as those who fought for the communist aggression that caused the Korean War in the first place. </a:t>
            </a:r>
          </a:p>
        </p:txBody>
      </p:sp>
      <p:sp>
        <p:nvSpPr>
          <p:cNvPr id="3" name="Slide Number Placeholder 2">
            <a:extLst>
              <a:ext uri="{FF2B5EF4-FFF2-40B4-BE49-F238E27FC236}">
                <a16:creationId xmlns:a16="http://schemas.microsoft.com/office/drawing/2014/main" id="{D3E16B71-C83E-C34B-AFD4-1E6F65C47F5B}"/>
              </a:ext>
            </a:extLst>
          </p:cNvPr>
          <p:cNvSpPr>
            <a:spLocks noGrp="1"/>
          </p:cNvSpPr>
          <p:nvPr>
            <p:ph type="sldNum" sz="quarter" idx="12"/>
          </p:nvPr>
        </p:nvSpPr>
        <p:spPr/>
        <p:txBody>
          <a:bodyPr/>
          <a:lstStyle/>
          <a:p>
            <a:fld id="{91DB7F08-A76A-C04F-AC2D-B8A23795015F}" type="slidenum">
              <a:rPr lang="en-US" dirty="0" smtClean="0"/>
              <a:pPr/>
              <a:t>22</a:t>
            </a:fld>
            <a:endParaRPr lang="en-US" dirty="0"/>
          </a:p>
        </p:txBody>
      </p:sp>
      <p:sp>
        <p:nvSpPr>
          <p:cNvPr id="6" name="Title 1">
            <a:extLst>
              <a:ext uri="{FF2B5EF4-FFF2-40B4-BE49-F238E27FC236}">
                <a16:creationId xmlns:a16="http://schemas.microsoft.com/office/drawing/2014/main" id="{FEAADA99-E3B9-4222-AE5A-84EE86DEBE1B}"/>
              </a:ext>
            </a:extLst>
          </p:cNvPr>
          <p:cNvSpPr txBox="1">
            <a:spLocks/>
          </p:cNvSpPr>
          <p:nvPr/>
        </p:nvSpPr>
        <p:spPr>
          <a:xfrm>
            <a:off x="720000" y="360000"/>
            <a:ext cx="10515600" cy="102466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GB" b="1" dirty="0"/>
              <a:t>Decision 3: Arguments on both sides</a:t>
            </a:r>
            <a:endParaRPr lang="en-US" b="1" dirty="0"/>
          </a:p>
        </p:txBody>
      </p:sp>
    </p:spTree>
    <p:extLst>
      <p:ext uri="{BB962C8B-B14F-4D97-AF65-F5344CB8AC3E}">
        <p14:creationId xmlns:p14="http://schemas.microsoft.com/office/powerpoint/2010/main" val="209253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20000" y="360000"/>
            <a:ext cx="11229830" cy="811933"/>
          </a:xfrm>
        </p:spPr>
        <p:txBody>
          <a:bodyPr>
            <a:normAutofit/>
          </a:bodyPr>
          <a:lstStyle/>
          <a:p>
            <a:r>
              <a:rPr lang="en-US" b="1" dirty="0"/>
              <a:t>How should they be remembered?</a:t>
            </a:r>
          </a:p>
        </p:txBody>
      </p:sp>
      <p:sp>
        <p:nvSpPr>
          <p:cNvPr id="13" name="Content Placeholder 2"/>
          <p:cNvSpPr>
            <a:spLocks noGrp="1"/>
          </p:cNvSpPr>
          <p:nvPr>
            <p:ph idx="1"/>
          </p:nvPr>
        </p:nvSpPr>
        <p:spPr>
          <a:xfrm>
            <a:off x="719999" y="1620000"/>
            <a:ext cx="7881389" cy="4351338"/>
          </a:xfrm>
        </p:spPr>
        <p:txBody>
          <a:bodyPr>
            <a:normAutofit/>
          </a:bodyPr>
          <a:lstStyle/>
          <a:p>
            <a:pPr marL="0" indent="0">
              <a:buNone/>
            </a:pPr>
            <a:r>
              <a:rPr lang="en-GB" sz="1800" b="1" dirty="0"/>
              <a:t>Your commission – a reminder</a:t>
            </a:r>
          </a:p>
          <a:p>
            <a:r>
              <a:rPr lang="en-GB" sz="1800" dirty="0"/>
              <a:t>Your new memorial will be on the existing site of the Korean Veterans Memorial at the National Arboretum. </a:t>
            </a:r>
          </a:p>
          <a:p>
            <a:r>
              <a:rPr lang="en-GB" sz="1800" dirty="0"/>
              <a:t>Your new memorial would be opened in 2023 on the seventieth anniversary of the end of the Korean War.</a:t>
            </a:r>
          </a:p>
          <a:p>
            <a:r>
              <a:rPr lang="en-GB" sz="1800" dirty="0"/>
              <a:t>Your design can be a description or a drawing, or a 3-D model if you have time.</a:t>
            </a:r>
          </a:p>
          <a:p>
            <a:r>
              <a:rPr lang="en-GB" sz="1800" dirty="0"/>
              <a:t>Write or record an explanation of your design. Make sure that you include: </a:t>
            </a:r>
          </a:p>
          <a:p>
            <a:pPr marL="914400" lvl="1" indent="-457200">
              <a:buFont typeface="+mj-lt"/>
              <a:buAutoNum type="alphaLcParenR"/>
            </a:pPr>
            <a:r>
              <a:rPr lang="en-GB" sz="1800" dirty="0"/>
              <a:t>Who you have included or excluded from the memorial and why.</a:t>
            </a:r>
          </a:p>
          <a:p>
            <a:pPr marL="914400" lvl="1" indent="-457200">
              <a:buFont typeface="+mj-lt"/>
              <a:buAutoNum type="alphaLcParenR"/>
            </a:pPr>
            <a:r>
              <a:rPr lang="en-GB" sz="1800" dirty="0"/>
              <a:t>What materials, symbols, images and words you have included </a:t>
            </a:r>
            <a:br>
              <a:rPr lang="en-GB" sz="1800" dirty="0"/>
            </a:br>
            <a:r>
              <a:rPr lang="en-GB" sz="1800" dirty="0"/>
              <a:t>and why.</a:t>
            </a:r>
          </a:p>
          <a:p>
            <a:pPr marL="914400" lvl="1" indent="-457200">
              <a:buFont typeface="+mj-lt"/>
              <a:buAutoNum type="alphaLcParenR"/>
            </a:pPr>
            <a:r>
              <a:rPr lang="en-GB" sz="1800" dirty="0"/>
              <a:t>Your audience: who do you want to see it?</a:t>
            </a:r>
          </a:p>
          <a:p>
            <a:r>
              <a:rPr lang="en-GB" sz="1800" dirty="0"/>
              <a:t>You can make more than one design if you wish to cover different options.  </a:t>
            </a:r>
          </a:p>
        </p:txBody>
      </p:sp>
      <p:sp>
        <p:nvSpPr>
          <p:cNvPr id="2" name="Slide Number Placeholder 1">
            <a:extLst>
              <a:ext uri="{FF2B5EF4-FFF2-40B4-BE49-F238E27FC236}">
                <a16:creationId xmlns:a16="http://schemas.microsoft.com/office/drawing/2014/main" id="{86376217-6495-AE4D-8C5D-E91613C81014}"/>
              </a:ext>
            </a:extLst>
          </p:cNvPr>
          <p:cNvSpPr>
            <a:spLocks noGrp="1"/>
          </p:cNvSpPr>
          <p:nvPr>
            <p:ph type="sldNum" sz="quarter" idx="12"/>
          </p:nvPr>
        </p:nvSpPr>
        <p:spPr/>
        <p:txBody>
          <a:bodyPr/>
          <a:lstStyle/>
          <a:p>
            <a:fld id="{91DB7F08-A76A-C04F-AC2D-B8A23795015F}" type="slidenum">
              <a:rPr lang="en-US" dirty="0" smtClean="0"/>
              <a:pPr/>
              <a:t>23</a:t>
            </a:fld>
            <a:endParaRPr lang="en-US" dirty="0"/>
          </a:p>
        </p:txBody>
      </p:sp>
      <p:pic>
        <p:nvPicPr>
          <p:cNvPr id="1026" name="Picture 2" descr="Question Mark Clip Art | Clipart Panda - Free Clipart Images">
            <a:extLst>
              <a:ext uri="{FF2B5EF4-FFF2-40B4-BE49-F238E27FC236}">
                <a16:creationId xmlns:a16="http://schemas.microsoft.com/office/drawing/2014/main" id="{EE85301B-F7F7-4C94-B758-84B6AE109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95" y="1556945"/>
            <a:ext cx="1913502" cy="358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30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331792" cy="875971"/>
          </a:xfrm>
        </p:spPr>
        <p:txBody>
          <a:bodyPr>
            <a:normAutofit/>
          </a:bodyPr>
          <a:lstStyle/>
          <a:p>
            <a:r>
              <a:rPr lang="en-GB" b="1" dirty="0"/>
              <a:t>Focus on…</a:t>
            </a:r>
            <a:endParaRPr lang="en-US" b="1" dirty="0"/>
          </a:p>
        </p:txBody>
      </p:sp>
      <p:sp>
        <p:nvSpPr>
          <p:cNvPr id="4" name="Slide Number Placeholder 3">
            <a:extLst>
              <a:ext uri="{FF2B5EF4-FFF2-40B4-BE49-F238E27FC236}">
                <a16:creationId xmlns:a16="http://schemas.microsoft.com/office/drawing/2014/main" id="{CF259864-8528-404A-B662-9D72DD7AA41B}"/>
              </a:ext>
            </a:extLst>
          </p:cNvPr>
          <p:cNvSpPr>
            <a:spLocks noGrp="1"/>
          </p:cNvSpPr>
          <p:nvPr>
            <p:ph type="sldNum" sz="quarter" idx="12"/>
          </p:nvPr>
        </p:nvSpPr>
        <p:spPr/>
        <p:txBody>
          <a:bodyPr/>
          <a:lstStyle/>
          <a:p>
            <a:fld id="{91DB7F08-A76A-C04F-AC2D-B8A23795015F}" type="slidenum">
              <a:rPr lang="en-US" dirty="0" smtClean="0"/>
              <a:pPr/>
              <a:t>24</a:t>
            </a:fld>
            <a:endParaRPr lang="en-US" dirty="0"/>
          </a:p>
        </p:txBody>
      </p:sp>
      <p:sp>
        <p:nvSpPr>
          <p:cNvPr id="9" name="Rectangle 8">
            <a:extLst>
              <a:ext uri="{FF2B5EF4-FFF2-40B4-BE49-F238E27FC236}">
                <a16:creationId xmlns:a16="http://schemas.microsoft.com/office/drawing/2014/main" id="{4988E4F1-2D51-480E-86B2-C18277D3A536}"/>
              </a:ext>
            </a:extLst>
          </p:cNvPr>
          <p:cNvSpPr/>
          <p:nvPr/>
        </p:nvSpPr>
        <p:spPr>
          <a:xfrm>
            <a:off x="820323" y="2778828"/>
            <a:ext cx="2360388" cy="1938992"/>
          </a:xfrm>
          <a:prstGeom prst="rect">
            <a:avLst/>
          </a:prstGeom>
          <a:solidFill>
            <a:schemeClr val="accent4"/>
          </a:solidFill>
        </p:spPr>
        <p:txBody>
          <a:bodyPr wrap="square">
            <a:spAutoFit/>
          </a:bodyPr>
          <a:lstStyle/>
          <a:p>
            <a:r>
              <a:rPr lang="en-GB" sz="2400" b="1" dirty="0">
                <a:latin typeface="Arial" panose="020B0604020202020204" pitchFamily="34" charset="0"/>
                <a:cs typeface="Arial" panose="020B0604020202020204" pitchFamily="34" charset="0"/>
              </a:rPr>
              <a:t>Materials</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What will it be made of so that it lasts/matures over time?</a:t>
            </a:r>
          </a:p>
        </p:txBody>
      </p:sp>
      <p:sp>
        <p:nvSpPr>
          <p:cNvPr id="10" name="Rectangle 9">
            <a:extLst>
              <a:ext uri="{FF2B5EF4-FFF2-40B4-BE49-F238E27FC236}">
                <a16:creationId xmlns:a16="http://schemas.microsoft.com/office/drawing/2014/main" id="{6F62FB47-3FC7-4D33-9376-BEB8C7A5460F}"/>
              </a:ext>
            </a:extLst>
          </p:cNvPr>
          <p:cNvSpPr/>
          <p:nvPr/>
        </p:nvSpPr>
        <p:spPr>
          <a:xfrm>
            <a:off x="7413917" y="2963494"/>
            <a:ext cx="3981578" cy="2308324"/>
          </a:xfrm>
          <a:prstGeom prst="rect">
            <a:avLst/>
          </a:prstGeom>
          <a:solidFill>
            <a:schemeClr val="accent4"/>
          </a:solidFill>
        </p:spPr>
        <p:txBody>
          <a:bodyPr wrap="square">
            <a:spAutoFit/>
          </a:bodyPr>
          <a:lstStyle/>
          <a:p>
            <a:r>
              <a:rPr lang="en-GB" sz="2400" b="1" dirty="0">
                <a:latin typeface="Arial" panose="020B0604020202020204" pitchFamily="34" charset="0"/>
                <a:cs typeface="Arial" panose="020B0604020202020204" pitchFamily="34" charset="0"/>
              </a:rPr>
              <a:t>Words</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Quotes from veterans, inspirational texts, religious texts, names of the dead, statistics, information about the war? </a:t>
            </a:r>
          </a:p>
        </p:txBody>
      </p:sp>
      <p:sp>
        <p:nvSpPr>
          <p:cNvPr id="11" name="Rectangle 10">
            <a:extLst>
              <a:ext uri="{FF2B5EF4-FFF2-40B4-BE49-F238E27FC236}">
                <a16:creationId xmlns:a16="http://schemas.microsoft.com/office/drawing/2014/main" id="{76074E1F-D1A3-46C1-9F95-4E7EA68DDF21}"/>
              </a:ext>
            </a:extLst>
          </p:cNvPr>
          <p:cNvSpPr/>
          <p:nvPr/>
        </p:nvSpPr>
        <p:spPr>
          <a:xfrm>
            <a:off x="7413917" y="1440000"/>
            <a:ext cx="2282306" cy="1200329"/>
          </a:xfrm>
          <a:prstGeom prst="rect">
            <a:avLst/>
          </a:prstGeom>
          <a:solidFill>
            <a:schemeClr val="accent4"/>
          </a:solidFill>
        </p:spPr>
        <p:txBody>
          <a:bodyPr wrap="square">
            <a:spAutoFit/>
          </a:bodyPr>
          <a:lstStyle/>
          <a:p>
            <a:r>
              <a:rPr lang="en-GB" sz="2400" b="1" dirty="0">
                <a:latin typeface="Arial" panose="020B0604020202020204" pitchFamily="34" charset="0"/>
                <a:cs typeface="Arial" panose="020B0604020202020204" pitchFamily="34" charset="0"/>
              </a:rPr>
              <a:t>Symbols</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Such as flags or icons?</a:t>
            </a:r>
          </a:p>
        </p:txBody>
      </p:sp>
      <p:sp>
        <p:nvSpPr>
          <p:cNvPr id="12" name="Rectangle 11">
            <a:extLst>
              <a:ext uri="{FF2B5EF4-FFF2-40B4-BE49-F238E27FC236}">
                <a16:creationId xmlns:a16="http://schemas.microsoft.com/office/drawing/2014/main" id="{A2B8CEE6-B5D5-4EE4-AD59-62DC579F67DC}"/>
              </a:ext>
            </a:extLst>
          </p:cNvPr>
          <p:cNvSpPr/>
          <p:nvPr/>
        </p:nvSpPr>
        <p:spPr>
          <a:xfrm>
            <a:off x="3508873" y="1440000"/>
            <a:ext cx="3538082" cy="2677656"/>
          </a:xfrm>
          <a:prstGeom prst="rect">
            <a:avLst/>
          </a:prstGeom>
          <a:solidFill>
            <a:schemeClr val="accent4"/>
          </a:solidFill>
        </p:spPr>
        <p:txBody>
          <a:bodyPr wrap="square">
            <a:spAutoFit/>
          </a:bodyPr>
          <a:lstStyle/>
          <a:p>
            <a:r>
              <a:rPr lang="en-GB" sz="2400" b="1" dirty="0">
                <a:latin typeface="Arial" panose="020B0604020202020204" pitchFamily="34" charset="0"/>
                <a:cs typeface="Arial" panose="020B0604020202020204" pitchFamily="34" charset="0"/>
              </a:rPr>
              <a:t>People</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Should it show people and, if so, what kind of people and how should they be represented? Realistic, like statues, symbolic or abstract? </a:t>
            </a:r>
          </a:p>
        </p:txBody>
      </p:sp>
      <p:sp>
        <p:nvSpPr>
          <p:cNvPr id="19" name="Rectangle 18">
            <a:extLst>
              <a:ext uri="{FF2B5EF4-FFF2-40B4-BE49-F238E27FC236}">
                <a16:creationId xmlns:a16="http://schemas.microsoft.com/office/drawing/2014/main" id="{15DB4945-E635-4C3F-83D6-C9B15F33A3D2}"/>
              </a:ext>
            </a:extLst>
          </p:cNvPr>
          <p:cNvSpPr/>
          <p:nvPr/>
        </p:nvSpPr>
        <p:spPr>
          <a:xfrm>
            <a:off x="720000" y="1440000"/>
            <a:ext cx="2360389" cy="1015663"/>
          </a:xfrm>
          <a:prstGeom prst="rect">
            <a:avLst/>
          </a:prstGeom>
        </p:spPr>
        <p:txBody>
          <a:bodyPr wrap="square">
            <a:spAutoFit/>
          </a:bodyPr>
          <a:lstStyle/>
          <a:p>
            <a:r>
              <a:rPr lang="en-GB" sz="2000" dirty="0">
                <a:latin typeface="Arial" charset="0"/>
                <a:ea typeface="Arial" charset="0"/>
                <a:cs typeface="Arial" charset="0"/>
              </a:rPr>
              <a:t>In your design, focus on these aspects:  </a:t>
            </a:r>
          </a:p>
        </p:txBody>
      </p:sp>
    </p:spTree>
    <p:extLst>
      <p:ext uri="{BB962C8B-B14F-4D97-AF65-F5344CB8AC3E}">
        <p14:creationId xmlns:p14="http://schemas.microsoft.com/office/powerpoint/2010/main" val="220600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02525-DE3C-434D-9978-DD2C4444BBA2}"/>
              </a:ext>
            </a:extLst>
          </p:cNvPr>
          <p:cNvSpPr>
            <a:spLocks noGrp="1"/>
          </p:cNvSpPr>
          <p:nvPr>
            <p:ph type="sldNum" sz="quarter" idx="12"/>
          </p:nvPr>
        </p:nvSpPr>
        <p:spPr/>
        <p:txBody>
          <a:bodyPr/>
          <a:lstStyle/>
          <a:p>
            <a:fld id="{91DB7F08-A76A-C04F-AC2D-B8A23795015F}" type="slidenum">
              <a:rPr lang="en-US" dirty="0" smtClean="0"/>
              <a:pPr/>
              <a:t>25</a:t>
            </a:fld>
            <a:endParaRPr lang="en-US" dirty="0"/>
          </a:p>
        </p:txBody>
      </p:sp>
      <p:sp>
        <p:nvSpPr>
          <p:cNvPr id="3" name="Title 2">
            <a:extLst>
              <a:ext uri="{FF2B5EF4-FFF2-40B4-BE49-F238E27FC236}">
                <a16:creationId xmlns:a16="http://schemas.microsoft.com/office/drawing/2014/main" id="{9481B398-4D38-4050-ACE5-542E4B723448}"/>
              </a:ext>
            </a:extLst>
          </p:cNvPr>
          <p:cNvSpPr>
            <a:spLocks noGrp="1"/>
          </p:cNvSpPr>
          <p:nvPr>
            <p:ph type="title"/>
          </p:nvPr>
        </p:nvSpPr>
        <p:spPr>
          <a:xfrm>
            <a:off x="720000" y="360000"/>
            <a:ext cx="10515600" cy="806191"/>
          </a:xfrm>
        </p:spPr>
        <p:txBody>
          <a:bodyPr vert="horz" lIns="0" tIns="0" rIns="0" bIns="0" rtlCol="0" anchor="t" anchorCtr="0">
            <a:normAutofit/>
          </a:bodyPr>
          <a:lstStyle/>
          <a:p>
            <a:r>
              <a:rPr lang="en-GB" b="1" dirty="0"/>
              <a:t>Here’s one I made earlier!</a:t>
            </a:r>
          </a:p>
        </p:txBody>
      </p:sp>
      <p:sp>
        <p:nvSpPr>
          <p:cNvPr id="6" name="TextBox 5">
            <a:extLst>
              <a:ext uri="{FF2B5EF4-FFF2-40B4-BE49-F238E27FC236}">
                <a16:creationId xmlns:a16="http://schemas.microsoft.com/office/drawing/2014/main" id="{3DE212E9-D14E-4ECC-902A-34364153332D}"/>
              </a:ext>
            </a:extLst>
          </p:cNvPr>
          <p:cNvSpPr txBox="1"/>
          <p:nvPr/>
        </p:nvSpPr>
        <p:spPr>
          <a:xfrm>
            <a:off x="719999" y="1620000"/>
            <a:ext cx="2831583"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this video, Felix from Cottenham Village College explains the design that he came up with for his new Korean War memorial. </a:t>
            </a:r>
          </a:p>
        </p:txBody>
      </p:sp>
      <p:pic>
        <p:nvPicPr>
          <p:cNvPr id="9" name="Picture 8">
            <a:extLst>
              <a:ext uri="{FF2B5EF4-FFF2-40B4-BE49-F238E27FC236}">
                <a16:creationId xmlns:a16="http://schemas.microsoft.com/office/drawing/2014/main" id="{0017B02C-CC2C-4FB9-B3B7-762E5202AF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8213" y="1620000"/>
            <a:ext cx="6217920" cy="4123690"/>
          </a:xfrm>
          <a:prstGeom prst="rect">
            <a:avLst/>
          </a:prstGeom>
        </p:spPr>
      </p:pic>
      <p:pic>
        <p:nvPicPr>
          <p:cNvPr id="4" name="Picture 4" descr="A picture containing table&#10;&#10;Description automatically generated">
            <a:extLst>
              <a:ext uri="{FF2B5EF4-FFF2-40B4-BE49-F238E27FC236}">
                <a16:creationId xmlns:a16="http://schemas.microsoft.com/office/drawing/2014/main" id="{BE06E184-9DEE-40DA-AFEE-750EE3DD9D33}"/>
              </a:ext>
            </a:extLst>
          </p:cNvPr>
          <p:cNvPicPr>
            <a:picLocks noChangeAspect="1"/>
          </p:cNvPicPr>
          <p:nvPr/>
        </p:nvPicPr>
        <p:blipFill>
          <a:blip r:embed="rId4"/>
          <a:stretch>
            <a:fillRect/>
          </a:stretch>
        </p:blipFill>
        <p:spPr>
          <a:xfrm>
            <a:off x="6462712" y="2828650"/>
            <a:ext cx="1210227" cy="1189658"/>
          </a:xfrm>
          <a:prstGeom prst="rect">
            <a:avLst/>
          </a:prstGeom>
        </p:spPr>
      </p:pic>
    </p:spTree>
    <p:extLst>
      <p:ext uri="{BB962C8B-B14F-4D97-AF65-F5344CB8AC3E}">
        <p14:creationId xmlns:p14="http://schemas.microsoft.com/office/powerpoint/2010/main" val="417742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2458629" cy="874988"/>
          </a:xfrm>
        </p:spPr>
        <p:txBody>
          <a:bodyPr/>
          <a:lstStyle/>
          <a:p>
            <a:r>
              <a:rPr lang="en-GB" b="1" dirty="0"/>
              <a:t>Plenary</a:t>
            </a:r>
            <a:endParaRPr lang="en-US" b="1" dirty="0"/>
          </a:p>
        </p:txBody>
      </p:sp>
      <p:sp>
        <p:nvSpPr>
          <p:cNvPr id="4" name="Content Placeholder 2"/>
          <p:cNvSpPr>
            <a:spLocks noGrp="1"/>
          </p:cNvSpPr>
          <p:nvPr>
            <p:ph idx="1"/>
          </p:nvPr>
        </p:nvSpPr>
        <p:spPr>
          <a:xfrm>
            <a:off x="720000" y="1620000"/>
            <a:ext cx="3376011" cy="4351338"/>
          </a:xfrm>
        </p:spPr>
        <p:txBody>
          <a:bodyPr>
            <a:normAutofit/>
          </a:bodyPr>
          <a:lstStyle/>
          <a:p>
            <a:pPr marL="0" indent="0">
              <a:buNone/>
            </a:pPr>
            <a:r>
              <a:rPr lang="en-GB" sz="2800" dirty="0">
                <a:solidFill>
                  <a:srgbClr val="454545"/>
                </a:solidFill>
              </a:rPr>
              <a:t>What might Bill Speakman VC think of your new memorial designs? </a:t>
            </a:r>
            <a:endParaRPr lang="en-GB" sz="2800" dirty="0"/>
          </a:p>
          <a:p>
            <a:pPr marL="0" indent="0">
              <a:buNone/>
            </a:pPr>
            <a:endParaRPr lang="en-US"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358" y="602144"/>
            <a:ext cx="4120685" cy="469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854" y="654033"/>
            <a:ext cx="2660261" cy="464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B5E5D21E-A5AF-FE43-A2FA-3A0F2A2E0A25}"/>
              </a:ext>
            </a:extLst>
          </p:cNvPr>
          <p:cNvSpPr>
            <a:spLocks noGrp="1"/>
          </p:cNvSpPr>
          <p:nvPr>
            <p:ph type="sldNum" sz="quarter" idx="12"/>
          </p:nvPr>
        </p:nvSpPr>
        <p:spPr/>
        <p:txBody>
          <a:bodyPr/>
          <a:lstStyle/>
          <a:p>
            <a:fld id="{91DB7F08-A76A-C04F-AC2D-B8A23795015F}" type="slidenum">
              <a:rPr lang="en-US" dirty="0" smtClean="0"/>
              <a:pPr/>
              <a:t>26</a:t>
            </a:fld>
            <a:endParaRPr lang="en-US" dirty="0"/>
          </a:p>
        </p:txBody>
      </p:sp>
    </p:spTree>
    <p:extLst>
      <p:ext uri="{BB962C8B-B14F-4D97-AF65-F5344CB8AC3E}">
        <p14:creationId xmlns:p14="http://schemas.microsoft.com/office/powerpoint/2010/main" val="130600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20000" y="360000"/>
            <a:ext cx="11021426" cy="1306713"/>
          </a:xfrm>
        </p:spPr>
        <p:txBody>
          <a:bodyPr>
            <a:noAutofit/>
          </a:bodyPr>
          <a:lstStyle/>
          <a:p>
            <a:r>
              <a:rPr lang="en-GB" b="1" dirty="0"/>
              <a:t>Korean Veterans Memorial, National Memorial Arboretum, Staffordshire, UK</a:t>
            </a:r>
            <a:endParaRPr lang="en-GB" b="1" dirty="0">
              <a:solidFill>
                <a:schemeClr val="bg1"/>
              </a:solidFill>
            </a:endParaRPr>
          </a:p>
        </p:txBody>
      </p:sp>
      <p:sp>
        <p:nvSpPr>
          <p:cNvPr id="2" name="Slide Number Placeholder 1">
            <a:extLst>
              <a:ext uri="{FF2B5EF4-FFF2-40B4-BE49-F238E27FC236}">
                <a16:creationId xmlns:a16="http://schemas.microsoft.com/office/drawing/2014/main" id="{54C4B2F9-87F9-8D43-8541-0C8A9046661D}"/>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3" name="TextBox 2">
            <a:extLst>
              <a:ext uri="{FF2B5EF4-FFF2-40B4-BE49-F238E27FC236}">
                <a16:creationId xmlns:a16="http://schemas.microsoft.com/office/drawing/2014/main" id="{5E6E0193-6505-4D1F-9B3F-4F7DEC2CD390}"/>
              </a:ext>
            </a:extLst>
          </p:cNvPr>
          <p:cNvSpPr txBox="1"/>
          <p:nvPr/>
        </p:nvSpPr>
        <p:spPr>
          <a:xfrm>
            <a:off x="606499" y="1620000"/>
            <a:ext cx="3636317" cy="415498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Starter</a:t>
            </a:r>
          </a:p>
          <a:p>
            <a:r>
              <a:rPr lang="en-GB" sz="2400" dirty="0">
                <a:latin typeface="Arial" panose="020B0604020202020204" pitchFamily="34" charset="0"/>
                <a:cs typeface="Arial" panose="020B0604020202020204" pitchFamily="34" charset="0"/>
              </a:rPr>
              <a:t>Study the information about this memorial on the next slide.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 you think this is a good memorial? Why?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Does this memorial do justice to the people and issues that we have been examining? Why?</a:t>
            </a:r>
          </a:p>
        </p:txBody>
      </p:sp>
      <p:pic>
        <p:nvPicPr>
          <p:cNvPr id="4" name="Picture 5" descr="A picture containing grass, outdoor, field, game&#10;&#10;Description automatically generated">
            <a:extLst>
              <a:ext uri="{FF2B5EF4-FFF2-40B4-BE49-F238E27FC236}">
                <a16:creationId xmlns:a16="http://schemas.microsoft.com/office/drawing/2014/main" id="{85188592-3994-4E3B-A039-50F75022153D}"/>
              </a:ext>
            </a:extLst>
          </p:cNvPr>
          <p:cNvPicPr>
            <a:picLocks noChangeAspect="1"/>
          </p:cNvPicPr>
          <p:nvPr/>
        </p:nvPicPr>
        <p:blipFill>
          <a:blip r:embed="rId3"/>
          <a:stretch>
            <a:fillRect/>
          </a:stretch>
        </p:blipFill>
        <p:spPr>
          <a:xfrm>
            <a:off x="4801704" y="1772528"/>
            <a:ext cx="5106505" cy="3809901"/>
          </a:xfrm>
          <a:prstGeom prst="rect">
            <a:avLst/>
          </a:prstGeom>
        </p:spPr>
      </p:pic>
    </p:spTree>
    <p:extLst>
      <p:ext uri="{BB962C8B-B14F-4D97-AF65-F5344CB8AC3E}">
        <p14:creationId xmlns:p14="http://schemas.microsoft.com/office/powerpoint/2010/main" val="422776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229830" cy="779687"/>
          </a:xfrm>
        </p:spPr>
        <p:txBody>
          <a:bodyPr>
            <a:normAutofit/>
          </a:bodyPr>
          <a:lstStyle/>
          <a:p>
            <a:r>
              <a:rPr lang="en-GB" b="1" dirty="0"/>
              <a:t>Information about the memorial</a:t>
            </a:r>
            <a:endParaRPr lang="en-US" b="1" dirty="0"/>
          </a:p>
        </p:txBody>
      </p:sp>
      <p:sp>
        <p:nvSpPr>
          <p:cNvPr id="3" name="Content Placeholder 2"/>
          <p:cNvSpPr>
            <a:spLocks noGrp="1"/>
          </p:cNvSpPr>
          <p:nvPr>
            <p:ph idx="1"/>
          </p:nvPr>
        </p:nvSpPr>
        <p:spPr>
          <a:xfrm>
            <a:off x="537119" y="1547784"/>
            <a:ext cx="10753841" cy="3762432"/>
          </a:xfrm>
        </p:spPr>
        <p:txBody>
          <a:bodyPr>
            <a:noAutofit/>
          </a:bodyPr>
          <a:lstStyle/>
          <a:p>
            <a:pPr marL="357188" indent="-357188"/>
            <a:r>
              <a:rPr lang="en-GB" dirty="0"/>
              <a:t>The memorial includes </a:t>
            </a:r>
            <a:r>
              <a:rPr lang="en-GB" b="1" dirty="0"/>
              <a:t>four boulders</a:t>
            </a:r>
            <a:r>
              <a:rPr lang="en-GB" dirty="0"/>
              <a:t>, each representing one of the four years in which the British Armed Forces participated in the Korean War from 1950 to 1953.</a:t>
            </a:r>
          </a:p>
          <a:p>
            <a:pPr marL="357188" indent="-357188"/>
            <a:r>
              <a:rPr lang="en-GB" dirty="0"/>
              <a:t>Each boulder has </a:t>
            </a:r>
            <a:r>
              <a:rPr lang="en-GB" b="1" dirty="0"/>
              <a:t>a metal plaque </a:t>
            </a:r>
            <a:r>
              <a:rPr lang="en-GB" dirty="0"/>
              <a:t>on it, explaining what happened in each year. </a:t>
            </a:r>
          </a:p>
          <a:p>
            <a:pPr marL="357188" indent="-357188"/>
            <a:r>
              <a:rPr lang="en-GB" dirty="0"/>
              <a:t>There are </a:t>
            </a:r>
            <a:r>
              <a:rPr lang="en-GB" b="1" dirty="0"/>
              <a:t>three flags </a:t>
            </a:r>
            <a:r>
              <a:rPr lang="en-GB" dirty="0"/>
              <a:t>flying, those of Britain, South Korea and the United Nations.</a:t>
            </a:r>
          </a:p>
          <a:p>
            <a:pPr marL="357188" indent="-357188"/>
            <a:r>
              <a:rPr lang="en-GB" dirty="0"/>
              <a:t>Surrounding the memorial are </a:t>
            </a:r>
            <a:r>
              <a:rPr lang="en-GB" b="1" dirty="0"/>
              <a:t>25 trees </a:t>
            </a:r>
            <a:r>
              <a:rPr lang="en-GB" dirty="0"/>
              <a:t>that typically grow in Korea.</a:t>
            </a:r>
          </a:p>
          <a:p>
            <a:pPr marL="357188" indent="-357188"/>
            <a:r>
              <a:rPr lang="en-GB" dirty="0"/>
              <a:t>The memorial was </a:t>
            </a:r>
            <a:r>
              <a:rPr lang="en-GB" b="1" dirty="0"/>
              <a:t>opened in 2000 </a:t>
            </a:r>
            <a:r>
              <a:rPr lang="en-GB" dirty="0"/>
              <a:t>by the Korean Veterans Association on the fiftieth anniversary of the outbreak of the Korean War in 1950.  </a:t>
            </a:r>
          </a:p>
        </p:txBody>
      </p:sp>
      <p:sp>
        <p:nvSpPr>
          <p:cNvPr id="4" name="Slide Number Placeholder 3">
            <a:extLst>
              <a:ext uri="{FF2B5EF4-FFF2-40B4-BE49-F238E27FC236}">
                <a16:creationId xmlns:a16="http://schemas.microsoft.com/office/drawing/2014/main" id="{23F5D35F-AEC8-584D-9E02-55A7BB6DD6C5}"/>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228524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20000" y="360000"/>
            <a:ext cx="11229830" cy="1325563"/>
          </a:xfrm>
        </p:spPr>
        <p:txBody>
          <a:bodyPr>
            <a:normAutofit/>
          </a:bodyPr>
          <a:lstStyle/>
          <a:p>
            <a:r>
              <a:rPr lang="en-US" b="1" dirty="0"/>
              <a:t>Design a new Korean War memorial</a:t>
            </a:r>
          </a:p>
        </p:txBody>
      </p:sp>
      <p:sp>
        <p:nvSpPr>
          <p:cNvPr id="13" name="Content Placeholder 2"/>
          <p:cNvSpPr>
            <a:spLocks noGrp="1"/>
          </p:cNvSpPr>
          <p:nvPr>
            <p:ph idx="1"/>
          </p:nvPr>
        </p:nvSpPr>
        <p:spPr>
          <a:xfrm>
            <a:off x="719999" y="1620000"/>
            <a:ext cx="7708383" cy="4351338"/>
          </a:xfrm>
        </p:spPr>
        <p:txBody>
          <a:bodyPr>
            <a:noAutofit/>
          </a:bodyPr>
          <a:lstStyle/>
          <a:p>
            <a:pPr marL="0" indent="0">
              <a:buNone/>
            </a:pPr>
            <a:r>
              <a:rPr lang="en-GB" sz="2200" b="1" dirty="0"/>
              <a:t>Your commission </a:t>
            </a:r>
          </a:p>
          <a:p>
            <a:pPr marL="0" indent="0">
              <a:buNone/>
            </a:pPr>
            <a:r>
              <a:rPr lang="en-GB" sz="2200" dirty="0"/>
              <a:t>Suppose that the existing Korean Veterans Memorial is to be replaced but </a:t>
            </a:r>
            <a:r>
              <a:rPr lang="en-GB" sz="2200" u="sng" dirty="0"/>
              <a:t>on the same site</a:t>
            </a:r>
            <a:r>
              <a:rPr lang="en-GB" sz="2200" dirty="0"/>
              <a:t>.</a:t>
            </a:r>
          </a:p>
          <a:p>
            <a:r>
              <a:rPr lang="en-GB" sz="2200" dirty="0"/>
              <a:t>Your task is to design a new memorial that will be ready for opening in 2023 on the seventieth anniversary of the end of the Korean War.</a:t>
            </a:r>
          </a:p>
          <a:p>
            <a:r>
              <a:rPr lang="en-GB" sz="2200" dirty="0"/>
              <a:t>You should be able to justify:</a:t>
            </a:r>
          </a:p>
          <a:p>
            <a:pPr lvl="1"/>
            <a:r>
              <a:rPr lang="en-GB" sz="2200" dirty="0"/>
              <a:t>Who you have included or excluded from the memorial and why.</a:t>
            </a:r>
          </a:p>
          <a:p>
            <a:pPr lvl="1"/>
            <a:r>
              <a:rPr lang="en-GB" sz="2200" dirty="0"/>
              <a:t>What materials, symbols, images and words you have included and why.</a:t>
            </a:r>
          </a:p>
          <a:p>
            <a:r>
              <a:rPr lang="en-GB" sz="2200" dirty="0"/>
              <a:t>You can make more than one design if you wish to cover different options.  </a:t>
            </a:r>
          </a:p>
          <a:p>
            <a:pPr marL="0" indent="0">
              <a:buNone/>
            </a:pPr>
            <a:endParaRPr lang="en-GB" sz="2200" dirty="0"/>
          </a:p>
        </p:txBody>
      </p:sp>
      <p:sp>
        <p:nvSpPr>
          <p:cNvPr id="2" name="Slide Number Placeholder 1">
            <a:extLst>
              <a:ext uri="{FF2B5EF4-FFF2-40B4-BE49-F238E27FC236}">
                <a16:creationId xmlns:a16="http://schemas.microsoft.com/office/drawing/2014/main" id="{86376217-6495-AE4D-8C5D-E91613C81014}"/>
              </a:ext>
            </a:extLst>
          </p:cNvPr>
          <p:cNvSpPr>
            <a:spLocks noGrp="1"/>
          </p:cNvSpPr>
          <p:nvPr>
            <p:ph type="sldNum" sz="quarter" idx="12"/>
          </p:nvPr>
        </p:nvSpPr>
        <p:spPr/>
        <p:txBody>
          <a:bodyPr/>
          <a:lstStyle/>
          <a:p>
            <a:fld id="{91DB7F08-A76A-C04F-AC2D-B8A23795015F}" type="slidenum">
              <a:rPr lang="en-US" smtClean="0"/>
              <a:pPr/>
              <a:t>5</a:t>
            </a:fld>
            <a:endParaRPr lang="en-US"/>
          </a:p>
        </p:txBody>
      </p:sp>
      <p:pic>
        <p:nvPicPr>
          <p:cNvPr id="1026" name="Picture 2" descr="Question Mark Clip Art | Clipart Panda - Free Clipart Images">
            <a:extLst>
              <a:ext uri="{FF2B5EF4-FFF2-40B4-BE49-F238E27FC236}">
                <a16:creationId xmlns:a16="http://schemas.microsoft.com/office/drawing/2014/main" id="{EE85301B-F7F7-4C94-B758-84B6AE109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095" y="1556945"/>
            <a:ext cx="1913502" cy="358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2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331792" cy="875971"/>
          </a:xfrm>
        </p:spPr>
        <p:txBody>
          <a:bodyPr>
            <a:normAutofit/>
          </a:bodyPr>
          <a:lstStyle/>
          <a:p>
            <a:r>
              <a:rPr lang="en-GB" b="1" dirty="0"/>
              <a:t>Learn from other Korean War memorials</a:t>
            </a:r>
            <a:endParaRPr lang="en-US" b="1" dirty="0"/>
          </a:p>
        </p:txBody>
      </p:sp>
      <p:sp>
        <p:nvSpPr>
          <p:cNvPr id="4" name="Slide Number Placeholder 3">
            <a:extLst>
              <a:ext uri="{FF2B5EF4-FFF2-40B4-BE49-F238E27FC236}">
                <a16:creationId xmlns:a16="http://schemas.microsoft.com/office/drawing/2014/main" id="{CF259864-8528-404A-B662-9D72DD7AA41B}"/>
              </a:ext>
            </a:extLst>
          </p:cNvPr>
          <p:cNvSpPr>
            <a:spLocks noGrp="1"/>
          </p:cNvSpPr>
          <p:nvPr>
            <p:ph type="sldNum" sz="quarter" idx="12"/>
          </p:nvPr>
        </p:nvSpPr>
        <p:spPr/>
        <p:txBody>
          <a:bodyPr/>
          <a:lstStyle/>
          <a:p>
            <a:fld id="{91DB7F08-A76A-C04F-AC2D-B8A23795015F}" type="slidenum">
              <a:rPr lang="en-US" smtClean="0"/>
              <a:pPr/>
              <a:t>6</a:t>
            </a:fld>
            <a:endParaRPr lang="en-US" dirty="0"/>
          </a:p>
        </p:txBody>
      </p:sp>
      <p:sp>
        <p:nvSpPr>
          <p:cNvPr id="6" name="Rectangle 5">
            <a:extLst>
              <a:ext uri="{FF2B5EF4-FFF2-40B4-BE49-F238E27FC236}">
                <a16:creationId xmlns:a16="http://schemas.microsoft.com/office/drawing/2014/main" id="{A1A15C31-0795-4FBD-A204-F868AF141DAD}"/>
              </a:ext>
            </a:extLst>
          </p:cNvPr>
          <p:cNvSpPr/>
          <p:nvPr/>
        </p:nvSpPr>
        <p:spPr>
          <a:xfrm>
            <a:off x="816862" y="4785830"/>
            <a:ext cx="2263525" cy="1400383"/>
          </a:xfrm>
          <a:prstGeom prst="rect">
            <a:avLst/>
          </a:prstGeom>
          <a:solidFill>
            <a:srgbClr val="92D050"/>
          </a:solidFill>
        </p:spPr>
        <p:txBody>
          <a:bodyPr wrap="square">
            <a:spAutoFit/>
          </a:bodyPr>
          <a:lstStyle/>
          <a:p>
            <a:r>
              <a:rPr lang="en-GB" sz="1700" dirty="0">
                <a:latin typeface="Arial" panose="020B0604020202020204" pitchFamily="34" charset="0"/>
                <a:cs typeface="Arial" panose="020B0604020202020204" pitchFamily="34" charset="0"/>
              </a:rPr>
              <a:t>Note: You may not be able to answer all these questions about every memorial.</a:t>
            </a:r>
          </a:p>
        </p:txBody>
      </p:sp>
      <p:sp>
        <p:nvSpPr>
          <p:cNvPr id="7" name="Rectangle 6">
            <a:extLst>
              <a:ext uri="{FF2B5EF4-FFF2-40B4-BE49-F238E27FC236}">
                <a16:creationId xmlns:a16="http://schemas.microsoft.com/office/drawing/2014/main" id="{D7F5DAFD-D9B0-4336-912D-6B973389A043}"/>
              </a:ext>
            </a:extLst>
          </p:cNvPr>
          <p:cNvSpPr/>
          <p:nvPr/>
        </p:nvSpPr>
        <p:spPr>
          <a:xfrm>
            <a:off x="9913003" y="3738530"/>
            <a:ext cx="1755648" cy="87716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Funding</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Who paid for it and why?</a:t>
            </a:r>
          </a:p>
        </p:txBody>
      </p:sp>
      <p:sp>
        <p:nvSpPr>
          <p:cNvPr id="8" name="Rectangle 7">
            <a:extLst>
              <a:ext uri="{FF2B5EF4-FFF2-40B4-BE49-F238E27FC236}">
                <a16:creationId xmlns:a16="http://schemas.microsoft.com/office/drawing/2014/main" id="{C74197C8-D01A-469C-90ED-7B28D75EF976}"/>
              </a:ext>
            </a:extLst>
          </p:cNvPr>
          <p:cNvSpPr/>
          <p:nvPr/>
        </p:nvSpPr>
        <p:spPr>
          <a:xfrm>
            <a:off x="7605485" y="4761040"/>
            <a:ext cx="2088098" cy="61555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Date</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When was it made? </a:t>
            </a:r>
          </a:p>
        </p:txBody>
      </p:sp>
      <p:sp>
        <p:nvSpPr>
          <p:cNvPr id="9" name="Rectangle 8">
            <a:extLst>
              <a:ext uri="{FF2B5EF4-FFF2-40B4-BE49-F238E27FC236}">
                <a16:creationId xmlns:a16="http://schemas.microsoft.com/office/drawing/2014/main" id="{4988E4F1-2D51-480E-86B2-C18277D3A536}"/>
              </a:ext>
            </a:extLst>
          </p:cNvPr>
          <p:cNvSpPr/>
          <p:nvPr/>
        </p:nvSpPr>
        <p:spPr>
          <a:xfrm>
            <a:off x="5440776" y="3215310"/>
            <a:ext cx="1945289"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Materials</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is the memorial made from (e.g. wood, stone, metal)? </a:t>
            </a:r>
          </a:p>
        </p:txBody>
      </p:sp>
      <p:sp>
        <p:nvSpPr>
          <p:cNvPr id="10" name="Rectangle 9">
            <a:extLst>
              <a:ext uri="{FF2B5EF4-FFF2-40B4-BE49-F238E27FC236}">
                <a16:creationId xmlns:a16="http://schemas.microsoft.com/office/drawing/2014/main" id="{6F62FB47-3FC7-4D33-9376-BEB8C7A5460F}"/>
              </a:ext>
            </a:extLst>
          </p:cNvPr>
          <p:cNvSpPr/>
          <p:nvPr/>
        </p:nvSpPr>
        <p:spPr>
          <a:xfrm>
            <a:off x="5406065" y="1620000"/>
            <a:ext cx="1980000"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Words</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words can you see? Why have they been chosen?  </a:t>
            </a:r>
          </a:p>
        </p:txBody>
      </p:sp>
      <p:sp>
        <p:nvSpPr>
          <p:cNvPr id="11" name="Rectangle 10">
            <a:extLst>
              <a:ext uri="{FF2B5EF4-FFF2-40B4-BE49-F238E27FC236}">
                <a16:creationId xmlns:a16="http://schemas.microsoft.com/office/drawing/2014/main" id="{76074E1F-D1A3-46C1-9F95-4E7EA68DDF21}"/>
              </a:ext>
            </a:extLst>
          </p:cNvPr>
          <p:cNvSpPr/>
          <p:nvPr/>
        </p:nvSpPr>
        <p:spPr>
          <a:xfrm>
            <a:off x="3080388" y="1620000"/>
            <a:ext cx="2140969"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Symbols</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flags or symbols are visible? Why have they been included? </a:t>
            </a:r>
          </a:p>
        </p:txBody>
      </p:sp>
      <p:sp>
        <p:nvSpPr>
          <p:cNvPr id="12" name="Rectangle 11">
            <a:extLst>
              <a:ext uri="{FF2B5EF4-FFF2-40B4-BE49-F238E27FC236}">
                <a16:creationId xmlns:a16="http://schemas.microsoft.com/office/drawing/2014/main" id="{A2B8CEE6-B5D5-4EE4-AD59-62DC579F67DC}"/>
              </a:ext>
            </a:extLst>
          </p:cNvPr>
          <p:cNvSpPr/>
          <p:nvPr/>
        </p:nvSpPr>
        <p:spPr>
          <a:xfrm>
            <a:off x="3080387" y="3215310"/>
            <a:ext cx="2140969"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People</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human figures are shown? What are they doing? Who are they?</a:t>
            </a:r>
          </a:p>
        </p:txBody>
      </p:sp>
      <p:sp>
        <p:nvSpPr>
          <p:cNvPr id="13" name="Rectangle 12">
            <a:extLst>
              <a:ext uri="{FF2B5EF4-FFF2-40B4-BE49-F238E27FC236}">
                <a16:creationId xmlns:a16="http://schemas.microsoft.com/office/drawing/2014/main" id="{9CB507CA-C803-41DC-86A4-0CD15C0D7132}"/>
              </a:ext>
            </a:extLst>
          </p:cNvPr>
          <p:cNvSpPr/>
          <p:nvPr/>
        </p:nvSpPr>
        <p:spPr>
          <a:xfrm>
            <a:off x="7605485" y="1620000"/>
            <a:ext cx="2088098" cy="1400383"/>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Location</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Where is the memorial? What kind of environment surrounds it?</a:t>
            </a:r>
          </a:p>
        </p:txBody>
      </p:sp>
      <p:sp>
        <p:nvSpPr>
          <p:cNvPr id="14" name="Rectangle 13">
            <a:extLst>
              <a:ext uri="{FF2B5EF4-FFF2-40B4-BE49-F238E27FC236}">
                <a16:creationId xmlns:a16="http://schemas.microsoft.com/office/drawing/2014/main" id="{FE278BCD-377B-4888-87EB-64860A7A5F71}"/>
              </a:ext>
            </a:extLst>
          </p:cNvPr>
          <p:cNvSpPr/>
          <p:nvPr/>
        </p:nvSpPr>
        <p:spPr>
          <a:xfrm>
            <a:off x="9913003" y="1623235"/>
            <a:ext cx="1755648" cy="1923604"/>
          </a:xfrm>
          <a:prstGeom prst="rect">
            <a:avLst/>
          </a:prstGeom>
          <a:solidFill>
            <a:schemeClr val="accent4"/>
          </a:solidFill>
        </p:spPr>
        <p:txBody>
          <a:bodyPr wrap="square">
            <a:spAutoFit/>
          </a:bodyPr>
          <a:lstStyle/>
          <a:p>
            <a:r>
              <a:rPr lang="en-GB" sz="1700" b="1" dirty="0">
                <a:latin typeface="Arial" panose="020B0604020202020204" pitchFamily="34" charset="0"/>
                <a:cs typeface="Arial" panose="020B0604020202020204" pitchFamily="34" charset="0"/>
              </a:rPr>
              <a:t>Audience</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Who is meant to see it? Might someone be offended by it? If so, who and why?</a:t>
            </a:r>
          </a:p>
        </p:txBody>
      </p:sp>
      <p:sp>
        <p:nvSpPr>
          <p:cNvPr id="16" name="Rectangle 15">
            <a:extLst>
              <a:ext uri="{FF2B5EF4-FFF2-40B4-BE49-F238E27FC236}">
                <a16:creationId xmlns:a16="http://schemas.microsoft.com/office/drawing/2014/main" id="{00764C27-15B4-4230-A68B-E8D724647668}"/>
              </a:ext>
            </a:extLst>
          </p:cNvPr>
          <p:cNvSpPr/>
          <p:nvPr/>
        </p:nvSpPr>
        <p:spPr>
          <a:xfrm>
            <a:off x="7605485" y="3205049"/>
            <a:ext cx="2088098" cy="1410644"/>
          </a:xfrm>
          <a:prstGeom prst="rect">
            <a:avLst/>
          </a:prstGeom>
          <a:solidFill>
            <a:schemeClr val="accent4"/>
          </a:solidFill>
        </p:spPr>
        <p:txBody>
          <a:bodyPr wrap="square">
            <a:noAutofit/>
          </a:bodyPr>
          <a:lstStyle/>
          <a:p>
            <a:r>
              <a:rPr lang="en-GB" sz="1700" b="1" dirty="0">
                <a:latin typeface="Arial" panose="020B0604020202020204" pitchFamily="34" charset="0"/>
                <a:cs typeface="Arial" panose="020B0604020202020204" pitchFamily="34" charset="0"/>
              </a:rPr>
              <a:t>Impact</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What overall impression does it give you?</a:t>
            </a:r>
          </a:p>
        </p:txBody>
      </p:sp>
      <p:sp>
        <p:nvSpPr>
          <p:cNvPr id="19" name="Rectangle 18">
            <a:extLst>
              <a:ext uri="{FF2B5EF4-FFF2-40B4-BE49-F238E27FC236}">
                <a16:creationId xmlns:a16="http://schemas.microsoft.com/office/drawing/2014/main" id="{15DB4945-E635-4C3F-83D6-C9B15F33A3D2}"/>
              </a:ext>
            </a:extLst>
          </p:cNvPr>
          <p:cNvSpPr/>
          <p:nvPr/>
        </p:nvSpPr>
        <p:spPr>
          <a:xfrm>
            <a:off x="720000" y="1620000"/>
            <a:ext cx="2360389" cy="3016210"/>
          </a:xfrm>
          <a:prstGeom prst="rect">
            <a:avLst/>
          </a:prstGeom>
        </p:spPr>
        <p:txBody>
          <a:bodyPr wrap="square">
            <a:spAutoFit/>
          </a:bodyPr>
          <a:lstStyle/>
          <a:p>
            <a:r>
              <a:rPr lang="en-GB" sz="1900" b="1" dirty="0">
                <a:latin typeface="Arial" charset="0"/>
                <a:ea typeface="Arial" charset="0"/>
                <a:cs typeface="Arial" charset="0"/>
              </a:rPr>
              <a:t>Activity 1</a:t>
            </a:r>
          </a:p>
          <a:p>
            <a:pPr marL="285750" indent="-285750">
              <a:buFont typeface="Arial" panose="020B0604020202020204" pitchFamily="34" charset="0"/>
              <a:buChar char="•"/>
            </a:pPr>
            <a:r>
              <a:rPr lang="en-GB" sz="1900" dirty="0">
                <a:latin typeface="Arial" charset="0"/>
                <a:ea typeface="Arial" charset="0"/>
                <a:cs typeface="Arial" charset="0"/>
              </a:rPr>
              <a:t>Study the war memorials on Slides 7–16.  Use these questions to guide you.</a:t>
            </a:r>
          </a:p>
          <a:p>
            <a:pPr marL="285750" indent="-285750">
              <a:buFont typeface="Arial" panose="020B0604020202020204" pitchFamily="34" charset="0"/>
              <a:buChar char="•"/>
            </a:pPr>
            <a:r>
              <a:rPr lang="en-GB" sz="1900" dirty="0">
                <a:latin typeface="Arial" charset="0"/>
                <a:ea typeface="Arial" charset="0"/>
                <a:cs typeface="Arial" charset="0"/>
              </a:rPr>
              <a:t>Which memorial most appeals to you and why? </a:t>
            </a:r>
          </a:p>
        </p:txBody>
      </p:sp>
    </p:spTree>
    <p:extLst>
      <p:ext uri="{BB962C8B-B14F-4D97-AF65-F5344CB8AC3E}">
        <p14:creationId xmlns:p14="http://schemas.microsoft.com/office/powerpoint/2010/main" val="215392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group of people standing in front of a building&#10;&#10;Description automatically generated">
            <a:extLst>
              <a:ext uri="{FF2B5EF4-FFF2-40B4-BE49-F238E27FC236}">
                <a16:creationId xmlns:a16="http://schemas.microsoft.com/office/drawing/2014/main" id="{54F4CD4F-C8B3-4BA8-B4FC-4E5238EAAC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95"/>
          <a:stretch/>
        </p:blipFill>
        <p:spPr>
          <a:xfrm>
            <a:off x="0" y="0"/>
            <a:ext cx="8278671" cy="6766790"/>
          </a:xfrm>
          <a:prstGeom prst="rect">
            <a:avLst/>
          </a:prstGeom>
        </p:spPr>
      </p:pic>
      <p:sp>
        <p:nvSpPr>
          <p:cNvPr id="3" name="Slide Number Placeholder 2">
            <a:extLst>
              <a:ext uri="{FF2B5EF4-FFF2-40B4-BE49-F238E27FC236}">
                <a16:creationId xmlns:a16="http://schemas.microsoft.com/office/drawing/2014/main" id="{A76BBA1F-EAC6-4447-9A37-F4D55CE97BFB}"/>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5" name="Title 4">
            <a:extLst>
              <a:ext uri="{FF2B5EF4-FFF2-40B4-BE49-F238E27FC236}">
                <a16:creationId xmlns:a16="http://schemas.microsoft.com/office/drawing/2014/main" id="{113DEEA0-D364-489F-B829-1C3E5DC3FCB5}"/>
              </a:ext>
            </a:extLst>
          </p:cNvPr>
          <p:cNvSpPr>
            <a:spLocks noGrp="1"/>
          </p:cNvSpPr>
          <p:nvPr>
            <p:ph type="title"/>
          </p:nvPr>
        </p:nvSpPr>
        <p:spPr>
          <a:xfrm>
            <a:off x="8748431" y="360000"/>
            <a:ext cx="3156185" cy="1325563"/>
          </a:xfrm>
        </p:spPr>
        <p:txBody>
          <a:bodyPr>
            <a:noAutofit/>
          </a:bodyPr>
          <a:lstStyle/>
          <a:p>
            <a:r>
              <a:rPr lang="en-GB" b="1" dirty="0"/>
              <a:t>Part of a Chinese communist memorial to the Korean War</a:t>
            </a:r>
            <a:endParaRPr lang="en-GB" dirty="0"/>
          </a:p>
        </p:txBody>
      </p:sp>
    </p:spTree>
    <p:extLst>
      <p:ext uri="{BB962C8B-B14F-4D97-AF65-F5344CB8AC3E}">
        <p14:creationId xmlns:p14="http://schemas.microsoft.com/office/powerpoint/2010/main" val="81153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20000" y="360000"/>
            <a:ext cx="10515600" cy="1325563"/>
          </a:xfrm>
        </p:spPr>
        <p:txBody>
          <a:bodyPr>
            <a:normAutofit/>
          </a:bodyPr>
          <a:lstStyle/>
          <a:p>
            <a:r>
              <a:rPr lang="en-GB" b="1" dirty="0"/>
              <a:t>Information: Chinese communist memorial to the Korean War</a:t>
            </a:r>
            <a:endParaRPr lang="en-US" b="1" dirty="0"/>
          </a:p>
        </p:txBody>
      </p:sp>
      <p:sp>
        <p:nvSpPr>
          <p:cNvPr id="10" name="Content Placeholder 2"/>
          <p:cNvSpPr>
            <a:spLocks noGrp="1"/>
          </p:cNvSpPr>
          <p:nvPr>
            <p:ph idx="1"/>
          </p:nvPr>
        </p:nvSpPr>
        <p:spPr>
          <a:xfrm>
            <a:off x="720000" y="1980000"/>
            <a:ext cx="10339886" cy="3963600"/>
          </a:xfrm>
        </p:spPr>
        <p:txBody>
          <a:bodyPr>
            <a:noAutofit/>
          </a:bodyPr>
          <a:lstStyle/>
          <a:p>
            <a:pPr marL="285750" indent="-285750">
              <a:buFont typeface="Arial" panose="020B0604020202020204" pitchFamily="34" charset="0"/>
              <a:buChar char="•"/>
            </a:pPr>
            <a:r>
              <a:rPr lang="en-GB" sz="1800" dirty="0"/>
              <a:t>The memorial shows General Peng </a:t>
            </a:r>
            <a:r>
              <a:rPr lang="en-GB" sz="1800" dirty="0" err="1"/>
              <a:t>Dehuai</a:t>
            </a:r>
            <a:r>
              <a:rPr lang="en-GB" sz="1800" dirty="0"/>
              <a:t> leading Chinese soldiers across the Yalu River from the border city of Dandong in October 1950.</a:t>
            </a:r>
          </a:p>
          <a:p>
            <a:pPr marL="285750" indent="-285750">
              <a:buFont typeface="Arial" panose="020B0604020202020204" pitchFamily="34" charset="0"/>
              <a:buChar char="•"/>
            </a:pPr>
            <a:r>
              <a:rPr lang="en-GB" sz="1800" dirty="0"/>
              <a:t>The soldiers were sent to help North Korea fight UN forces, who were close to the Chinese border and might threaten communist China itself. Chinese troops helped to push back the UN troops.</a:t>
            </a:r>
          </a:p>
          <a:p>
            <a:pPr marL="285750" indent="-285750">
              <a:buFont typeface="Arial" panose="020B0604020202020204" pitchFamily="34" charset="0"/>
              <a:buChar char="•"/>
            </a:pPr>
            <a:r>
              <a:rPr lang="en-GB" sz="1800" dirty="0"/>
              <a:t>The soldiers were officially known as ‘volunteers, which avoided the Chinese government having to declare war against UN forces.</a:t>
            </a:r>
          </a:p>
          <a:p>
            <a:pPr marL="285750" indent="-285750">
              <a:buFont typeface="Arial" panose="020B0604020202020204" pitchFamily="34" charset="0"/>
              <a:buChar char="•"/>
            </a:pPr>
            <a:r>
              <a:rPr lang="en-GB" sz="1800" dirty="0"/>
              <a:t>‘For Peace’ is written in English and Chinese at the foot of the statue. Chinese support for North Korea was meant to end the war and so bring peace to the whole of Korea.</a:t>
            </a:r>
          </a:p>
          <a:p>
            <a:pPr marL="285750" indent="-285750">
              <a:buFont typeface="Arial" panose="020B0604020202020204" pitchFamily="34" charset="0"/>
              <a:buChar char="•"/>
            </a:pPr>
            <a:r>
              <a:rPr lang="en-GB" sz="1800" dirty="0"/>
              <a:t>The Chinese saved North Korea from defeat. In China, the Korean War is known as the ‘War to resist US aggression and aid Korea’. </a:t>
            </a:r>
          </a:p>
          <a:p>
            <a:pPr marL="285750" indent="-285750">
              <a:buFont typeface="Arial" panose="020B0604020202020204" pitchFamily="34" charset="0"/>
              <a:buChar char="•"/>
            </a:pPr>
            <a:r>
              <a:rPr lang="en-GB" sz="1800" dirty="0"/>
              <a:t>The memorial forms part of a museum about Chinese involvement in the Korean War.</a:t>
            </a:r>
          </a:p>
          <a:p>
            <a:pPr marL="285750" indent="-285750">
              <a:buFont typeface="Arial" panose="020B0604020202020204" pitchFamily="34" charset="0"/>
              <a:buChar char="•"/>
            </a:pPr>
            <a:r>
              <a:rPr lang="en-GB" sz="1800" dirty="0"/>
              <a:t>The museum was built in Dandong in the 1990s.</a:t>
            </a:r>
          </a:p>
        </p:txBody>
      </p:sp>
      <p:sp>
        <p:nvSpPr>
          <p:cNvPr id="2" name="Slide Number Placeholder 1">
            <a:extLst>
              <a:ext uri="{FF2B5EF4-FFF2-40B4-BE49-F238E27FC236}">
                <a16:creationId xmlns:a16="http://schemas.microsoft.com/office/drawing/2014/main" id="{AA539C38-59C7-0344-A4AB-D40191E27FCD}"/>
              </a:ext>
            </a:extLst>
          </p:cNvPr>
          <p:cNvSpPr>
            <a:spLocks noGrp="1"/>
          </p:cNvSpPr>
          <p:nvPr>
            <p:ph type="sldNum" sz="quarter" idx="12"/>
          </p:nvPr>
        </p:nvSpPr>
        <p:spPr/>
        <p:txBody>
          <a:bodyPr/>
          <a:lstStyle/>
          <a:p>
            <a:fld id="{91DB7F08-A76A-C04F-AC2D-B8A23795015F}" type="slidenum">
              <a:rPr lang="en-US" smtClean="0"/>
              <a:pPr/>
              <a:t>8</a:t>
            </a:fld>
            <a:endParaRPr lang="en-US"/>
          </a:p>
        </p:txBody>
      </p:sp>
    </p:spTree>
    <p:extLst>
      <p:ext uri="{BB962C8B-B14F-4D97-AF65-F5344CB8AC3E}">
        <p14:creationId xmlns:p14="http://schemas.microsoft.com/office/powerpoint/2010/main" val="41123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8352000" cy="6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8601389" y="360000"/>
            <a:ext cx="3338433" cy="4199474"/>
          </a:xfrm>
        </p:spPr>
        <p:txBody>
          <a:bodyPr>
            <a:normAutofit/>
          </a:bodyPr>
          <a:lstStyle/>
          <a:p>
            <a:r>
              <a:rPr lang="en-GB" b="1" dirty="0"/>
              <a:t>The Statue of Brothers in Seoul</a:t>
            </a:r>
          </a:p>
        </p:txBody>
      </p:sp>
      <p:sp>
        <p:nvSpPr>
          <p:cNvPr id="2" name="Slide Number Placeholder 1">
            <a:extLst>
              <a:ext uri="{FF2B5EF4-FFF2-40B4-BE49-F238E27FC236}">
                <a16:creationId xmlns:a16="http://schemas.microsoft.com/office/drawing/2014/main" id="{C3E6C71B-5385-CB48-A9D0-6B601CB272C1}"/>
              </a:ext>
            </a:extLst>
          </p:cNvPr>
          <p:cNvSpPr>
            <a:spLocks noGrp="1"/>
          </p:cNvSpPr>
          <p:nvPr>
            <p:ph type="sldNum" sz="quarter" idx="12"/>
          </p:nvPr>
        </p:nvSpPr>
        <p:spPr/>
        <p:txBody>
          <a:bodyPr/>
          <a:lstStyle/>
          <a:p>
            <a:fld id="{91DB7F08-A76A-C04F-AC2D-B8A23795015F}" type="slidenum">
              <a:rPr lang="en-US" dirty="0" smtClean="0"/>
              <a:pPr/>
              <a:t>9</a:t>
            </a:fld>
            <a:endParaRPr lang="en-US" dirty="0"/>
          </a:p>
        </p:txBody>
      </p:sp>
    </p:spTree>
    <p:extLst>
      <p:ext uri="{BB962C8B-B14F-4D97-AF65-F5344CB8AC3E}">
        <p14:creationId xmlns:p14="http://schemas.microsoft.com/office/powerpoint/2010/main" val="163841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2754</Words>
  <Application>Microsoft Office PowerPoint</Application>
  <PresentationFormat>Widescreen</PresentationFormat>
  <Paragraphs>222</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vt:lpstr>
      <vt:lpstr>Calibri</vt:lpstr>
      <vt:lpstr>Helvetica Neue Medium</vt:lpstr>
      <vt:lpstr>Office Theme</vt:lpstr>
      <vt:lpstr>Enquiry:  How should  the Korean War be remembered? </vt:lpstr>
      <vt:lpstr>Lesson 3.3 Overview </vt:lpstr>
      <vt:lpstr>Korean Veterans Memorial, National Memorial Arboretum, Staffordshire, UK</vt:lpstr>
      <vt:lpstr>Information about the memorial</vt:lpstr>
      <vt:lpstr>Design a new Korean War memorial</vt:lpstr>
      <vt:lpstr>Learn from other Korean War memorials</vt:lpstr>
      <vt:lpstr>Part of a Chinese communist memorial to the Korean War</vt:lpstr>
      <vt:lpstr>Information: Chinese communist memorial to the Korean War</vt:lpstr>
      <vt:lpstr>The Statue of Brothers in Seoul</vt:lpstr>
      <vt:lpstr>Information: The Statue of Brothers war memorial in Seoul</vt:lpstr>
      <vt:lpstr>US Korean War Veterans Memorial, Washington DC</vt:lpstr>
      <vt:lpstr>Information: US Korean War Veterans Memorial, Washington DC </vt:lpstr>
      <vt:lpstr>Korean War memorial in the port of Cartagena, Colombia, South America</vt:lpstr>
      <vt:lpstr>Information: Korean War Memorial in the port of Cartagena, Colombia, South America</vt:lpstr>
      <vt:lpstr>Memorial at the Victorious Fatherland Liberation War Museum, Pyongyang, North Korea</vt:lpstr>
      <vt:lpstr>Information: Memorial at the Victorious Fatherland Liberation War Museum, Pyongyang, North Korea</vt:lpstr>
      <vt:lpstr>Who should be remembered? Decision 1</vt:lpstr>
      <vt:lpstr>Decision 1: Arguments on both sides</vt:lpstr>
      <vt:lpstr>PowerPoint Presentation</vt:lpstr>
      <vt:lpstr>Decision 2: Arguments on both sides</vt:lpstr>
      <vt:lpstr>Who should be remembered? Decision 3</vt:lpstr>
      <vt:lpstr>PowerPoint Presentation</vt:lpstr>
      <vt:lpstr>How should they be remembered?</vt:lpstr>
      <vt:lpstr>Focus on…</vt:lpstr>
      <vt:lpstr>Here’s one I made earlier!</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245</cp:revision>
  <dcterms:created xsi:type="dcterms:W3CDTF">2020-03-11T22:57:07Z</dcterms:created>
  <dcterms:modified xsi:type="dcterms:W3CDTF">2020-06-30T09:33:12Z</dcterms:modified>
</cp:coreProperties>
</file>