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4" r:id="rId2"/>
    <p:sldId id="285" r:id="rId3"/>
    <p:sldId id="286" r:id="rId4"/>
    <p:sldId id="28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5"/>
    <p:restoredTop sz="86152" autoAdjust="0"/>
  </p:normalViewPr>
  <p:slideViewPr>
    <p:cSldViewPr snapToGrid="0" snapToObjects="1">
      <p:cViewPr varScale="1">
        <p:scale>
          <a:sx n="57" d="100"/>
          <a:sy n="57" d="100"/>
        </p:scale>
        <p:origin x="684" y="48"/>
      </p:cViewPr>
      <p:guideLst>
        <p:guide orient="horz" pos="2160"/>
        <p:guide pos="3840"/>
      </p:guideLst>
    </p:cSldViewPr>
  </p:slideViewPr>
  <p:notesTextViewPr>
    <p:cViewPr>
      <p:scale>
        <a:sx n="1" d="1"/>
        <a:sy n="1" d="1"/>
      </p:scale>
      <p:origin x="0" y="-3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Left: </a:t>
            </a:r>
            <a:r>
              <a:rPr lang="en-GB" b="0" i="0" dirty="0">
                <a:solidFill>
                  <a:srgbClr val="000000"/>
                </a:solidFill>
                <a:effectLst/>
                <a:latin typeface="Times New Roman" panose="02020603050405020304" pitchFamily="18" charset="0"/>
              </a:rPr>
              <a:t>Public Domain/</a:t>
            </a:r>
            <a:r>
              <a:rPr lang="en-GB" b="0" i="0" dirty="0" err="1">
                <a:solidFill>
                  <a:srgbClr val="000000"/>
                </a:solidFill>
                <a:effectLst/>
                <a:latin typeface="Times New Roman" panose="02020603050405020304" pitchFamily="18" charset="0"/>
              </a:rPr>
              <a:t>Nationaal</a:t>
            </a:r>
            <a:r>
              <a:rPr lang="en-GB" b="0" i="0" dirty="0">
                <a:solidFill>
                  <a:srgbClr val="000000"/>
                </a:solidFill>
                <a:effectLst/>
                <a:latin typeface="Times New Roman" panose="02020603050405020304" pitchFamily="18" charset="0"/>
              </a:rPr>
              <a:t> </a:t>
            </a:r>
            <a:r>
              <a:rPr lang="en-GB" b="0" i="0" dirty="0" err="1">
                <a:solidFill>
                  <a:srgbClr val="000000"/>
                </a:solidFill>
                <a:effectLst/>
                <a:latin typeface="Times New Roman" panose="02020603050405020304" pitchFamily="18" charset="0"/>
              </a:rPr>
              <a:t>Archief</a:t>
            </a:r>
            <a:r>
              <a:rPr lang="en-GB" b="0" i="0" dirty="0">
                <a:solidFill>
                  <a:srgbClr val="000000"/>
                </a:solidFill>
                <a:effectLst/>
                <a:latin typeface="Times New Roman" panose="02020603050405020304" pitchFamily="18" charset="0"/>
              </a:rPr>
              <a:t> (Dutch National Archives) https://commons.wikimedia.org/wiki/File:Premier_Thatcher_932-7042_(cropped).jpg</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Right: </a:t>
            </a:r>
            <a:r>
              <a:rPr lang="en-GB" b="0" i="0" dirty="0">
                <a:solidFill>
                  <a:srgbClr val="000000"/>
                </a:solidFill>
                <a:effectLst/>
                <a:latin typeface="Times New Roman" panose="02020603050405020304" pitchFamily="18" charset="0"/>
              </a:rPr>
              <a:t>CC BY-SA 3.0/</a:t>
            </a:r>
            <a:r>
              <a:rPr lang="el-GR" b="0" i="0" dirty="0">
                <a:solidFill>
                  <a:srgbClr val="000000"/>
                </a:solidFill>
                <a:effectLst/>
                <a:latin typeface="Times New Roman" panose="02020603050405020304" pitchFamily="18" charset="0"/>
              </a:rPr>
              <a:t>Σπάρτακος/</a:t>
            </a:r>
            <a:r>
              <a:rPr lang="en-GB" b="0" i="0" dirty="0">
                <a:solidFill>
                  <a:srgbClr val="000000"/>
                </a:solidFill>
                <a:effectLst/>
                <a:latin typeface="Times New Roman" panose="02020603050405020304" pitchFamily="18" charset="0"/>
              </a:rPr>
              <a:t>Wikimedia </a:t>
            </a:r>
            <a:r>
              <a:rPr lang="en-GB" sz="1200" b="0" i="0" kern="1200" dirty="0">
                <a:solidFill>
                  <a:schemeClr val="tx1"/>
                </a:solidFill>
                <a:effectLst/>
                <a:latin typeface="+mn-lt"/>
                <a:ea typeface="+mn-ea"/>
                <a:cs typeface="+mn-cs"/>
              </a:rPr>
              <a:t>https://commons.wikimedia.org/wiki/File:Westminster-Abbey.JPG</a:t>
            </a: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125983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U.S. Defense Visual Information Center, https://commons.wikimedia.org/wiki/File:Major_PM_full.jpg</a:t>
            </a:r>
          </a:p>
          <a:p>
            <a:r>
              <a:rPr lang="en-US" dirty="0"/>
              <a:t>Centre: </a:t>
            </a:r>
            <a:r>
              <a:rPr lang="en-GB" b="0" i="0" dirty="0">
                <a:solidFill>
                  <a:srgbClr val="000000"/>
                </a:solidFill>
                <a:effectLst/>
                <a:latin typeface="Times New Roman" panose="02020603050405020304" pitchFamily="18" charset="0"/>
              </a:rPr>
              <a:t>CC BY-SA 3.0/</a:t>
            </a:r>
            <a:r>
              <a:rPr lang="el-GR" b="0" i="0" dirty="0">
                <a:solidFill>
                  <a:srgbClr val="000000"/>
                </a:solidFill>
                <a:effectLst/>
                <a:latin typeface="Times New Roman" panose="02020603050405020304" pitchFamily="18" charset="0"/>
              </a:rPr>
              <a:t>Σπάρτακος/</a:t>
            </a:r>
            <a:r>
              <a:rPr lang="en-GB" b="0" i="0" dirty="0">
                <a:solidFill>
                  <a:srgbClr val="000000"/>
                </a:solidFill>
                <a:effectLst/>
                <a:latin typeface="Times New Roman" panose="02020603050405020304" pitchFamily="18" charset="0"/>
              </a:rPr>
              <a:t>Wikimedia </a:t>
            </a:r>
            <a:r>
              <a:rPr lang="en-GB" sz="1200" b="0" i="0" kern="1200" dirty="0">
                <a:solidFill>
                  <a:schemeClr val="tx1"/>
                </a:solidFill>
                <a:effectLst/>
                <a:latin typeface="+mn-lt"/>
                <a:ea typeface="+mn-ea"/>
                <a:cs typeface="+mn-cs"/>
              </a:rPr>
              <a:t>https://commons.wikimedia.org/wiki/File:Westminster-Abbey.JPG</a:t>
            </a:r>
            <a:endParaRPr lang="en-US" dirty="0"/>
          </a:p>
          <a:p>
            <a:r>
              <a:rPr lang="en-US" dirty="0"/>
              <a:t>Right: </a:t>
            </a:r>
            <a:r>
              <a:rPr lang="en-GB" dirty="0"/>
              <a:t>CC BY-SA 4.0/Andrew Shiva/Wikipedia https://commons.wikimedia.org/wiki/File:UK-2014-London-The_Cenotaph.jpg</a:t>
            </a:r>
            <a:endParaRPr lang="en-US"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32639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64172" y="6356350"/>
            <a:ext cx="463756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3.2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28B36B54-0331-3045-A320-2AA9650DAAA0}"/>
              </a:ext>
            </a:extLst>
          </p:cNvPr>
          <p:cNvSpPr>
            <a:spLocks noGrp="1"/>
          </p:cNvSpPr>
          <p:nvPr>
            <p:ph type="sldNum" sz="quarter" idx="4"/>
          </p:nvPr>
        </p:nvSpPr>
        <p:spPr>
          <a:xfrm>
            <a:off x="3964172" y="6356350"/>
            <a:ext cx="463756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8B5E9-1EFB-D144-9E36-58BF2D8B7586}"/>
              </a:ext>
            </a:extLst>
          </p:cNvPr>
          <p:cNvSpPr>
            <a:spLocks noGrp="1"/>
          </p:cNvSpPr>
          <p:nvPr>
            <p:ph type="sldNum" sz="quarter" idx="12"/>
          </p:nvPr>
        </p:nvSpPr>
        <p:spPr/>
        <p:txBody>
          <a:bodyPr/>
          <a:lstStyle/>
          <a:p>
            <a:fld id="{91DB7F08-A76A-C04F-AC2D-B8A23795015F}" type="slidenum">
              <a:rPr lang="en-US" smtClean="0"/>
              <a:pPr/>
              <a:t>1</a:t>
            </a:fld>
            <a:endParaRPr lang="en-US"/>
          </a:p>
        </p:txBody>
      </p:sp>
      <p:sp>
        <p:nvSpPr>
          <p:cNvPr id="13" name="Rectangle 12">
            <a:extLst>
              <a:ext uri="{FF2B5EF4-FFF2-40B4-BE49-F238E27FC236}">
                <a16:creationId xmlns:a16="http://schemas.microsoft.com/office/drawing/2014/main" id="{DADB76DD-4D02-4896-9AFE-C634EFADBE02}"/>
              </a:ext>
            </a:extLst>
          </p:cNvPr>
          <p:cNvSpPr/>
          <p:nvPr/>
        </p:nvSpPr>
        <p:spPr>
          <a:xfrm>
            <a:off x="720000" y="360000"/>
            <a:ext cx="11312343" cy="1292662"/>
          </a:xfrm>
          <a:prstGeom prst="rect">
            <a:avLst/>
          </a:prstGeom>
        </p:spPr>
        <p:txBody>
          <a:bodyPr wrap="square" lIns="0" tIns="0" rIns="0" bIns="0">
            <a:spAutoFit/>
          </a:bodyPr>
          <a:lstStyle/>
          <a:p>
            <a:r>
              <a:rPr lang="en-GB" b="1" dirty="0">
                <a:solidFill>
                  <a:schemeClr val="accent5">
                    <a:lumMod val="75000"/>
                  </a:schemeClr>
                </a:solidFill>
              </a:rPr>
              <a:t>Resource sheet 3.2C</a:t>
            </a:r>
          </a:p>
          <a:p>
            <a:r>
              <a:rPr lang="en-GB" sz="2400" b="1" dirty="0"/>
              <a:t>Why did some British military veterans deliberately remember the Korean War from the 1970s onwards? Evidence cards</a:t>
            </a:r>
            <a:endParaRPr lang="en-GB" sz="2400" dirty="0"/>
          </a:p>
          <a:p>
            <a:r>
              <a:rPr lang="en-GB" b="1" dirty="0">
                <a:solidFill>
                  <a:schemeClr val="accent5">
                    <a:lumMod val="75000"/>
                  </a:schemeClr>
                </a:solidFill>
              </a:rPr>
              <a:t> </a:t>
            </a:r>
            <a:endParaRPr lang="en-GB" dirty="0"/>
          </a:p>
        </p:txBody>
      </p:sp>
      <p:sp>
        <p:nvSpPr>
          <p:cNvPr id="15" name="Rectangle 14">
            <a:extLst>
              <a:ext uri="{FF2B5EF4-FFF2-40B4-BE49-F238E27FC236}">
                <a16:creationId xmlns:a16="http://schemas.microsoft.com/office/drawing/2014/main" id="{63220A84-1DD3-AF4E-8722-CBC9D1C0B874}"/>
              </a:ext>
            </a:extLst>
          </p:cNvPr>
          <p:cNvSpPr/>
          <p:nvPr/>
        </p:nvSpPr>
        <p:spPr>
          <a:xfrm>
            <a:off x="4443143" y="1471887"/>
            <a:ext cx="3044690" cy="2062103"/>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2. </a:t>
            </a:r>
          </a:p>
          <a:p>
            <a:r>
              <a:rPr lang="en-GB" sz="1600" dirty="0">
                <a:latin typeface="Arial" charset="0"/>
                <a:ea typeface="Arial" charset="0"/>
                <a:cs typeface="Arial" charset="0"/>
              </a:rPr>
              <a:t>In 1976, two British Korean War veterans started a group where men like them could meet together and discuss their memories. They had help from the South Korean Embassy in finding other British veterans.</a:t>
            </a:r>
          </a:p>
        </p:txBody>
      </p:sp>
      <p:sp>
        <p:nvSpPr>
          <p:cNvPr id="16" name="Rectangle 15">
            <a:extLst>
              <a:ext uri="{FF2B5EF4-FFF2-40B4-BE49-F238E27FC236}">
                <a16:creationId xmlns:a16="http://schemas.microsoft.com/office/drawing/2014/main" id="{CA136B06-D544-2648-AF48-AD53D40FC74C}"/>
              </a:ext>
            </a:extLst>
          </p:cNvPr>
          <p:cNvSpPr/>
          <p:nvPr/>
        </p:nvSpPr>
        <p:spPr>
          <a:xfrm>
            <a:off x="4427257" y="3701636"/>
            <a:ext cx="3060576" cy="1077218"/>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4. </a:t>
            </a:r>
          </a:p>
          <a:p>
            <a:r>
              <a:rPr lang="en-GB" sz="1600" dirty="0">
                <a:latin typeface="Arial" charset="0"/>
                <a:ea typeface="Arial" charset="0"/>
                <a:cs typeface="Arial" charset="0"/>
              </a:rPr>
              <a:t>No British feature films about the Korean war were made in the 1980s.</a:t>
            </a:r>
          </a:p>
        </p:txBody>
      </p:sp>
      <p:sp>
        <p:nvSpPr>
          <p:cNvPr id="17" name="Rectangle 16">
            <a:extLst>
              <a:ext uri="{FF2B5EF4-FFF2-40B4-BE49-F238E27FC236}">
                <a16:creationId xmlns:a16="http://schemas.microsoft.com/office/drawing/2014/main" id="{0BFAB8B6-0195-1942-869B-FA7AF332AFB7}"/>
              </a:ext>
            </a:extLst>
          </p:cNvPr>
          <p:cNvSpPr/>
          <p:nvPr/>
        </p:nvSpPr>
        <p:spPr>
          <a:xfrm>
            <a:off x="7665084" y="2677225"/>
            <a:ext cx="3959161" cy="1815882"/>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7. </a:t>
            </a:r>
          </a:p>
          <a:p>
            <a:r>
              <a:rPr lang="en-GB" sz="1600" dirty="0">
                <a:latin typeface="Arial" charset="0"/>
                <a:ea typeface="Arial" charset="0"/>
                <a:cs typeface="Arial" charset="0"/>
              </a:rPr>
              <a:t>In 1981, the British Korean Veterans Association was founded as a national organisation where former British soldiers who had served in the Korean War could meet together in branches around the country.</a:t>
            </a:r>
          </a:p>
        </p:txBody>
      </p:sp>
      <p:sp>
        <p:nvSpPr>
          <p:cNvPr id="18" name="Rectangle 17">
            <a:extLst>
              <a:ext uri="{FF2B5EF4-FFF2-40B4-BE49-F238E27FC236}">
                <a16:creationId xmlns:a16="http://schemas.microsoft.com/office/drawing/2014/main" id="{A4F3201C-2D8D-4949-B566-89542BE3F250}"/>
              </a:ext>
            </a:extLst>
          </p:cNvPr>
          <p:cNvSpPr/>
          <p:nvPr/>
        </p:nvSpPr>
        <p:spPr>
          <a:xfrm>
            <a:off x="7665084" y="1471887"/>
            <a:ext cx="3959161" cy="1077218"/>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6. </a:t>
            </a:r>
          </a:p>
          <a:p>
            <a:r>
              <a:rPr lang="en-GB" sz="1600" dirty="0">
                <a:latin typeface="Arial" charset="0"/>
                <a:ea typeface="Arial" charset="0"/>
                <a:cs typeface="Arial" charset="0"/>
              </a:rPr>
              <a:t>Many British Korean War veterans retired in the 1980s. It gave them more time to think about their experiences in the war.</a:t>
            </a:r>
          </a:p>
        </p:txBody>
      </p:sp>
      <p:sp>
        <p:nvSpPr>
          <p:cNvPr id="19" name="Rectangle 18">
            <a:extLst>
              <a:ext uri="{FF2B5EF4-FFF2-40B4-BE49-F238E27FC236}">
                <a16:creationId xmlns:a16="http://schemas.microsoft.com/office/drawing/2014/main" id="{1613F90E-CFCC-524D-A788-E95B5758331C}"/>
              </a:ext>
            </a:extLst>
          </p:cNvPr>
          <p:cNvSpPr/>
          <p:nvPr/>
        </p:nvSpPr>
        <p:spPr>
          <a:xfrm>
            <a:off x="4443143" y="4941813"/>
            <a:ext cx="3044690" cy="1323439"/>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5. </a:t>
            </a:r>
          </a:p>
          <a:p>
            <a:r>
              <a:rPr lang="en-GB" sz="1600" dirty="0">
                <a:latin typeface="Arial" charset="0"/>
                <a:ea typeface="Arial" charset="0"/>
                <a:cs typeface="Arial" charset="0"/>
              </a:rPr>
              <a:t>In 2004, there were 59 branches of the British Korean Veterans Association around the country.</a:t>
            </a:r>
          </a:p>
        </p:txBody>
      </p:sp>
      <p:sp>
        <p:nvSpPr>
          <p:cNvPr id="20" name="Rectangle 19">
            <a:extLst>
              <a:ext uri="{FF2B5EF4-FFF2-40B4-BE49-F238E27FC236}">
                <a16:creationId xmlns:a16="http://schemas.microsoft.com/office/drawing/2014/main" id="{6915E75B-27EF-C744-A5AD-AF6045C3EF13}"/>
              </a:ext>
            </a:extLst>
          </p:cNvPr>
          <p:cNvSpPr/>
          <p:nvPr/>
        </p:nvSpPr>
        <p:spPr>
          <a:xfrm>
            <a:off x="720000" y="1471887"/>
            <a:ext cx="3545892" cy="1323439"/>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1. </a:t>
            </a:r>
          </a:p>
          <a:p>
            <a:r>
              <a:rPr lang="en-GB" sz="1600" dirty="0">
                <a:latin typeface="Arial" charset="0"/>
                <a:ea typeface="Arial" charset="0"/>
                <a:cs typeface="Arial" charset="0"/>
              </a:rPr>
              <a:t>In 2013, the British Korean Veterans Association disbanded because its members were becoming very old and more were dying each year.</a:t>
            </a:r>
          </a:p>
        </p:txBody>
      </p:sp>
      <p:sp>
        <p:nvSpPr>
          <p:cNvPr id="21" name="Rectangle 20">
            <a:extLst>
              <a:ext uri="{FF2B5EF4-FFF2-40B4-BE49-F238E27FC236}">
                <a16:creationId xmlns:a16="http://schemas.microsoft.com/office/drawing/2014/main" id="{F73564E2-02EC-1841-BA52-1FCB66196856}"/>
              </a:ext>
            </a:extLst>
          </p:cNvPr>
          <p:cNvSpPr/>
          <p:nvPr/>
        </p:nvSpPr>
        <p:spPr>
          <a:xfrm>
            <a:off x="716075" y="2976440"/>
            <a:ext cx="3533931" cy="1077218"/>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3. </a:t>
            </a:r>
          </a:p>
          <a:p>
            <a:r>
              <a:rPr lang="en-GB" sz="1600" dirty="0">
                <a:latin typeface="Arial" charset="0"/>
                <a:ea typeface="Arial" charset="0"/>
                <a:cs typeface="Arial" charset="0"/>
              </a:rPr>
              <a:t>In 1987, a small monument to the Korean War was unveiled in St Paul’s Cathedral in London.</a:t>
            </a:r>
          </a:p>
        </p:txBody>
      </p:sp>
      <p:sp>
        <p:nvSpPr>
          <p:cNvPr id="22" name="Rectangle 21">
            <a:extLst>
              <a:ext uri="{FF2B5EF4-FFF2-40B4-BE49-F238E27FC236}">
                <a16:creationId xmlns:a16="http://schemas.microsoft.com/office/drawing/2014/main" id="{21F21492-6B0D-EF4B-BE5D-6F4FF5A112A1}"/>
              </a:ext>
            </a:extLst>
          </p:cNvPr>
          <p:cNvSpPr/>
          <p:nvPr/>
        </p:nvSpPr>
        <p:spPr>
          <a:xfrm>
            <a:off x="716074" y="4227212"/>
            <a:ext cx="3533931" cy="1569660"/>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spAutoFit/>
          </a:bodyPr>
          <a:lstStyle/>
          <a:p>
            <a:r>
              <a:rPr lang="en-GB" sz="1600" dirty="0">
                <a:latin typeface="Arial" charset="0"/>
                <a:ea typeface="Arial" charset="0"/>
                <a:cs typeface="Arial" charset="0"/>
              </a:rPr>
              <a:t>8. </a:t>
            </a:r>
          </a:p>
          <a:p>
            <a:r>
              <a:rPr lang="en-GB" sz="1600" dirty="0">
                <a:latin typeface="Arial" charset="0"/>
                <a:ea typeface="Arial" charset="0"/>
                <a:cs typeface="Arial" charset="0"/>
              </a:rPr>
              <a:t>In 2014, a small Korean War  monument was set up in Whitehall, London near the Cenotaph. It was partly paid for by the South Korean government.</a:t>
            </a:r>
          </a:p>
        </p:txBody>
      </p:sp>
      <p:sp>
        <p:nvSpPr>
          <p:cNvPr id="23" name="Rectangle 22">
            <a:extLst>
              <a:ext uri="{FF2B5EF4-FFF2-40B4-BE49-F238E27FC236}">
                <a16:creationId xmlns:a16="http://schemas.microsoft.com/office/drawing/2014/main" id="{BBC9D270-A929-6F41-821A-6D4B66A731A5}"/>
              </a:ext>
            </a:extLst>
          </p:cNvPr>
          <p:cNvSpPr/>
          <p:nvPr/>
        </p:nvSpPr>
        <p:spPr>
          <a:xfrm>
            <a:off x="7665084" y="4612532"/>
            <a:ext cx="3959161" cy="830997"/>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9.</a:t>
            </a:r>
          </a:p>
          <a:p>
            <a:r>
              <a:rPr lang="en-GB" sz="1600" dirty="0">
                <a:latin typeface="Arial" charset="0"/>
                <a:ea typeface="Arial" charset="0"/>
                <a:cs typeface="Arial" charset="0"/>
              </a:rPr>
              <a:t>No British feature films about the Korean War were made in the 1990s.</a:t>
            </a:r>
          </a:p>
        </p:txBody>
      </p:sp>
    </p:spTree>
    <p:extLst>
      <p:ext uri="{BB962C8B-B14F-4D97-AF65-F5344CB8AC3E}">
        <p14:creationId xmlns:p14="http://schemas.microsoft.com/office/powerpoint/2010/main" val="87222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58780-015A-9848-BB68-3E090021D0A1}"/>
              </a:ext>
            </a:extLst>
          </p:cNvPr>
          <p:cNvSpPr>
            <a:spLocks noGrp="1"/>
          </p:cNvSpPr>
          <p:nvPr>
            <p:ph type="sldNum" sz="quarter" idx="12"/>
          </p:nvPr>
        </p:nvSpPr>
        <p:spPr/>
        <p:txBody>
          <a:bodyPr/>
          <a:lstStyle/>
          <a:p>
            <a:fld id="{91DB7F08-A76A-C04F-AC2D-B8A23795015F}" type="slidenum">
              <a:rPr lang="en-US" smtClean="0"/>
              <a:pPr/>
              <a:t>2</a:t>
            </a:fld>
            <a:endParaRPr lang="en-US"/>
          </a:p>
        </p:txBody>
      </p:sp>
      <p:sp>
        <p:nvSpPr>
          <p:cNvPr id="13" name="Rectangle 12">
            <a:extLst>
              <a:ext uri="{FF2B5EF4-FFF2-40B4-BE49-F238E27FC236}">
                <a16:creationId xmlns:a16="http://schemas.microsoft.com/office/drawing/2014/main" id="{8272CF3C-6FFF-244C-AA76-667817BBDC99}"/>
              </a:ext>
            </a:extLst>
          </p:cNvPr>
          <p:cNvSpPr/>
          <p:nvPr/>
        </p:nvSpPr>
        <p:spPr>
          <a:xfrm>
            <a:off x="720000" y="1080000"/>
            <a:ext cx="3672408" cy="5016758"/>
          </a:xfrm>
          <a:prstGeom prst="rect">
            <a:avLst/>
          </a:prstGeom>
          <a:solidFill>
            <a:schemeClr val="accent2">
              <a:lumMod val="40000"/>
              <a:lumOff val="60000"/>
            </a:schemeClr>
          </a:solidFill>
        </p:spPr>
        <p:txBody>
          <a:bodyPr wrap="square">
            <a:noAutofit/>
          </a:bodyPr>
          <a:lstStyle/>
          <a:p>
            <a:r>
              <a:rPr lang="en-GB" sz="1600" dirty="0">
                <a:latin typeface="Arial" charset="0"/>
                <a:ea typeface="Arial" charset="0"/>
                <a:cs typeface="Arial" charset="0"/>
              </a:rPr>
              <a:t>10.</a:t>
            </a:r>
          </a:p>
          <a:p>
            <a:r>
              <a:rPr lang="en-GB" sz="1600" dirty="0">
                <a:latin typeface="Arial" charset="0"/>
                <a:ea typeface="Arial" charset="0"/>
                <a:cs typeface="Arial" charset="0"/>
              </a:rPr>
              <a:t>In 1982, Argentina invaded and occupied the British Falkland Islands in the South Atlantic (North Korea also invaded South Korea without warning in 1950). British prime minister Margaret Thatcher fought a war to recapture the islands. She never made comparisons between the Falklands War and Britain’s involvement in the Korean War, resisting aggression by one country against another.</a:t>
            </a:r>
          </a:p>
          <a:p>
            <a:endParaRPr lang="en-GB" sz="1600" dirty="0">
              <a:latin typeface="Arial" charset="0"/>
              <a:ea typeface="Arial" charset="0"/>
              <a:cs typeface="Arial" charset="0"/>
            </a:endParaRPr>
          </a:p>
        </p:txBody>
      </p:sp>
      <p:sp>
        <p:nvSpPr>
          <p:cNvPr id="14" name="Rectangle 13">
            <a:extLst>
              <a:ext uri="{FF2B5EF4-FFF2-40B4-BE49-F238E27FC236}">
                <a16:creationId xmlns:a16="http://schemas.microsoft.com/office/drawing/2014/main" id="{A5C7B68B-AFCB-E540-8E5A-C9DFCC00D403}"/>
              </a:ext>
            </a:extLst>
          </p:cNvPr>
          <p:cNvSpPr/>
          <p:nvPr/>
        </p:nvSpPr>
        <p:spPr>
          <a:xfrm>
            <a:off x="4537995" y="1080000"/>
            <a:ext cx="3822234" cy="5016758"/>
          </a:xfrm>
          <a:prstGeom prst="rect">
            <a:avLst/>
          </a:prstGeom>
          <a:solidFill>
            <a:schemeClr val="tx2">
              <a:lumMod val="40000"/>
              <a:lumOff val="60000"/>
            </a:schemeClr>
          </a:solidFill>
        </p:spPr>
        <p:txBody>
          <a:bodyPr wrap="square">
            <a:noAutofit/>
          </a:bodyPr>
          <a:lstStyle/>
          <a:p>
            <a:r>
              <a:rPr lang="en-GB" sz="1600" dirty="0">
                <a:latin typeface="Arial" charset="0"/>
                <a:ea typeface="Arial" charset="0"/>
                <a:cs typeface="Arial" charset="0"/>
              </a:rPr>
              <a:t>11.</a:t>
            </a:r>
          </a:p>
          <a:p>
            <a:r>
              <a:rPr lang="en-GB" sz="1600" dirty="0">
                <a:latin typeface="Arial" charset="0"/>
                <a:ea typeface="Arial" charset="0"/>
                <a:cs typeface="Arial" charset="0"/>
              </a:rPr>
              <a:t>From the late 1980s onwards, the South Korean government (grateful to international veterans for fighting to keep their country free from communist control between 1950 and 1953) paid for some British veterans to visit Korea. Veterans saw the places in which they had fought, paid tribute to dead comrades and noticed how rich and democratic South Korea had become. Many veterans were deeply moved by how grateful South Koreans appeared to be – it made what they had suffered seem more worthwhile.</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15" name="Picture 2">
            <a:extLst>
              <a:ext uri="{FF2B5EF4-FFF2-40B4-BE49-F238E27FC236}">
                <a16:creationId xmlns:a16="http://schemas.microsoft.com/office/drawing/2014/main" id="{9425CD2C-436E-B041-9757-8CE46B47D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3997" y="4923144"/>
            <a:ext cx="1296144" cy="90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54D334ED-45C1-7942-BE81-09BE5AAAF731}"/>
              </a:ext>
            </a:extLst>
          </p:cNvPr>
          <p:cNvSpPr/>
          <p:nvPr/>
        </p:nvSpPr>
        <p:spPr>
          <a:xfrm>
            <a:off x="8507650" y="1080000"/>
            <a:ext cx="3114090" cy="3367705"/>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spAutoFit/>
          </a:bodyPr>
          <a:lstStyle/>
          <a:p>
            <a:r>
              <a:rPr lang="en-GB" sz="1600" dirty="0">
                <a:latin typeface="Arial" charset="0"/>
                <a:ea typeface="Arial" charset="0"/>
                <a:cs typeface="Arial" charset="0"/>
              </a:rPr>
              <a:t>12. </a:t>
            </a:r>
          </a:p>
          <a:p>
            <a:r>
              <a:rPr lang="en-GB" sz="1600" dirty="0">
                <a:latin typeface="Arial" charset="0"/>
                <a:ea typeface="Arial" charset="0"/>
                <a:cs typeface="Arial" charset="0"/>
              </a:rPr>
              <a:t>In 2003, on the fiftieth anniversary of the end of the Korean War, the Queen went to a remembrance service at Westminster Abbey in London, attended by veterans. </a:t>
            </a:r>
          </a:p>
          <a:p>
            <a:endParaRPr lang="en-GB" sz="1600" dirty="0">
              <a:latin typeface="Arial" charset="0"/>
              <a:ea typeface="Arial" charset="0"/>
              <a:cs typeface="Arial" charset="0"/>
            </a:endParaRPr>
          </a:p>
          <a:p>
            <a:r>
              <a:rPr lang="en-GB" sz="1600" dirty="0">
                <a:latin typeface="Arial" charset="0"/>
                <a:ea typeface="Arial" charset="0"/>
                <a:cs typeface="Arial" charset="0"/>
              </a:rPr>
              <a:t>		</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17" name="Picture 5">
            <a:extLst>
              <a:ext uri="{FF2B5EF4-FFF2-40B4-BE49-F238E27FC236}">
                <a16:creationId xmlns:a16="http://schemas.microsoft.com/office/drawing/2014/main" id="{74FAAAEE-BB3C-C94A-9B7B-0303535082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1740" y="2959130"/>
            <a:ext cx="1168793" cy="121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a:extLst>
              <a:ext uri="{FF2B5EF4-FFF2-40B4-BE49-F238E27FC236}">
                <a16:creationId xmlns:a16="http://schemas.microsoft.com/office/drawing/2014/main" id="{6E95F10C-2B24-4648-BFD6-58E5033802D2}"/>
              </a:ext>
            </a:extLst>
          </p:cNvPr>
          <p:cNvSpPr/>
          <p:nvPr/>
        </p:nvSpPr>
        <p:spPr>
          <a:xfrm>
            <a:off x="8496706" y="4544568"/>
            <a:ext cx="3125034" cy="1077218"/>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13.</a:t>
            </a:r>
          </a:p>
          <a:p>
            <a:r>
              <a:rPr lang="en-GB" sz="1600" dirty="0">
                <a:latin typeface="Arial" charset="0"/>
                <a:ea typeface="Arial" charset="0"/>
                <a:cs typeface="Arial" charset="0"/>
              </a:rPr>
              <a:t>No British feature films about the Korean War were made between 2000 and 2010.</a:t>
            </a:r>
          </a:p>
        </p:txBody>
      </p:sp>
      <p:pic>
        <p:nvPicPr>
          <p:cNvPr id="19" name="Picture 2">
            <a:extLst>
              <a:ext uri="{FF2B5EF4-FFF2-40B4-BE49-F238E27FC236}">
                <a16:creationId xmlns:a16="http://schemas.microsoft.com/office/drawing/2014/main" id="{A9B92562-B1CA-614D-BFF5-58A0B24714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22" y="4356151"/>
            <a:ext cx="1829392" cy="164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lide Number Placeholder 1">
            <a:extLst>
              <a:ext uri="{FF2B5EF4-FFF2-40B4-BE49-F238E27FC236}">
                <a16:creationId xmlns:a16="http://schemas.microsoft.com/office/drawing/2014/main" id="{E17ACEEB-020C-EA4F-87A9-3925D87919D3}"/>
              </a:ext>
            </a:extLst>
          </p:cNvPr>
          <p:cNvSpPr txBox="1">
            <a:spLocks/>
          </p:cNvSpPr>
          <p:nvPr/>
        </p:nvSpPr>
        <p:spPr>
          <a:xfrm>
            <a:off x="3964172" y="6356350"/>
            <a:ext cx="4637568" cy="365125"/>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DB7F08-A76A-C04F-AC2D-B8A23795015F}" type="slidenum">
              <a:rPr lang="en-US" smtClean="0"/>
              <a:pPr/>
              <a:t>2</a:t>
            </a:fld>
            <a:endParaRPr lang="en-US"/>
          </a:p>
        </p:txBody>
      </p:sp>
    </p:spTree>
    <p:extLst>
      <p:ext uri="{BB962C8B-B14F-4D97-AF65-F5344CB8AC3E}">
        <p14:creationId xmlns:p14="http://schemas.microsoft.com/office/powerpoint/2010/main" val="102275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3F1730-4F5C-E041-B746-151457A018BE}"/>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12" name="Rectangle 11">
            <a:extLst>
              <a:ext uri="{FF2B5EF4-FFF2-40B4-BE49-F238E27FC236}">
                <a16:creationId xmlns:a16="http://schemas.microsoft.com/office/drawing/2014/main" id="{C8139DF9-DE7D-1740-B25F-3E7D78E3ED03}"/>
              </a:ext>
            </a:extLst>
          </p:cNvPr>
          <p:cNvSpPr/>
          <p:nvPr/>
        </p:nvSpPr>
        <p:spPr>
          <a:xfrm>
            <a:off x="4140000" y="1080000"/>
            <a:ext cx="4569691" cy="1569660"/>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15. </a:t>
            </a:r>
          </a:p>
          <a:p>
            <a:r>
              <a:rPr lang="en-GB" sz="1600" dirty="0">
                <a:latin typeface="Arial" charset="0"/>
                <a:ea typeface="Arial" charset="0"/>
                <a:cs typeface="Arial" charset="0"/>
              </a:rPr>
              <a:t>From the 1980s onwards, national museums like the Imperial War Museum interviewed Korean War veterans about their experiences before they died. This helped some of them to come to terms with their experiences.</a:t>
            </a:r>
          </a:p>
        </p:txBody>
      </p:sp>
      <p:sp>
        <p:nvSpPr>
          <p:cNvPr id="13" name="Rectangle 12">
            <a:extLst>
              <a:ext uri="{FF2B5EF4-FFF2-40B4-BE49-F238E27FC236}">
                <a16:creationId xmlns:a16="http://schemas.microsoft.com/office/drawing/2014/main" id="{96E47CA2-1346-BC4F-937C-99DCFB6D6E61}"/>
              </a:ext>
            </a:extLst>
          </p:cNvPr>
          <p:cNvSpPr/>
          <p:nvPr/>
        </p:nvSpPr>
        <p:spPr>
          <a:xfrm>
            <a:off x="8875554" y="3474920"/>
            <a:ext cx="2957405" cy="2062103"/>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19. </a:t>
            </a:r>
          </a:p>
          <a:p>
            <a:r>
              <a:rPr lang="en-GB" sz="1600" dirty="0">
                <a:latin typeface="Arial" charset="0"/>
                <a:ea typeface="Arial" charset="0"/>
                <a:cs typeface="Arial" charset="0"/>
              </a:rPr>
              <a:t>From the late 1980s, a few veterans wrote and published memoirs describing their Korean War experiences. This helped to spread knowledge about British involvement in the war. </a:t>
            </a:r>
          </a:p>
        </p:txBody>
      </p:sp>
      <p:sp>
        <p:nvSpPr>
          <p:cNvPr id="14" name="Rectangle 13">
            <a:extLst>
              <a:ext uri="{FF2B5EF4-FFF2-40B4-BE49-F238E27FC236}">
                <a16:creationId xmlns:a16="http://schemas.microsoft.com/office/drawing/2014/main" id="{BD253652-825E-D648-A64E-FEAE77450544}"/>
              </a:ext>
            </a:extLst>
          </p:cNvPr>
          <p:cNvSpPr/>
          <p:nvPr/>
        </p:nvSpPr>
        <p:spPr>
          <a:xfrm>
            <a:off x="8875554" y="1080000"/>
            <a:ext cx="2957405" cy="2308324"/>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18. </a:t>
            </a:r>
          </a:p>
          <a:p>
            <a:r>
              <a:rPr lang="en-GB" sz="1600" dirty="0">
                <a:latin typeface="Arial" charset="0"/>
                <a:ea typeface="Arial" charset="0"/>
                <a:cs typeface="Arial" charset="0"/>
              </a:rPr>
              <a:t>In 1988, BBC and Channel 4 showed documentaries about British involvement in the Korean War for the first time. Not many people watched them compared to documentaries about the First and Second World Wars. </a:t>
            </a:r>
          </a:p>
        </p:txBody>
      </p:sp>
      <p:sp>
        <p:nvSpPr>
          <p:cNvPr id="15" name="Rectangle 14">
            <a:extLst>
              <a:ext uri="{FF2B5EF4-FFF2-40B4-BE49-F238E27FC236}">
                <a16:creationId xmlns:a16="http://schemas.microsoft.com/office/drawing/2014/main" id="{AE4E7590-0F73-6642-9863-8897C094BBA7}"/>
              </a:ext>
            </a:extLst>
          </p:cNvPr>
          <p:cNvSpPr/>
          <p:nvPr/>
        </p:nvSpPr>
        <p:spPr>
          <a:xfrm>
            <a:off x="4140000" y="2774400"/>
            <a:ext cx="4559727" cy="830997"/>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16. </a:t>
            </a:r>
          </a:p>
          <a:p>
            <a:r>
              <a:rPr lang="en-GB" sz="1600" dirty="0">
                <a:latin typeface="Arial" charset="0"/>
                <a:ea typeface="Arial" charset="0"/>
                <a:cs typeface="Arial" charset="0"/>
              </a:rPr>
              <a:t>No British feature films about the Korean War were made between 2010 and 2020.</a:t>
            </a:r>
          </a:p>
        </p:txBody>
      </p:sp>
      <p:sp>
        <p:nvSpPr>
          <p:cNvPr id="16" name="Rectangle 15">
            <a:extLst>
              <a:ext uri="{FF2B5EF4-FFF2-40B4-BE49-F238E27FC236}">
                <a16:creationId xmlns:a16="http://schemas.microsoft.com/office/drawing/2014/main" id="{3208B678-F40D-F044-A9D2-47334E7D2767}"/>
              </a:ext>
            </a:extLst>
          </p:cNvPr>
          <p:cNvSpPr/>
          <p:nvPr/>
        </p:nvSpPr>
        <p:spPr>
          <a:xfrm>
            <a:off x="720000" y="1080000"/>
            <a:ext cx="3244172" cy="5016758"/>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spAutoFit/>
          </a:bodyPr>
          <a:lstStyle/>
          <a:p>
            <a:r>
              <a:rPr lang="en-GB" sz="1600" dirty="0">
                <a:latin typeface="Arial" charset="0"/>
                <a:ea typeface="Arial" charset="0"/>
                <a:cs typeface="Arial" charset="0"/>
              </a:rPr>
              <a:t>14. </a:t>
            </a:r>
          </a:p>
          <a:p>
            <a:r>
              <a:rPr lang="en-GB" sz="1600" dirty="0">
                <a:latin typeface="Arial" charset="0"/>
                <a:ea typeface="Arial" charset="0"/>
                <a:cs typeface="Arial" charset="0"/>
              </a:rPr>
              <a:t>In 2013, veterans of the Korean War were asked to march past the Cenotaph in Whitehall (the national memorial to British soldiers who died during the First World War) on Remembrance Sunday in November for the first time. This was partly because there were few veterans of the Second World War left to do it and hardly any First World War veterans left at all.		</a:t>
            </a:r>
          </a:p>
          <a:p>
            <a:endParaRPr lang="en-GB" sz="1600" dirty="0">
              <a:latin typeface="Arial" charset="0"/>
              <a:ea typeface="Arial" charset="0"/>
              <a:cs typeface="Arial" charset="0"/>
            </a:endParaRPr>
          </a:p>
          <a:p>
            <a:r>
              <a:rPr lang="en-GB" sz="1600" dirty="0">
                <a:latin typeface="Arial" charset="0"/>
                <a:ea typeface="Arial" charset="0"/>
                <a:cs typeface="Arial" charset="0"/>
              </a:rPr>
              <a:t>			 </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sp>
        <p:nvSpPr>
          <p:cNvPr id="17" name="Rectangle 16">
            <a:extLst>
              <a:ext uri="{FF2B5EF4-FFF2-40B4-BE49-F238E27FC236}">
                <a16:creationId xmlns:a16="http://schemas.microsoft.com/office/drawing/2014/main" id="{812DCF46-954F-7D40-A6C8-84A64557552F}"/>
              </a:ext>
            </a:extLst>
          </p:cNvPr>
          <p:cNvSpPr/>
          <p:nvPr/>
        </p:nvSpPr>
        <p:spPr>
          <a:xfrm>
            <a:off x="4140000" y="3721141"/>
            <a:ext cx="4545983" cy="1815882"/>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spAutoFit/>
          </a:bodyPr>
          <a:lstStyle/>
          <a:p>
            <a:r>
              <a:rPr lang="en-GB" sz="1600" dirty="0">
                <a:latin typeface="Arial" charset="0"/>
                <a:ea typeface="Arial" charset="0"/>
                <a:cs typeface="Arial" charset="0"/>
              </a:rPr>
              <a:t>17. </a:t>
            </a:r>
          </a:p>
          <a:p>
            <a:r>
              <a:rPr lang="en-GB" sz="1600" dirty="0">
                <a:latin typeface="Arial" charset="0"/>
                <a:ea typeface="Arial" charset="0"/>
                <a:cs typeface="Arial" charset="0"/>
              </a:rPr>
              <a:t>In 2000, on the fiftieth anniversary of the outbreak of the Korean War, the British Korean Veterans Association set up a national memorial to those soldiers who served and died in Korea at the National Memorial Arboretum in Staffordshire.</a:t>
            </a:r>
          </a:p>
        </p:txBody>
      </p:sp>
    </p:spTree>
    <p:extLst>
      <p:ext uri="{BB962C8B-B14F-4D97-AF65-F5344CB8AC3E}">
        <p14:creationId xmlns:p14="http://schemas.microsoft.com/office/powerpoint/2010/main" val="5997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11B68-6227-EC4F-A80E-455FD3C7D19B}"/>
              </a:ext>
            </a:extLst>
          </p:cNvPr>
          <p:cNvSpPr>
            <a:spLocks noGrp="1"/>
          </p:cNvSpPr>
          <p:nvPr>
            <p:ph type="sldNum" sz="quarter" idx="12"/>
          </p:nvPr>
        </p:nvSpPr>
        <p:spPr/>
        <p:txBody>
          <a:bodyPr/>
          <a:lstStyle/>
          <a:p>
            <a:fld id="{91DB7F08-A76A-C04F-AC2D-B8A23795015F}" type="slidenum">
              <a:rPr lang="en-US" smtClean="0"/>
              <a:pPr/>
              <a:t>4</a:t>
            </a:fld>
            <a:endParaRPr lang="en-US"/>
          </a:p>
        </p:txBody>
      </p:sp>
      <p:sp>
        <p:nvSpPr>
          <p:cNvPr id="9" name="Rectangle 8">
            <a:extLst>
              <a:ext uri="{FF2B5EF4-FFF2-40B4-BE49-F238E27FC236}">
                <a16:creationId xmlns:a16="http://schemas.microsoft.com/office/drawing/2014/main" id="{B5146841-7CA4-6E48-9860-15D3982825AC}"/>
              </a:ext>
            </a:extLst>
          </p:cNvPr>
          <p:cNvSpPr/>
          <p:nvPr/>
        </p:nvSpPr>
        <p:spPr>
          <a:xfrm>
            <a:off x="719999" y="1080000"/>
            <a:ext cx="4519657" cy="4524315"/>
          </a:xfrm>
          <a:prstGeom prst="rect">
            <a:avLst/>
          </a:prstGeom>
          <a:solidFill>
            <a:schemeClr val="accent2">
              <a:lumMod val="40000"/>
              <a:lumOff val="60000"/>
            </a:schemeClr>
          </a:solidFill>
          <a:ln>
            <a:noFill/>
          </a:ln>
        </p:spPr>
        <p:txBody>
          <a:bodyPr wrap="square">
            <a:noAutofit/>
          </a:bodyPr>
          <a:lstStyle/>
          <a:p>
            <a:r>
              <a:rPr lang="en-GB" sz="1600" dirty="0">
                <a:latin typeface="Arial" charset="0"/>
                <a:ea typeface="Arial" charset="0"/>
                <a:cs typeface="Arial" charset="0"/>
              </a:rPr>
              <a:t>20.</a:t>
            </a:r>
          </a:p>
          <a:p>
            <a:r>
              <a:rPr lang="en-GB" sz="1600" dirty="0">
                <a:latin typeface="Arial" charset="0"/>
                <a:ea typeface="Arial" charset="0"/>
                <a:cs typeface="Arial" charset="0"/>
              </a:rPr>
              <a:t>In 1990, Iraq invaded and occupied Kuwait in the Middle East (North Korea also invaded South Korea without warning in 1950). In 1991, British forces helped the United States to drive out the Iraqis in what was called the Gulf War. British prime minister John Major never mentioned any comparisons between the Gulf War and Britain’s involvement in the Korean War in resisting aggression by one country against another.</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r>
              <a:rPr lang="en-GB" sz="1600" dirty="0">
                <a:latin typeface="Arial" charset="0"/>
                <a:ea typeface="Arial" charset="0"/>
                <a:cs typeface="Arial" charset="0"/>
              </a:rPr>
              <a:t>				</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10" name="Picture 3">
            <a:extLst>
              <a:ext uri="{FF2B5EF4-FFF2-40B4-BE49-F238E27FC236}">
                <a16:creationId xmlns:a16="http://schemas.microsoft.com/office/drawing/2014/main" id="{E902384C-9C18-E446-986E-4B0896276A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820"/>
          <a:stretch/>
        </p:blipFill>
        <p:spPr bwMode="auto">
          <a:xfrm>
            <a:off x="849140" y="3895178"/>
            <a:ext cx="1308256" cy="16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a:extLst>
              <a:ext uri="{FF2B5EF4-FFF2-40B4-BE49-F238E27FC236}">
                <a16:creationId xmlns:a16="http://schemas.microsoft.com/office/drawing/2014/main" id="{601676DD-7C73-EC4F-8B5A-D35D59773351}"/>
              </a:ext>
            </a:extLst>
          </p:cNvPr>
          <p:cNvSpPr/>
          <p:nvPr/>
        </p:nvSpPr>
        <p:spPr>
          <a:xfrm>
            <a:off x="5393771" y="1080001"/>
            <a:ext cx="6230474" cy="4492646"/>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noAutofit/>
          </a:bodyPr>
          <a:lstStyle/>
          <a:p>
            <a:r>
              <a:rPr lang="en-GB" sz="1600" dirty="0">
                <a:latin typeface="Arial" charset="0"/>
                <a:ea typeface="Arial" charset="0"/>
                <a:cs typeface="Arial" charset="0"/>
              </a:rPr>
              <a:t>21. </a:t>
            </a:r>
          </a:p>
          <a:p>
            <a:r>
              <a:rPr lang="en-GB" sz="1600" dirty="0">
                <a:latin typeface="Arial" charset="0"/>
                <a:ea typeface="Arial" charset="0"/>
                <a:cs typeface="Arial" charset="0"/>
              </a:rPr>
              <a:t>On the sixtieth anniversary of the end of the Korean War, in July 2013, around 300 British  Korean War veterans paraded past the Cenotaph (the British memorial to the dead of the First World War) in London. They attended a national service of remembrance at Westminster Abbey, along with British government ministers and members of the Royal Family. These events and details of the Korean War appeared in British news reports.</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12" name="Picture 11">
            <a:extLst>
              <a:ext uri="{FF2B5EF4-FFF2-40B4-BE49-F238E27FC236}">
                <a16:creationId xmlns:a16="http://schemas.microsoft.com/office/drawing/2014/main" id="{B4B275BE-77C6-D842-B9BB-599E37952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426" y="3207204"/>
            <a:ext cx="1685408" cy="22333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2534CFA6-4014-F84C-B637-4F4F237A9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862" y="3207204"/>
            <a:ext cx="1764900" cy="22333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819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1017</Words>
  <Application>Microsoft Office PowerPoint</Application>
  <PresentationFormat>Widescreen</PresentationFormat>
  <Paragraphs>82</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119</cp:revision>
  <dcterms:created xsi:type="dcterms:W3CDTF">2020-03-11T22:57:07Z</dcterms:created>
  <dcterms:modified xsi:type="dcterms:W3CDTF">2020-06-26T16:18:14Z</dcterms:modified>
</cp:coreProperties>
</file>