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4" r:id="rId2"/>
    <p:sldId id="274" r:id="rId3"/>
    <p:sldId id="265" r:id="rId4"/>
    <p:sldId id="266" r:id="rId5"/>
    <p:sldId id="267" r:id="rId6"/>
    <p:sldId id="270"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2" clrIdx="0"/>
  <p:cmAuthor id="2" name="Foolproofs" initials="FP" lastIdx="7" clrIdx="1"/>
  <p:cmAuthor id="3" name="Maheema Chanrai" initials="MC" lastIdx="1" clrIdx="2">
    <p:extLst>
      <p:ext uri="{19B8F6BF-5375-455C-9EA6-DF929625EA0E}">
        <p15:presenceInfo xmlns:p15="http://schemas.microsoft.com/office/powerpoint/2012/main" userId="13eff433f50338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7"/>
    <p:restoredTop sz="83755" autoAdjust="0"/>
  </p:normalViewPr>
  <p:slideViewPr>
    <p:cSldViewPr snapToGrid="0" snapToObjects="1">
      <p:cViewPr varScale="1">
        <p:scale>
          <a:sx n="56" d="100"/>
          <a:sy n="56" d="100"/>
        </p:scale>
        <p:origin x="88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36668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Video:</a:t>
            </a:r>
            <a:r>
              <a:rPr lang="en-GB" sz="1200" b="0" i="0" u="non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https://twitter.com/fawltytowers_/status/1025063852986257409?lang=en-gb (</a:t>
            </a:r>
            <a:r>
              <a:rPr lang="en-GB" b="0" i="1" dirty="0">
                <a:solidFill>
                  <a:srgbClr val="201F1E"/>
                </a:solidFill>
                <a:effectLst/>
                <a:latin typeface="Calibri" panose="020F0502020204030204" pitchFamily="34" charset="0"/>
              </a:rPr>
              <a:t>Fawlty Towers</a:t>
            </a:r>
            <a:r>
              <a:rPr lang="en-GB" b="0" i="0" dirty="0">
                <a:solidFill>
                  <a:srgbClr val="201F1E"/>
                </a:solidFill>
                <a:effectLst/>
                <a:latin typeface="Calibri" panose="020F0502020204030204" pitchFamily="34" charset="0"/>
              </a:rPr>
              <a:t>, Season 1 Episode 3 'The Wedding Party’, BBC)</a:t>
            </a:r>
            <a:endParaRPr lang="en-GB" sz="1200" b="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179316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Left: </a:t>
            </a:r>
            <a:r>
              <a:rPr lang="en-GB" b="0" i="0" dirty="0">
                <a:solidFill>
                  <a:srgbClr val="000000"/>
                </a:solidFill>
                <a:effectLst/>
                <a:latin typeface="Times New Roman" panose="02020603050405020304" pitchFamily="18" charset="0"/>
              </a:rPr>
              <a:t>Public Domain/</a:t>
            </a:r>
            <a:r>
              <a:rPr lang="en-GB" b="0" i="0" dirty="0" err="1">
                <a:solidFill>
                  <a:srgbClr val="000000"/>
                </a:solidFill>
                <a:effectLst/>
                <a:latin typeface="Times New Roman" panose="02020603050405020304" pitchFamily="18" charset="0"/>
              </a:rPr>
              <a:t>Nationaal</a:t>
            </a:r>
            <a:r>
              <a:rPr lang="en-GB" b="0" i="0" dirty="0">
                <a:solidFill>
                  <a:srgbClr val="000000"/>
                </a:solidFill>
                <a:effectLst/>
                <a:latin typeface="Times New Roman" panose="02020603050405020304" pitchFamily="18" charset="0"/>
              </a:rPr>
              <a:t> </a:t>
            </a:r>
            <a:r>
              <a:rPr lang="en-GB" b="0" i="0" dirty="0" err="1">
                <a:solidFill>
                  <a:srgbClr val="000000"/>
                </a:solidFill>
                <a:effectLst/>
                <a:latin typeface="Times New Roman" panose="02020603050405020304" pitchFamily="18" charset="0"/>
              </a:rPr>
              <a:t>Archief</a:t>
            </a:r>
            <a:r>
              <a:rPr lang="en-GB" b="0" i="0" dirty="0">
                <a:solidFill>
                  <a:srgbClr val="000000"/>
                </a:solidFill>
                <a:effectLst/>
                <a:latin typeface="Times New Roman" panose="02020603050405020304" pitchFamily="18" charset="0"/>
              </a:rPr>
              <a:t> (Dutch National Archives) https://commons.wikimedia.org/wiki/File:Premier_Thatcher_932-7042_(cropped).jpg</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Right: </a:t>
            </a:r>
            <a:r>
              <a:rPr lang="en-GB" b="0" i="0" dirty="0">
                <a:solidFill>
                  <a:srgbClr val="000000"/>
                </a:solidFill>
                <a:effectLst/>
                <a:latin typeface="Times New Roman" panose="02020603050405020304" pitchFamily="18" charset="0"/>
              </a:rPr>
              <a:t>CC BY-SA 3.0/</a:t>
            </a:r>
            <a:r>
              <a:rPr lang="el-GR" b="0" i="0" dirty="0">
                <a:solidFill>
                  <a:srgbClr val="000000"/>
                </a:solidFill>
                <a:effectLst/>
                <a:latin typeface="Times New Roman" panose="02020603050405020304" pitchFamily="18" charset="0"/>
              </a:rPr>
              <a:t>Σπάρτακος/</a:t>
            </a:r>
            <a:r>
              <a:rPr lang="en-GB" b="0" i="0" dirty="0">
                <a:solidFill>
                  <a:srgbClr val="000000"/>
                </a:solidFill>
                <a:effectLst/>
                <a:latin typeface="Times New Roman" panose="02020603050405020304" pitchFamily="18" charset="0"/>
              </a:rPr>
              <a:t>Wikimedia </a:t>
            </a:r>
            <a:r>
              <a:rPr lang="en-GB" sz="1200" b="0" i="0" kern="1200" dirty="0">
                <a:solidFill>
                  <a:schemeClr val="tx1"/>
                </a:solidFill>
                <a:effectLst/>
                <a:latin typeface="+mn-lt"/>
                <a:ea typeface="+mn-ea"/>
                <a:cs typeface="+mn-cs"/>
              </a:rPr>
              <a:t>https://commons.wikimedia.org/wiki/File:Westminster-Abbey.JPG</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125983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CC BY-SA 4.0/Andrew Shiva/Wikipedia https://commons.wikimedia.org/wiki/File:UK-2014-London-The_Cenotaph.jpg</a:t>
            </a:r>
          </a:p>
        </p:txBody>
      </p:sp>
      <p:sp>
        <p:nvSpPr>
          <p:cNvPr id="4" name="Slide Number Placeholder 3"/>
          <p:cNvSpPr>
            <a:spLocks noGrp="1"/>
          </p:cNvSpPr>
          <p:nvPr>
            <p:ph type="sldNum" sz="quarter" idx="5"/>
          </p:nvPr>
        </p:nvSpPr>
        <p:spPr/>
        <p:txBody>
          <a:bodyPr/>
          <a:lstStyle/>
          <a:p>
            <a:fld id="{1CB93A2A-0A60-9E4C-B30E-C3D88B0E381D}" type="slidenum">
              <a:rPr lang="en-US" smtClean="0"/>
              <a:t>18</a:t>
            </a:fld>
            <a:endParaRPr lang="en-US"/>
          </a:p>
        </p:txBody>
      </p:sp>
    </p:spTree>
    <p:extLst>
      <p:ext uri="{BB962C8B-B14F-4D97-AF65-F5344CB8AC3E}">
        <p14:creationId xmlns:p14="http://schemas.microsoft.com/office/powerpoint/2010/main" val="26547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U.S. Defense Visual Information Center, https://commons.wikimedia.org/wiki/File:Major_PM_full.jpg</a:t>
            </a:r>
          </a:p>
          <a:p>
            <a:r>
              <a:rPr lang="en-US" dirty="0"/>
              <a:t>Centre: </a:t>
            </a:r>
            <a:r>
              <a:rPr lang="en-GB" b="0" i="0" dirty="0">
                <a:solidFill>
                  <a:srgbClr val="000000"/>
                </a:solidFill>
                <a:effectLst/>
                <a:latin typeface="Times New Roman" panose="02020603050405020304" pitchFamily="18" charset="0"/>
              </a:rPr>
              <a:t>CC BY-SA 3.0/</a:t>
            </a:r>
            <a:r>
              <a:rPr lang="el-GR" b="0" i="0" dirty="0">
                <a:solidFill>
                  <a:srgbClr val="000000"/>
                </a:solidFill>
                <a:effectLst/>
                <a:latin typeface="Times New Roman" panose="02020603050405020304" pitchFamily="18" charset="0"/>
              </a:rPr>
              <a:t>Σπάρτακος/</a:t>
            </a:r>
            <a:r>
              <a:rPr lang="en-GB" b="0" i="0" dirty="0">
                <a:solidFill>
                  <a:srgbClr val="000000"/>
                </a:solidFill>
                <a:effectLst/>
                <a:latin typeface="Times New Roman" panose="02020603050405020304" pitchFamily="18" charset="0"/>
              </a:rPr>
              <a:t>Wikimedia </a:t>
            </a:r>
            <a:r>
              <a:rPr lang="en-GB" sz="1200" b="0" i="0" kern="1200" dirty="0">
                <a:solidFill>
                  <a:schemeClr val="tx1"/>
                </a:solidFill>
                <a:effectLst/>
                <a:latin typeface="+mn-lt"/>
                <a:ea typeface="+mn-ea"/>
                <a:cs typeface="+mn-cs"/>
              </a:rPr>
              <a:t>https://commons.wikimedia.org/wiki/File:Westminster-Abbey.JPG</a:t>
            </a:r>
            <a:endParaRPr lang="en-US" dirty="0"/>
          </a:p>
          <a:p>
            <a:r>
              <a:rPr lang="en-US" dirty="0"/>
              <a:t>Right: </a:t>
            </a:r>
            <a:r>
              <a:rPr lang="en-GB" dirty="0"/>
              <a:t>CC BY-SA 4.0/Andrew Shiva/Wikipedia https://commons.wikimedia.org/wiki/File:UK-2014-London-The_Cenotaph.jpg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19</a:t>
            </a:fld>
            <a:endParaRPr lang="en-US"/>
          </a:p>
        </p:txBody>
      </p:sp>
    </p:spTree>
    <p:extLst>
      <p:ext uri="{BB962C8B-B14F-4D97-AF65-F5344CB8AC3E}">
        <p14:creationId xmlns:p14="http://schemas.microsoft.com/office/powerpoint/2010/main" val="132639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Public domain, https://commons.wikimedia.org/wiki/File:Bill_Speakman_VC.JPG</a:t>
            </a:r>
          </a:p>
          <a:p>
            <a:r>
              <a:rPr lang="en-GB" dirty="0"/>
              <a:t>Right: Public domain, https://commons.wikimedia.org/wiki/File:Victoria_Cross.jpg</a:t>
            </a:r>
          </a:p>
        </p:txBody>
      </p:sp>
      <p:sp>
        <p:nvSpPr>
          <p:cNvPr id="4" name="Slide Number Placeholder 3"/>
          <p:cNvSpPr>
            <a:spLocks noGrp="1"/>
          </p:cNvSpPr>
          <p:nvPr>
            <p:ph type="sldNum" sz="quarter" idx="10"/>
          </p:nvPr>
        </p:nvSpPr>
        <p:spPr/>
        <p:txBody>
          <a:bodyPr/>
          <a:lstStyle/>
          <a:p>
            <a:fld id="{1CB93A2A-0A60-9E4C-B30E-C3D88B0E381D}" type="slidenum">
              <a:rPr lang="en-US" smtClean="0"/>
              <a:t>20</a:t>
            </a:fld>
            <a:endParaRPr lang="en-US"/>
          </a:p>
        </p:txBody>
      </p:sp>
    </p:spTree>
    <p:extLst>
      <p:ext uri="{BB962C8B-B14F-4D97-AF65-F5344CB8AC3E}">
        <p14:creationId xmlns:p14="http://schemas.microsoft.com/office/powerpoint/2010/main" val="117354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Public domain, https://commons.wikimedia.org/wiki/File:Bill_Speakman_VC.JPG</a:t>
            </a:r>
          </a:p>
          <a:p>
            <a:r>
              <a:rPr lang="en-GB" dirty="0"/>
              <a:t>Right: Public domain, https://commons.wikimedia.org/wiki/File:Victoria_Cross.jpg</a:t>
            </a:r>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211420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effectLst/>
                <a:latin typeface="+mn-lt"/>
                <a:ea typeface="+mn-ea"/>
                <a:cs typeface="+mn-cs"/>
              </a:rPr>
              <a:t>Video: </a:t>
            </a:r>
            <a:r>
              <a:rPr lang="en-GB" sz="1200" b="0" i="0" u="none" strike="noStrike" kern="1200" dirty="0">
                <a:solidFill>
                  <a:schemeClr val="tx1"/>
                </a:solidFill>
                <a:effectLst/>
                <a:latin typeface="+mn-lt"/>
                <a:ea typeface="+mn-ea"/>
                <a:cs typeface="+mn-cs"/>
              </a:rPr>
              <a:t>www.britishpathe.com/video/VLVAAZHBB7SPKNLWPHS9CYWMJBD77-HERO-WILLIAM-SPEAKMAN-RETURNS-FROM-KOREA/query/Speakman</a:t>
            </a:r>
            <a:r>
              <a:rPr lang="en-GB" sz="1200" b="0" i="0" u="none" kern="1200" dirty="0">
                <a:solidFill>
                  <a:schemeClr val="tx1"/>
                </a:solidFill>
                <a:effectLst/>
                <a:latin typeface="+mn-lt"/>
                <a:ea typeface="+mn-ea"/>
                <a:cs typeface="+mn-cs"/>
              </a:rPr>
              <a:t> </a:t>
            </a:r>
            <a:endParaRPr lang="en-GB" u="none"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36319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Video: https://youtu.be/EiJdpMvtRvs</a:t>
            </a:r>
          </a:p>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1903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Video: www.britishpathe.com/video/pows-home-aka-korea-p-o-w-s-return-to-lyneham</a:t>
            </a:r>
            <a:endParaRPr lang="en-GB" u="none" dirty="0"/>
          </a:p>
          <a:p>
            <a:endParaRPr lang="en-US" u="none" dirty="0"/>
          </a:p>
        </p:txBody>
      </p:sp>
      <p:sp>
        <p:nvSpPr>
          <p:cNvPr id="4" name="Slide Number Placeholder 3"/>
          <p:cNvSpPr>
            <a:spLocks noGrp="1"/>
          </p:cNvSpPr>
          <p:nvPr>
            <p:ph type="sldNum" sz="quarter" idx="5"/>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1749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 Video: https://archive.org/details/ahik5345435 </a:t>
            </a:r>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274762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Public domain</a:t>
            </a:r>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71964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Left: Public domain https://commons.wikimedia.org/wiki/File:Black_Watch.jpg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Right: https://www.waymarking.com/waymarks/WMTPVH_Korean_War_Inscription_On_WWI_Memorial_Halifax_UK</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211449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64172" y="6356350"/>
            <a:ext cx="463756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28B36B54-0331-3045-A320-2AA9650DAAA0}"/>
              </a:ext>
            </a:extLst>
          </p:cNvPr>
          <p:cNvSpPr>
            <a:spLocks noGrp="1"/>
          </p:cNvSpPr>
          <p:nvPr>
            <p:ph type="sldNum" sz="quarter" idx="4"/>
          </p:nvPr>
        </p:nvSpPr>
        <p:spPr>
          <a:xfrm>
            <a:off x="3964172" y="6356350"/>
            <a:ext cx="463756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pic>
        <p:nvPicPr>
          <p:cNvPr id="13" name="Picture 12">
            <a:extLst>
              <a:ext uri="{FF2B5EF4-FFF2-40B4-BE49-F238E27FC236}">
                <a16:creationId xmlns:a16="http://schemas.microsoft.com/office/drawing/2014/main" id="{5DCD1BAB-F8BD-1D47-801A-B48E73F1CE3F}"/>
              </a:ext>
            </a:extLst>
          </p:cNvPr>
          <p:cNvPicPr>
            <a:picLocks noChangeAspect="1"/>
          </p:cNvPicPr>
          <p:nvPr userDrawn="1"/>
        </p:nvPicPr>
        <p:blipFill>
          <a:blip r:embed="rId4"/>
          <a:stretch>
            <a:fillRect/>
          </a:stretch>
        </p:blipFill>
        <p:spPr>
          <a:xfrm>
            <a:off x="10051072" y="5863414"/>
            <a:ext cx="1087384" cy="713231"/>
          </a:xfrm>
          <a:prstGeom prst="rect">
            <a:avLst/>
          </a:prstGeom>
        </p:spPr>
      </p:pic>
      <p:pic>
        <p:nvPicPr>
          <p:cNvPr id="14" name="Picture 13">
            <a:extLst>
              <a:ext uri="{FF2B5EF4-FFF2-40B4-BE49-F238E27FC236}">
                <a16:creationId xmlns:a16="http://schemas.microsoft.com/office/drawing/2014/main" id="{2CE9EB5E-4DB5-FD40-B35D-D5B9F6D1C458}"/>
              </a:ext>
            </a:extLst>
          </p:cNvPr>
          <p:cNvPicPr>
            <a:picLocks noChangeAspect="1"/>
          </p:cNvPicPr>
          <p:nvPr userDrawn="1"/>
        </p:nvPicPr>
        <p:blipFill>
          <a:blip r:embed="rId5"/>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archive.org/details/ahik534543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youtube.com/watch?v=iLV3eonORP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britishpathe.com/video/VLVAAZHBB7SPKNLWPHS9CYWMJBD77-HERO-WILLIAM-SPEAKMAN-RETURNS-FROM-KOREA/query/Speakm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youtube.com/watch?v=EiJdpMvtRv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britishpathe.com/video/pows-home-aka-korea-p-o-w-s-return-to-lyneh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19999" y="360000"/>
            <a:ext cx="11314345" cy="1325563"/>
          </a:xfrm>
        </p:spPr>
        <p:txBody>
          <a:bodyPr>
            <a:normAutofit fontScale="90000"/>
          </a:bodyPr>
          <a:lstStyle/>
          <a:p>
            <a:r>
              <a:rPr lang="en-GB" dirty="0"/>
              <a:t>Enquiry: </a:t>
            </a:r>
            <a:br>
              <a:rPr lang="en-GB" dirty="0"/>
            </a:br>
            <a:r>
              <a:rPr lang="en-GB" b="1" dirty="0"/>
              <a:t>How should </a:t>
            </a:r>
            <a:r>
              <a:rPr lang="en-GB" dirty="0"/>
              <a:t> </a:t>
            </a:r>
            <a:r>
              <a:rPr lang="en-GB" b="1" dirty="0"/>
              <a:t>the Korean War be remembered?</a:t>
            </a:r>
            <a:r>
              <a:rPr lang="en-GB" sz="3600" dirty="0"/>
              <a:t> </a:t>
            </a:r>
            <a:endParaRPr lang="en-US" dirty="0"/>
          </a:p>
        </p:txBody>
      </p:sp>
      <p:sp>
        <p:nvSpPr>
          <p:cNvPr id="8" name="Rectangle 7"/>
          <p:cNvSpPr/>
          <p:nvPr/>
        </p:nvSpPr>
        <p:spPr>
          <a:xfrm>
            <a:off x="720001" y="1995283"/>
            <a:ext cx="336852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kern="1200" dirty="0">
                <a:solidFill>
                  <a:schemeClr val="bg1"/>
                </a:solidFill>
                <a:latin typeface="Arial" charset="0"/>
                <a:ea typeface="Arial" charset="0"/>
                <a:cs typeface="Arial" charset="0"/>
              </a:rPr>
              <a:t>Lesson 3.1</a:t>
            </a:r>
          </a:p>
          <a:p>
            <a:pPr lvl="0" algn="ctr"/>
            <a:r>
              <a:rPr lang="en-GB" sz="2400" dirty="0">
                <a:latin typeface="Arial" panose="020B0604020202020204" pitchFamily="34" charset="0"/>
                <a:cs typeface="Arial" panose="020B0604020202020204" pitchFamily="34" charset="0"/>
              </a:rPr>
              <a:t>Who was most deeply affected by the Korean War between 1950 and 1953?</a:t>
            </a:r>
          </a:p>
        </p:txBody>
      </p:sp>
      <p:sp>
        <p:nvSpPr>
          <p:cNvPr id="13" name="Rectangle 12"/>
          <p:cNvSpPr/>
          <p:nvPr/>
        </p:nvSpPr>
        <p:spPr>
          <a:xfrm>
            <a:off x="4407872" y="1995283"/>
            <a:ext cx="3369600" cy="301604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charset="0"/>
                <a:ea typeface="Arial" charset="0"/>
                <a:cs typeface="Arial" charset="0"/>
              </a:rPr>
              <a:t>Lesson 3.2</a:t>
            </a:r>
          </a:p>
          <a:p>
            <a:pPr lvl="0" algn="ctr" defTabSz="1689100">
              <a:lnSpc>
                <a:spcPct val="90000"/>
              </a:lnSpc>
              <a:spcBef>
                <a:spcPct val="0"/>
              </a:spcBef>
              <a:spcAft>
                <a:spcPct val="35000"/>
              </a:spcAft>
            </a:pPr>
            <a:r>
              <a:rPr lang="en-GB" sz="2400" b="1" dirty="0">
                <a:latin typeface="Arial" panose="020B0604020202020204" pitchFamily="34" charset="0"/>
                <a:cs typeface="Arial" panose="020B0604020202020204" pitchFamily="34" charset="0"/>
              </a:rPr>
              <a:t>Why did some British military veterans forget the Korean War and deliberately remember it again years afterwards? </a:t>
            </a:r>
          </a:p>
        </p:txBody>
      </p:sp>
      <p:sp>
        <p:nvSpPr>
          <p:cNvPr id="14" name="Rectangle 13"/>
          <p:cNvSpPr/>
          <p:nvPr/>
        </p:nvSpPr>
        <p:spPr>
          <a:xfrm>
            <a:off x="8096819" y="1973507"/>
            <a:ext cx="3369600" cy="301604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charset="0"/>
                <a:ea typeface="Arial" charset="0"/>
                <a:cs typeface="Arial" charset="0"/>
              </a:rPr>
              <a:t>Lesson 3.3</a:t>
            </a:r>
          </a:p>
          <a:p>
            <a:pPr lvl="0" algn="ctr"/>
            <a:r>
              <a:rPr lang="en-GB" sz="2400" dirty="0">
                <a:latin typeface="Arial" panose="020B0604020202020204" pitchFamily="34" charset="0"/>
                <a:cs typeface="Arial" panose="020B0604020202020204" pitchFamily="34" charset="0"/>
              </a:rPr>
              <a:t>Who should be remembered on our new memorial and how?</a:t>
            </a:r>
          </a:p>
        </p:txBody>
      </p:sp>
      <p:sp>
        <p:nvSpPr>
          <p:cNvPr id="2" name="Slide Number Placeholder 1">
            <a:extLst>
              <a:ext uri="{FF2B5EF4-FFF2-40B4-BE49-F238E27FC236}">
                <a16:creationId xmlns:a16="http://schemas.microsoft.com/office/drawing/2014/main" id="{48C3BA93-D7F0-1342-82A5-F71AD8AEB97F}"/>
              </a:ext>
            </a:extLst>
          </p:cNvPr>
          <p:cNvSpPr>
            <a:spLocks noGrp="1"/>
          </p:cNvSpPr>
          <p:nvPr>
            <p:ph type="sldNum" sz="quarter" idx="12"/>
          </p:nvPr>
        </p:nvSpPr>
        <p:spPr/>
        <p:txBody>
          <a:bodyPr/>
          <a:lstStyle/>
          <a:p>
            <a:fld id="{91DB7F08-A76A-C04F-AC2D-B8A23795015F}" type="slidenum">
              <a:rPr lang="en-US" smtClean="0"/>
              <a:pPr/>
              <a:t>1</a:t>
            </a:fld>
            <a:endParaRPr lang="en-US"/>
          </a:p>
        </p:txBody>
      </p:sp>
    </p:spTree>
    <p:extLst>
      <p:ext uri="{BB962C8B-B14F-4D97-AF65-F5344CB8AC3E}">
        <p14:creationId xmlns:p14="http://schemas.microsoft.com/office/powerpoint/2010/main" val="208723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Video evidence 3: Feature film, 1954 </a:t>
            </a:r>
            <a:endParaRPr lang="en-US" b="1" dirty="0"/>
          </a:p>
        </p:txBody>
      </p:sp>
      <p:sp>
        <p:nvSpPr>
          <p:cNvPr id="3" name="Content Placeholder 2"/>
          <p:cNvSpPr>
            <a:spLocks noGrp="1"/>
          </p:cNvSpPr>
          <p:nvPr>
            <p:ph idx="1"/>
          </p:nvPr>
        </p:nvSpPr>
        <p:spPr>
          <a:xfrm>
            <a:off x="720000" y="1620000"/>
            <a:ext cx="6607726" cy="4351338"/>
          </a:xfrm>
        </p:spPr>
        <p:txBody>
          <a:bodyPr/>
          <a:lstStyle/>
          <a:p>
            <a:pPr marL="0" indent="0">
              <a:buNone/>
            </a:pPr>
            <a:r>
              <a:rPr lang="en-GB" b="1" dirty="0"/>
              <a:t>Activity 2C</a:t>
            </a:r>
          </a:p>
          <a:p>
            <a:pPr marL="0" indent="0">
              <a:buNone/>
            </a:pPr>
            <a:r>
              <a:rPr lang="en-GB" dirty="0"/>
              <a:t>What can the 1954 feature film </a:t>
            </a:r>
            <a:r>
              <a:rPr lang="en-GB" i="1" dirty="0"/>
              <a:t>A Hill in Korea</a:t>
            </a:r>
            <a:r>
              <a:rPr lang="en-GB" dirty="0"/>
              <a:t> tell us about attitudes towards the Korean War?</a:t>
            </a:r>
          </a:p>
          <a:p>
            <a:r>
              <a:rPr lang="en-GB" dirty="0"/>
              <a:t>How is the music intended to make the audience feel?</a:t>
            </a:r>
          </a:p>
          <a:p>
            <a:r>
              <a:rPr lang="en-GB" dirty="0"/>
              <a:t>Who is the film dedicated to?</a:t>
            </a:r>
          </a:p>
          <a:p>
            <a:r>
              <a:rPr lang="en-GB" dirty="0"/>
              <a:t>How are the soldiers introduced? What impression does it give about them?</a:t>
            </a:r>
          </a:p>
          <a:p>
            <a:pPr marL="0" indent="0">
              <a:buNone/>
            </a:pPr>
            <a:r>
              <a:rPr lang="en-GB" dirty="0"/>
              <a:t>Now you have three pieces of evidence, where would you start your line?</a:t>
            </a:r>
          </a:p>
          <a:p>
            <a:endParaRPr lang="en-GB" dirty="0"/>
          </a:p>
          <a:p>
            <a:endParaRPr lang="en-GB" dirty="0"/>
          </a:p>
          <a:p>
            <a:endParaRPr lang="en-US" dirty="0"/>
          </a:p>
        </p:txBody>
      </p:sp>
      <p:pic>
        <p:nvPicPr>
          <p:cNvPr id="4" name="Picture 3">
            <a:extLst>
              <a:ext uri="{FF2B5EF4-FFF2-40B4-BE49-F238E27FC236}">
                <a16:creationId xmlns:a16="http://schemas.microsoft.com/office/drawing/2014/main" id="{6C95F7E3-D71D-43CB-8FCA-2AB80C34080A}"/>
              </a:ext>
            </a:extLst>
          </p:cNvPr>
          <p:cNvPicPr/>
          <p:nvPr/>
        </p:nvPicPr>
        <p:blipFill>
          <a:blip r:embed="rId3">
            <a:extLst>
              <a:ext uri="{28A0092B-C50C-407E-A947-70E740481C1C}">
                <a14:useLocalDpi xmlns:a14="http://schemas.microsoft.com/office/drawing/2010/main" val="0"/>
              </a:ext>
            </a:extLst>
          </a:blip>
          <a:stretch>
            <a:fillRect/>
          </a:stretch>
        </p:blipFill>
        <p:spPr>
          <a:xfrm>
            <a:off x="7917449" y="1685563"/>
            <a:ext cx="3514725" cy="2599055"/>
          </a:xfrm>
          <a:prstGeom prst="rect">
            <a:avLst/>
          </a:prstGeom>
        </p:spPr>
      </p:pic>
      <p:sp>
        <p:nvSpPr>
          <p:cNvPr id="5" name="Slide Number Placeholder 4">
            <a:extLst>
              <a:ext uri="{FF2B5EF4-FFF2-40B4-BE49-F238E27FC236}">
                <a16:creationId xmlns:a16="http://schemas.microsoft.com/office/drawing/2014/main" id="{63430175-1E66-B342-92C5-3B41BB73E2BD}"/>
              </a:ext>
            </a:extLst>
          </p:cNvPr>
          <p:cNvSpPr>
            <a:spLocks noGrp="1"/>
          </p:cNvSpPr>
          <p:nvPr>
            <p:ph type="sldNum" sz="quarter" idx="12"/>
          </p:nvPr>
        </p:nvSpPr>
        <p:spPr/>
        <p:txBody>
          <a:bodyPr/>
          <a:lstStyle/>
          <a:p>
            <a:fld id="{91DB7F08-A76A-C04F-AC2D-B8A23795015F}" type="slidenum">
              <a:rPr lang="en-US" smtClean="0"/>
              <a:pPr/>
              <a:t>10</a:t>
            </a:fld>
            <a:endParaRPr lang="en-US"/>
          </a:p>
        </p:txBody>
      </p:sp>
      <p:sp>
        <p:nvSpPr>
          <p:cNvPr id="6" name="Action Button: Forward or Next 5">
            <a:hlinkClick r:id="rId4" highlightClick="1"/>
            <a:extLst>
              <a:ext uri="{FF2B5EF4-FFF2-40B4-BE49-F238E27FC236}">
                <a16:creationId xmlns:a16="http://schemas.microsoft.com/office/drawing/2014/main" id="{ABA7EF97-6D03-A24E-BA38-24D8DDF531A7}"/>
              </a:ext>
            </a:extLst>
          </p:cNvPr>
          <p:cNvSpPr/>
          <p:nvPr/>
        </p:nvSpPr>
        <p:spPr>
          <a:xfrm>
            <a:off x="9153603" y="2385841"/>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53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Why did some British military veterans forget the Korean war between 1953 and the 1970s? </a:t>
            </a:r>
            <a:endParaRPr lang="en-US" dirty="0"/>
          </a:p>
        </p:txBody>
      </p:sp>
      <p:sp>
        <p:nvSpPr>
          <p:cNvPr id="3" name="Content Placeholder 2"/>
          <p:cNvSpPr>
            <a:spLocks noGrp="1"/>
          </p:cNvSpPr>
          <p:nvPr>
            <p:ph idx="1"/>
          </p:nvPr>
        </p:nvSpPr>
        <p:spPr>
          <a:xfrm>
            <a:off x="720000" y="2183671"/>
            <a:ext cx="7497074" cy="4351338"/>
          </a:xfrm>
        </p:spPr>
        <p:txBody>
          <a:bodyPr>
            <a:noAutofit/>
          </a:bodyPr>
          <a:lstStyle/>
          <a:p>
            <a:pPr marL="0" indent="0">
              <a:buNone/>
            </a:pPr>
            <a:r>
              <a:rPr lang="en-GB" b="1" dirty="0"/>
              <a:t>Activity 3</a:t>
            </a:r>
          </a:p>
          <a:p>
            <a:pPr marL="0" indent="0">
              <a:buNone/>
            </a:pPr>
            <a:r>
              <a:rPr lang="en-GB" sz="1400" dirty="0"/>
              <a:t>You will be given Evidence cards A–M (Resource sheet 3.2B). These will help you to plot the first two decades of your graph from 1953–1970s. </a:t>
            </a:r>
          </a:p>
          <a:p>
            <a:pPr marL="0" indent="0">
              <a:buNone/>
            </a:pPr>
            <a:r>
              <a:rPr lang="en-GB" sz="1400" dirty="0"/>
              <a:t>You have to decide where the evidence cards belong on your graph. To do this, you will have to read your cards carefully. </a:t>
            </a:r>
          </a:p>
          <a:p>
            <a:pPr>
              <a:buAutoNum type="arabicPeriod"/>
            </a:pPr>
            <a:r>
              <a:rPr lang="en-GB" sz="1400" b="1" dirty="0"/>
              <a:t>What date does it refer to</a:t>
            </a:r>
            <a:r>
              <a:rPr lang="en-GB" sz="1400" dirty="0"/>
              <a:t>? This will tell you where it belongs on the bottom axis.</a:t>
            </a:r>
          </a:p>
          <a:p>
            <a:pPr lvl="1">
              <a:buFont typeface="Arial" panose="020B0604020202020204" pitchFamily="34" charset="0"/>
              <a:buChar char="•"/>
            </a:pPr>
            <a:r>
              <a:rPr lang="en-GB" sz="1400" dirty="0"/>
              <a:t>Some cards have a particular date that could be marked with a cross on the graph. </a:t>
            </a:r>
          </a:p>
          <a:p>
            <a:pPr lvl="1">
              <a:buFont typeface="Arial" panose="020B0604020202020204" pitchFamily="34" charset="0"/>
              <a:buChar char="•"/>
            </a:pPr>
            <a:r>
              <a:rPr lang="en-GB" sz="1400" dirty="0"/>
              <a:t>Others refer to a trend over time, which can help you to judge the overall position of the line on the graph.</a:t>
            </a:r>
          </a:p>
          <a:p>
            <a:pPr>
              <a:buFont typeface="Arial" panose="020B0604020202020204" pitchFamily="34" charset="0"/>
              <a:buAutoNum type="arabicPeriod"/>
            </a:pPr>
            <a:r>
              <a:rPr lang="en-GB" sz="1400" b="1" dirty="0"/>
              <a:t>Who is the evidence about</a:t>
            </a:r>
            <a:r>
              <a:rPr lang="en-GB" sz="1400" dirty="0"/>
              <a:t>? Veterans’ attitudes – coloured blue? Public attitudes – coloured pink? Or both? This will tell you which line it belongs on.</a:t>
            </a:r>
          </a:p>
          <a:p>
            <a:pPr>
              <a:buFont typeface="Arial" panose="020B0604020202020204" pitchFamily="34" charset="0"/>
              <a:buAutoNum type="arabicPeriod"/>
            </a:pPr>
            <a:r>
              <a:rPr lang="en-GB" sz="1400" b="1" dirty="0"/>
              <a:t>Is the war forgotten or remembered</a:t>
            </a:r>
            <a:r>
              <a:rPr lang="en-GB" sz="1400" dirty="0"/>
              <a:t>? This will tell you how high or low to put it.</a:t>
            </a:r>
          </a:p>
          <a:p>
            <a:pPr marL="0" indent="0">
              <a:buNone/>
            </a:pPr>
            <a:r>
              <a:rPr lang="en-GB" sz="1400" dirty="0"/>
              <a:t>For example, where would you put this card on your graph?</a:t>
            </a:r>
          </a:p>
          <a:p>
            <a:pPr marL="0" indent="0">
              <a:buNone/>
            </a:pPr>
            <a:r>
              <a:rPr lang="en-GB" sz="1400" dirty="0"/>
              <a:t>Once you have plotted your graph, discuss the relationship between the two lines.  </a:t>
            </a:r>
          </a:p>
        </p:txBody>
      </p:sp>
      <p:sp>
        <p:nvSpPr>
          <p:cNvPr id="4" name="Arrow: Right 4">
            <a:extLst>
              <a:ext uri="{FF2B5EF4-FFF2-40B4-BE49-F238E27FC236}">
                <a16:creationId xmlns:a16="http://schemas.microsoft.com/office/drawing/2014/main" id="{4BBF8D70-A944-4D58-988F-D0346B3E1709}"/>
              </a:ext>
            </a:extLst>
          </p:cNvPr>
          <p:cNvSpPr/>
          <p:nvPr/>
        </p:nvSpPr>
        <p:spPr>
          <a:xfrm>
            <a:off x="7185271" y="5292260"/>
            <a:ext cx="1224136" cy="48463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96B7EDDA-3B13-1B49-9F65-6139F36E5572}"/>
              </a:ext>
            </a:extLst>
          </p:cNvPr>
          <p:cNvSpPr>
            <a:spLocks noGrp="1"/>
          </p:cNvSpPr>
          <p:nvPr>
            <p:ph type="sldNum" sz="quarter" idx="12"/>
          </p:nvPr>
        </p:nvSpPr>
        <p:spPr/>
        <p:txBody>
          <a:bodyPr/>
          <a:lstStyle/>
          <a:p>
            <a:fld id="{91DB7F08-A76A-C04F-AC2D-B8A23795015F}" type="slidenum">
              <a:rPr lang="en-US" smtClean="0"/>
              <a:pPr/>
              <a:t>11</a:t>
            </a:fld>
            <a:endParaRPr lang="en-US"/>
          </a:p>
        </p:txBody>
      </p:sp>
      <p:sp>
        <p:nvSpPr>
          <p:cNvPr id="6" name="Rectangle 5">
            <a:extLst>
              <a:ext uri="{FF2B5EF4-FFF2-40B4-BE49-F238E27FC236}">
                <a16:creationId xmlns:a16="http://schemas.microsoft.com/office/drawing/2014/main" id="{9456937C-FC64-E849-9CF1-8633DBE37152}"/>
              </a:ext>
            </a:extLst>
          </p:cNvPr>
          <p:cNvSpPr/>
          <p:nvPr/>
        </p:nvSpPr>
        <p:spPr>
          <a:xfrm>
            <a:off x="8517937" y="2649222"/>
            <a:ext cx="2628250" cy="3046988"/>
          </a:xfrm>
          <a:prstGeom prst="rect">
            <a:avLst/>
          </a:prstGeom>
          <a:solidFill>
            <a:schemeClr val="accent2">
              <a:lumMod val="40000"/>
              <a:lumOff val="60000"/>
            </a:schemeClr>
          </a:solidFill>
          <a:ln>
            <a:noFill/>
          </a:ln>
        </p:spPr>
        <p:txBody>
          <a:bodyPr wrap="square">
            <a:spAutoFit/>
          </a:bodyPr>
          <a:lstStyle/>
          <a:p>
            <a:r>
              <a:rPr lang="en-GB" sz="1600" i="1" dirty="0">
                <a:latin typeface="Arial" charset="0"/>
                <a:ea typeface="Arial" charset="0"/>
                <a:cs typeface="Arial" charset="0"/>
              </a:rPr>
              <a:t>Example Evidence card</a:t>
            </a:r>
          </a:p>
          <a:p>
            <a:endParaRPr lang="en-GB" sz="1600" dirty="0">
              <a:latin typeface="Arial" charset="0"/>
              <a:ea typeface="Arial" charset="0"/>
              <a:cs typeface="Arial" charset="0"/>
            </a:endParaRPr>
          </a:p>
          <a:p>
            <a:r>
              <a:rPr lang="en-GB" sz="1600" dirty="0">
                <a:latin typeface="Arial" charset="0"/>
                <a:ea typeface="Arial" charset="0"/>
                <a:cs typeface="Arial" charset="0"/>
              </a:rPr>
              <a:t>E. </a:t>
            </a:r>
          </a:p>
          <a:p>
            <a:r>
              <a:rPr lang="en-GB" sz="1600" dirty="0">
                <a:latin typeface="Arial" charset="0"/>
                <a:ea typeface="Arial" charset="0"/>
                <a:cs typeface="Arial" charset="0"/>
              </a:rPr>
              <a:t>On 31 July 1953 (when the Armistice ended the Korean War), there was more reporting in the newspapers about the Ashes cricket matches between England and Australia than the end to fighting. </a:t>
            </a:r>
          </a:p>
        </p:txBody>
      </p:sp>
    </p:spTree>
    <p:extLst>
      <p:ext uri="{BB962C8B-B14F-4D97-AF65-F5344CB8AC3E}">
        <p14:creationId xmlns:p14="http://schemas.microsoft.com/office/powerpoint/2010/main" val="7652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5317468" y="1080000"/>
            <a:ext cx="2807485" cy="4278094"/>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B. </a:t>
            </a:r>
          </a:p>
          <a:p>
            <a:r>
              <a:rPr lang="en-GB" sz="1600" i="1" dirty="0">
                <a:latin typeface="Arial" charset="0"/>
                <a:ea typeface="Arial" charset="0"/>
                <a:cs typeface="Arial" charset="0"/>
              </a:rPr>
              <a:t>‘Everything and everybody connected with... Korea just simply sank out of sight. Years went by during which time I never met anyone who had served in Korea. There were no books in the library and no films about Korea. There was nothing. It was as though it – the Korean War –had never happened. A truly forgotten war.’ </a:t>
            </a:r>
            <a:r>
              <a:rPr lang="en-GB" sz="1600" dirty="0">
                <a:latin typeface="Arial" charset="0"/>
                <a:ea typeface="Arial" charset="0"/>
                <a:cs typeface="Arial" charset="0"/>
              </a:rPr>
              <a:t>Veteran Ron </a:t>
            </a:r>
            <a:r>
              <a:rPr lang="en-GB" sz="1600" dirty="0" err="1">
                <a:latin typeface="Arial" charset="0"/>
                <a:ea typeface="Arial" charset="0"/>
                <a:cs typeface="Arial" charset="0"/>
              </a:rPr>
              <a:t>Larby</a:t>
            </a:r>
            <a:r>
              <a:rPr lang="en-GB" sz="1600" dirty="0">
                <a:latin typeface="Arial" charset="0"/>
                <a:ea typeface="Arial" charset="0"/>
                <a:cs typeface="Arial" charset="0"/>
              </a:rPr>
              <a:t> in 1993, talking about the 1950s and afterwards in Britain. </a:t>
            </a:r>
          </a:p>
          <a:p>
            <a:endParaRPr lang="en-GB" sz="1600" dirty="0">
              <a:latin typeface="Arial" charset="0"/>
              <a:ea typeface="Arial" charset="0"/>
              <a:cs typeface="Arial" charset="0"/>
            </a:endParaRPr>
          </a:p>
        </p:txBody>
      </p:sp>
      <p:sp>
        <p:nvSpPr>
          <p:cNvPr id="5" name="Rectangle 4"/>
          <p:cNvSpPr/>
          <p:nvPr/>
        </p:nvSpPr>
        <p:spPr>
          <a:xfrm>
            <a:off x="720000" y="1080000"/>
            <a:ext cx="4392488" cy="4278094"/>
          </a:xfrm>
          <a:prstGeom prst="rect">
            <a:avLst/>
          </a:prstGeom>
          <a:gradFill flip="none" rotWithShape="1">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tileRect/>
          </a:gradFill>
          <a:ln>
            <a:noFill/>
          </a:ln>
        </p:spPr>
        <p:txBody>
          <a:bodyPr wrap="square">
            <a:noAutofit/>
          </a:bodyPr>
          <a:lstStyle/>
          <a:p>
            <a:r>
              <a:rPr lang="en-GB" sz="1600" dirty="0">
                <a:latin typeface="Arial" charset="0"/>
                <a:ea typeface="Arial" charset="0"/>
                <a:cs typeface="Arial" charset="0"/>
              </a:rPr>
              <a:t>A. </a:t>
            </a:r>
          </a:p>
          <a:p>
            <a:r>
              <a:rPr lang="en-GB" sz="1600" dirty="0">
                <a:latin typeface="Arial" charset="0"/>
                <a:ea typeface="Arial" charset="0"/>
                <a:cs typeface="Arial" charset="0"/>
              </a:rPr>
              <a:t>Veteran Jim Preston-Bell (a very young army officer in the Korean War) talked about returning to Britain to become a student at Cambridge University in 1951 while the war was still being fought. He described himself as ‘</a:t>
            </a:r>
            <a:r>
              <a:rPr lang="en-GB" sz="1600" i="1" dirty="0">
                <a:latin typeface="Arial" charset="0"/>
                <a:ea typeface="Arial" charset="0"/>
                <a:cs typeface="Arial" charset="0"/>
              </a:rPr>
              <a:t>A nine-day wonder’</a:t>
            </a:r>
            <a:r>
              <a:rPr lang="en-GB" sz="1600" dirty="0">
                <a:latin typeface="Arial" charset="0"/>
                <a:ea typeface="Arial" charset="0"/>
                <a:cs typeface="Arial" charset="0"/>
              </a:rPr>
              <a:t> (people were interested in his experience for a short time). </a:t>
            </a:r>
            <a:r>
              <a:rPr lang="en-GB" sz="1600" i="1" dirty="0">
                <a:latin typeface="Arial" charset="0"/>
                <a:ea typeface="Arial" charset="0"/>
                <a:cs typeface="Arial" charset="0"/>
              </a:rPr>
              <a:t>‘On the tenth day people </a:t>
            </a:r>
            <a:r>
              <a:rPr lang="en-GB" sz="1600" dirty="0">
                <a:latin typeface="Arial" charset="0"/>
                <a:ea typeface="Arial" charset="0"/>
                <a:cs typeface="Arial" charset="0"/>
              </a:rPr>
              <a:t>[had] </a:t>
            </a:r>
            <a:r>
              <a:rPr lang="en-GB" sz="1600" i="1" dirty="0">
                <a:latin typeface="Arial" charset="0"/>
                <a:ea typeface="Arial" charset="0"/>
                <a:cs typeface="Arial" charset="0"/>
              </a:rPr>
              <a:t>forgotten and I had forgot too and began to live the rest of my life… I think people in England were fed up with war by then. They had had the First and Second World War and Korea was an unnecessary war, far away, </a:t>
            </a:r>
            <a:r>
              <a:rPr lang="en-GB" sz="1600" dirty="0">
                <a:latin typeface="Arial" charset="0"/>
                <a:ea typeface="Arial" charset="0"/>
                <a:cs typeface="Arial" charset="0"/>
              </a:rPr>
              <a:t>[in a] </a:t>
            </a:r>
            <a:r>
              <a:rPr lang="en-GB" sz="1600" i="1" dirty="0">
                <a:latin typeface="Arial" charset="0"/>
                <a:ea typeface="Arial" charset="0"/>
                <a:cs typeface="Arial" charset="0"/>
              </a:rPr>
              <a:t>place where nobody knew, fighting for people one didn’t know why… We came back forgotten war soldiers.’ </a:t>
            </a:r>
          </a:p>
        </p:txBody>
      </p:sp>
      <p:grpSp>
        <p:nvGrpSpPr>
          <p:cNvPr id="6" name="Group 5">
            <a:extLst>
              <a:ext uri="{FF2B5EF4-FFF2-40B4-BE49-F238E27FC236}">
                <a16:creationId xmlns:a16="http://schemas.microsoft.com/office/drawing/2014/main" id="{EC41651C-0B14-4518-B57C-46619ECE1D1E}"/>
              </a:ext>
            </a:extLst>
          </p:cNvPr>
          <p:cNvGrpSpPr/>
          <p:nvPr/>
        </p:nvGrpSpPr>
        <p:grpSpPr>
          <a:xfrm>
            <a:off x="8329933" y="1080000"/>
            <a:ext cx="3294312" cy="4278094"/>
            <a:chOff x="8256239" y="260093"/>
            <a:chExt cx="3294312" cy="4700518"/>
          </a:xfrm>
        </p:grpSpPr>
        <p:sp>
          <p:nvSpPr>
            <p:cNvPr id="7" name="Rectangle 6">
              <a:extLst>
                <a:ext uri="{FF2B5EF4-FFF2-40B4-BE49-F238E27FC236}">
                  <a16:creationId xmlns:a16="http://schemas.microsoft.com/office/drawing/2014/main" id="{492CE442-0431-49E5-9FA9-E21A5E0CFC39}"/>
                </a:ext>
              </a:extLst>
            </p:cNvPr>
            <p:cNvSpPr/>
            <p:nvPr/>
          </p:nvSpPr>
          <p:spPr>
            <a:xfrm>
              <a:off x="8256239" y="260093"/>
              <a:ext cx="3294312" cy="4700518"/>
            </a:xfrm>
            <a:prstGeom prst="rect">
              <a:avLst/>
            </a:prstGeom>
            <a:solidFill>
              <a:schemeClr val="accent2">
                <a:lumMod val="40000"/>
                <a:lumOff val="60000"/>
              </a:schemeClr>
            </a:solidFill>
            <a:ln>
              <a:noFill/>
            </a:ln>
          </p:spPr>
          <p:txBody>
            <a:bodyPr wrap="square">
              <a:noAutofit/>
            </a:bodyPr>
            <a:lstStyle/>
            <a:p>
              <a:r>
                <a:rPr lang="en-GB" sz="1600" dirty="0">
                  <a:latin typeface="Arial" charset="0"/>
                  <a:ea typeface="Arial" charset="0"/>
                  <a:cs typeface="Arial" charset="0"/>
                </a:rPr>
                <a:t>C.</a:t>
              </a:r>
            </a:p>
            <a:p>
              <a:r>
                <a:rPr lang="en-GB" sz="1600" dirty="0">
                  <a:latin typeface="Arial" charset="0"/>
                  <a:ea typeface="Arial" charset="0"/>
                  <a:cs typeface="Arial" charset="0"/>
                </a:rPr>
                <a:t>When the Armistice was signed, </a:t>
              </a:r>
              <a:br>
                <a:rPr lang="en-GB" sz="1600" dirty="0">
                  <a:latin typeface="Arial" charset="0"/>
                  <a:ea typeface="Arial" charset="0"/>
                  <a:cs typeface="Arial" charset="0"/>
                </a:rPr>
              </a:br>
              <a:r>
                <a:rPr lang="en-GB" sz="1600" dirty="0">
                  <a:latin typeface="Arial" charset="0"/>
                  <a:ea typeface="Arial" charset="0"/>
                  <a:cs typeface="Arial" charset="0"/>
                </a:rPr>
                <a:t>a local news reporter in Bury St Edmunds in Suffolk said that local people were puzzled when the United Nations flag (the side on which  Britain had fought) was flown from the Town Hall because they didn’t know that the war was even over (or maybe they didn’t even recognise the flag).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8" name="Picture 3">
              <a:extLst>
                <a:ext uri="{FF2B5EF4-FFF2-40B4-BE49-F238E27FC236}">
                  <a16:creationId xmlns:a16="http://schemas.microsoft.com/office/drawing/2014/main" id="{717520DE-E39F-4424-96E8-F5189C45F9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461" y="3391500"/>
              <a:ext cx="2175717" cy="14116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2" name="Slide Number Placeholder 1">
            <a:extLst>
              <a:ext uri="{FF2B5EF4-FFF2-40B4-BE49-F238E27FC236}">
                <a16:creationId xmlns:a16="http://schemas.microsoft.com/office/drawing/2014/main" id="{BB3752D0-8797-AA4D-BA57-5AE997D6D233}"/>
              </a:ext>
            </a:extLst>
          </p:cNvPr>
          <p:cNvSpPr>
            <a:spLocks noGrp="1"/>
          </p:cNvSpPr>
          <p:nvPr>
            <p:ph type="sldNum" sz="quarter" idx="12"/>
          </p:nvPr>
        </p:nvSpPr>
        <p:spPr/>
        <p:txBody>
          <a:bodyPr/>
          <a:lstStyle/>
          <a:p>
            <a:fld id="{91DB7F08-A76A-C04F-AC2D-B8A23795015F}" type="slidenum">
              <a:rPr lang="en-US" smtClean="0"/>
              <a:pPr/>
              <a:t>12</a:t>
            </a:fld>
            <a:endParaRPr lang="en-US"/>
          </a:p>
        </p:txBody>
      </p:sp>
      <p:sp>
        <p:nvSpPr>
          <p:cNvPr id="9" name="TextBox 8">
            <a:extLst>
              <a:ext uri="{FF2B5EF4-FFF2-40B4-BE49-F238E27FC236}">
                <a16:creationId xmlns:a16="http://schemas.microsoft.com/office/drawing/2014/main" id="{3ECD1C90-DF07-471B-843D-CBFB5074798D}"/>
              </a:ext>
            </a:extLst>
          </p:cNvPr>
          <p:cNvSpPr txBox="1"/>
          <p:nvPr/>
        </p:nvSpPr>
        <p:spPr>
          <a:xfrm>
            <a:off x="8510155"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74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719999" y="1080000"/>
            <a:ext cx="2981144" cy="4863132"/>
          </a:xfrm>
          <a:prstGeom prst="rect">
            <a:avLst/>
          </a:prstGeom>
          <a:solidFill>
            <a:schemeClr val="tx2">
              <a:lumMod val="40000"/>
              <a:lumOff val="60000"/>
            </a:schemeClr>
          </a:solidFill>
          <a:ln>
            <a:noFill/>
          </a:ln>
        </p:spPr>
        <p:txBody>
          <a:bodyPr wrap="square">
            <a:noAutofit/>
          </a:bodyPr>
          <a:lstStyle/>
          <a:p>
            <a:r>
              <a:rPr lang="en-GB" sz="1600" dirty="0">
                <a:latin typeface="Arial" charset="0"/>
                <a:ea typeface="Arial" charset="0"/>
                <a:cs typeface="Arial" charset="0"/>
              </a:rPr>
              <a:t>D. </a:t>
            </a:r>
          </a:p>
          <a:p>
            <a:r>
              <a:rPr lang="en-GB" sz="1600" i="1" dirty="0">
                <a:latin typeface="Arial" charset="0"/>
                <a:ea typeface="Arial" charset="0"/>
                <a:cs typeface="Arial" charset="0"/>
              </a:rPr>
              <a:t>‘I would never speak about the Korean War </a:t>
            </a:r>
            <a:r>
              <a:rPr lang="en-GB" sz="1600" dirty="0">
                <a:latin typeface="Arial" charset="0"/>
                <a:ea typeface="Arial" charset="0"/>
                <a:cs typeface="Arial" charset="0"/>
              </a:rPr>
              <a:t>[when I came back]</a:t>
            </a:r>
            <a:r>
              <a:rPr lang="en-GB" sz="1600" i="1" dirty="0">
                <a:latin typeface="Arial" charset="0"/>
                <a:ea typeface="Arial" charset="0"/>
                <a:cs typeface="Arial" charset="0"/>
              </a:rPr>
              <a:t> because it was so soon after the Second World War that if you said anything </a:t>
            </a:r>
            <a:r>
              <a:rPr lang="en-GB" sz="1600" dirty="0">
                <a:latin typeface="Arial" charset="0"/>
                <a:ea typeface="Arial" charset="0"/>
                <a:cs typeface="Arial" charset="0"/>
              </a:rPr>
              <a:t>[they would say] </a:t>
            </a:r>
            <a:r>
              <a:rPr lang="en-GB" sz="1600" i="1" dirty="0">
                <a:latin typeface="Arial" charset="0"/>
                <a:ea typeface="Arial" charset="0"/>
                <a:cs typeface="Arial" charset="0"/>
              </a:rPr>
              <a:t>“</a:t>
            </a:r>
            <a:r>
              <a:rPr lang="en-GB" sz="1600" i="1" dirty="0" err="1">
                <a:latin typeface="Arial" charset="0"/>
                <a:ea typeface="Arial" charset="0"/>
                <a:cs typeface="Arial" charset="0"/>
              </a:rPr>
              <a:t>Och</a:t>
            </a:r>
            <a:r>
              <a:rPr lang="en-GB" sz="1600" i="1" dirty="0">
                <a:latin typeface="Arial" charset="0"/>
                <a:ea typeface="Arial" charset="0"/>
                <a:cs typeface="Arial" charset="0"/>
              </a:rPr>
              <a:t>, that was nothing son, </a:t>
            </a:r>
            <a:r>
              <a:rPr lang="en-GB" sz="1400" dirty="0">
                <a:latin typeface="Arial" charset="0"/>
                <a:ea typeface="Arial" charset="0"/>
                <a:cs typeface="Arial" charset="0"/>
              </a:rPr>
              <a:t>[</a:t>
            </a:r>
            <a:r>
              <a:rPr lang="en-GB" sz="1600" dirty="0">
                <a:latin typeface="Arial" charset="0"/>
                <a:ea typeface="Arial" charset="0"/>
                <a:cs typeface="Arial" charset="0"/>
              </a:rPr>
              <a:t>compared to]</a:t>
            </a:r>
            <a:r>
              <a:rPr lang="en-GB" sz="1600" i="1" dirty="0">
                <a:latin typeface="Arial" charset="0"/>
                <a:ea typeface="Arial" charset="0"/>
                <a:cs typeface="Arial" charset="0"/>
              </a:rPr>
              <a:t> what we suffered in the Second World War” – so you never spoke about it.’</a:t>
            </a:r>
            <a:endParaRPr lang="en-GB" sz="1600" dirty="0">
              <a:latin typeface="Arial" charset="0"/>
              <a:ea typeface="Arial" charset="0"/>
              <a:cs typeface="Arial" charset="0"/>
            </a:endParaRPr>
          </a:p>
          <a:p>
            <a:r>
              <a:rPr lang="en-GB" sz="1600" dirty="0">
                <a:latin typeface="Arial" charset="0"/>
                <a:ea typeface="Arial" charset="0"/>
                <a:cs typeface="Arial" charset="0"/>
              </a:rPr>
              <a:t>Veteran Bill Easton of the Scottish Black Watch Regiment, interviewed in 2012.</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2217"/>
          <a:stretch/>
        </p:blipFill>
        <p:spPr bwMode="auto">
          <a:xfrm>
            <a:off x="818635" y="4663769"/>
            <a:ext cx="1302413" cy="989066"/>
          </a:xfrm>
          <a:prstGeom prst="rect">
            <a:avLst/>
          </a:prstGeom>
          <a:solidFill>
            <a:schemeClr val="tx2">
              <a:lumMod val="40000"/>
              <a:lumOff val="60000"/>
            </a:schemeClr>
          </a:solidFill>
          <a:ln>
            <a:noFill/>
          </a:ln>
        </p:spPr>
      </p:pic>
      <p:sp>
        <p:nvSpPr>
          <p:cNvPr id="7" name="Rectangle 6"/>
          <p:cNvSpPr/>
          <p:nvPr/>
        </p:nvSpPr>
        <p:spPr>
          <a:xfrm>
            <a:off x="3891843" y="1080000"/>
            <a:ext cx="4389039" cy="1569660"/>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E. </a:t>
            </a:r>
          </a:p>
          <a:p>
            <a:r>
              <a:rPr lang="en-GB" sz="1600" dirty="0">
                <a:latin typeface="Arial" charset="0"/>
                <a:ea typeface="Arial" charset="0"/>
                <a:cs typeface="Arial" charset="0"/>
              </a:rPr>
              <a:t>On 31 July 1953 (when the Armistice ended the Korean War), there was more reporting in the newspapers about the Ashes cricket matches between England and Australia than the end to fighting. </a:t>
            </a:r>
          </a:p>
        </p:txBody>
      </p:sp>
      <p:sp>
        <p:nvSpPr>
          <p:cNvPr id="8" name="Rectangle 7">
            <a:extLst>
              <a:ext uri="{FF2B5EF4-FFF2-40B4-BE49-F238E27FC236}">
                <a16:creationId xmlns:a16="http://schemas.microsoft.com/office/drawing/2014/main" id="{BA124EC1-6957-48BD-8ED0-94A5475A5DE6}"/>
              </a:ext>
            </a:extLst>
          </p:cNvPr>
          <p:cNvSpPr/>
          <p:nvPr/>
        </p:nvSpPr>
        <p:spPr>
          <a:xfrm>
            <a:off x="3891843" y="4373472"/>
            <a:ext cx="4389039" cy="1569660"/>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G. </a:t>
            </a:r>
          </a:p>
          <a:p>
            <a:r>
              <a:rPr lang="en-GB" sz="1600" dirty="0">
                <a:latin typeface="Arial" charset="0"/>
                <a:ea typeface="Arial" charset="0"/>
                <a:cs typeface="Arial" charset="0"/>
              </a:rPr>
              <a:t>Only 40,000 British soldiers served in the Korean War. Of these, just over 1,000 died. To British people, these seemed very small numbers compared to the First and Second World Wars.</a:t>
            </a:r>
          </a:p>
        </p:txBody>
      </p:sp>
      <p:sp>
        <p:nvSpPr>
          <p:cNvPr id="10" name="Rectangle 9">
            <a:extLst>
              <a:ext uri="{FF2B5EF4-FFF2-40B4-BE49-F238E27FC236}">
                <a16:creationId xmlns:a16="http://schemas.microsoft.com/office/drawing/2014/main" id="{43DC6445-7578-46F9-99A5-6DF60D7ABA6A}"/>
              </a:ext>
            </a:extLst>
          </p:cNvPr>
          <p:cNvSpPr/>
          <p:nvPr/>
        </p:nvSpPr>
        <p:spPr>
          <a:xfrm>
            <a:off x="8500240" y="1069415"/>
            <a:ext cx="3322051" cy="4770537"/>
          </a:xfrm>
          <a:prstGeom prst="rect">
            <a:avLst/>
          </a:prstGeom>
          <a:solidFill>
            <a:schemeClr val="accent2">
              <a:lumMod val="40000"/>
              <a:lumOff val="60000"/>
            </a:schemeClr>
          </a:solidFill>
          <a:ln>
            <a:noFill/>
          </a:ln>
        </p:spPr>
        <p:txBody>
          <a:bodyPr wrap="square">
            <a:noAutofit/>
          </a:bodyPr>
          <a:lstStyle/>
          <a:p>
            <a:r>
              <a:rPr lang="en-GB" sz="1600" dirty="0">
                <a:latin typeface="Arial" charset="0"/>
                <a:ea typeface="Arial" charset="0"/>
                <a:cs typeface="Arial" charset="0"/>
              </a:rPr>
              <a:t>H.</a:t>
            </a:r>
          </a:p>
          <a:p>
            <a:r>
              <a:rPr lang="en-GB" sz="1600" dirty="0">
                <a:latin typeface="Arial" charset="0"/>
                <a:ea typeface="Arial" charset="0"/>
                <a:cs typeface="Arial" charset="0"/>
              </a:rPr>
              <a:t>In the 1950s, only a few local war memorials were set up to remember the Korean War. Sometimes they were just plaques or wording added to First and Second World War memorials.</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r>
              <a:rPr lang="en-GB" sz="1600" i="1" dirty="0">
                <a:latin typeface="Arial" charset="0"/>
                <a:ea typeface="Arial" charset="0"/>
                <a:cs typeface="Arial" charset="0"/>
              </a:rPr>
              <a:t>Engraving added to Halifax First World War Memorial</a:t>
            </a:r>
          </a:p>
        </p:txBody>
      </p:sp>
      <p:pic>
        <p:nvPicPr>
          <p:cNvPr id="11" name="Picture 2">
            <a:extLst>
              <a:ext uri="{FF2B5EF4-FFF2-40B4-BE49-F238E27FC236}">
                <a16:creationId xmlns:a16="http://schemas.microsoft.com/office/drawing/2014/main" id="{4A0B4D8F-EA9E-4C09-BB48-24B2E7FBC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740" y="3079593"/>
            <a:ext cx="2415834" cy="1584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ED9A02E5-727B-4F2A-82E2-83A8B23F507B}"/>
              </a:ext>
            </a:extLst>
          </p:cNvPr>
          <p:cNvSpPr/>
          <p:nvPr/>
        </p:nvSpPr>
        <p:spPr>
          <a:xfrm>
            <a:off x="3891843" y="2849846"/>
            <a:ext cx="4389039" cy="1323439"/>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F. </a:t>
            </a:r>
          </a:p>
          <a:p>
            <a:r>
              <a:rPr lang="en-GB" sz="1600" dirty="0">
                <a:latin typeface="Arial" charset="0"/>
                <a:ea typeface="Arial" charset="0"/>
                <a:cs typeface="Arial" charset="0"/>
              </a:rPr>
              <a:t>Many British veterans of the Korean War had been very young when they fought in Korea. From the 1950s to the 1980s, most were still busy working full time and bringing up families.</a:t>
            </a:r>
          </a:p>
        </p:txBody>
      </p:sp>
      <p:sp>
        <p:nvSpPr>
          <p:cNvPr id="2" name="Slide Number Placeholder 1">
            <a:extLst>
              <a:ext uri="{FF2B5EF4-FFF2-40B4-BE49-F238E27FC236}">
                <a16:creationId xmlns:a16="http://schemas.microsoft.com/office/drawing/2014/main" id="{D8B464D7-A872-7344-B048-E358F81DE778}"/>
              </a:ext>
            </a:extLst>
          </p:cNvPr>
          <p:cNvSpPr>
            <a:spLocks noGrp="1"/>
          </p:cNvSpPr>
          <p:nvPr>
            <p:ph type="sldNum" sz="quarter" idx="12"/>
          </p:nvPr>
        </p:nvSpPr>
        <p:spPr/>
        <p:txBody>
          <a:bodyPr/>
          <a:lstStyle/>
          <a:p>
            <a:fld id="{91DB7F08-A76A-C04F-AC2D-B8A23795015F}" type="slidenum">
              <a:rPr lang="en-US" smtClean="0"/>
              <a:pPr/>
              <a:t>13</a:t>
            </a:fld>
            <a:endParaRPr lang="en-US"/>
          </a:p>
        </p:txBody>
      </p:sp>
      <p:sp>
        <p:nvSpPr>
          <p:cNvPr id="14" name="TextBox 13">
            <a:extLst>
              <a:ext uri="{FF2B5EF4-FFF2-40B4-BE49-F238E27FC236}">
                <a16:creationId xmlns:a16="http://schemas.microsoft.com/office/drawing/2014/main" id="{448FACD3-6A27-8348-ACBD-6A7D985BC237}"/>
              </a:ext>
            </a:extLst>
          </p:cNvPr>
          <p:cNvSpPr txBox="1"/>
          <p:nvPr/>
        </p:nvSpPr>
        <p:spPr>
          <a:xfrm>
            <a:off x="8510155"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1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7522220" y="1080000"/>
            <a:ext cx="3668496" cy="1323439"/>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L. </a:t>
            </a:r>
          </a:p>
          <a:p>
            <a:r>
              <a:rPr lang="en-GB" sz="1600" dirty="0">
                <a:latin typeface="Arial" charset="0"/>
                <a:ea typeface="Arial" charset="0"/>
                <a:cs typeface="Arial" charset="0"/>
              </a:rPr>
              <a:t>In 1954, the British feature film </a:t>
            </a:r>
            <a:r>
              <a:rPr lang="en-GB" sz="1600" i="1" dirty="0">
                <a:latin typeface="Arial" charset="0"/>
                <a:ea typeface="Arial" charset="0"/>
                <a:cs typeface="Arial" charset="0"/>
              </a:rPr>
              <a:t>A Hill in Korea</a:t>
            </a:r>
            <a:r>
              <a:rPr lang="en-GB" sz="1600" dirty="0">
                <a:latin typeface="Arial" charset="0"/>
                <a:ea typeface="Arial" charset="0"/>
                <a:cs typeface="Arial" charset="0"/>
              </a:rPr>
              <a:t> was made about the Korean War. No other films were made about the Korean War in the 1950s.</a:t>
            </a:r>
          </a:p>
        </p:txBody>
      </p:sp>
      <p:sp>
        <p:nvSpPr>
          <p:cNvPr id="5" name="Rectangle 4"/>
          <p:cNvSpPr/>
          <p:nvPr/>
        </p:nvSpPr>
        <p:spPr>
          <a:xfrm>
            <a:off x="720000" y="1080000"/>
            <a:ext cx="3024336"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I. </a:t>
            </a:r>
          </a:p>
          <a:p>
            <a:r>
              <a:rPr lang="en-GB" sz="1600" dirty="0">
                <a:latin typeface="Arial" charset="0"/>
                <a:ea typeface="Arial" charset="0"/>
                <a:cs typeface="Arial" charset="0"/>
              </a:rPr>
              <a:t>No British feature films were made about the Korean War in the 1960s or 1970s.</a:t>
            </a:r>
          </a:p>
        </p:txBody>
      </p:sp>
      <p:sp>
        <p:nvSpPr>
          <p:cNvPr id="6" name="Rectangle 5"/>
          <p:cNvSpPr/>
          <p:nvPr/>
        </p:nvSpPr>
        <p:spPr>
          <a:xfrm>
            <a:off x="720000" y="2403439"/>
            <a:ext cx="3024336" cy="2800767"/>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K. </a:t>
            </a:r>
          </a:p>
          <a:p>
            <a:r>
              <a:rPr lang="en-GB" sz="1600" dirty="0">
                <a:latin typeface="Arial" charset="0"/>
                <a:ea typeface="Arial" charset="0"/>
                <a:cs typeface="Arial" charset="0"/>
              </a:rPr>
              <a:t>In the 1960s and up to 1974, the Vietnam War was widely reported on television, radio </a:t>
            </a:r>
          </a:p>
          <a:p>
            <a:r>
              <a:rPr lang="en-GB" sz="1600" dirty="0">
                <a:latin typeface="Arial" charset="0"/>
                <a:ea typeface="Arial" charset="0"/>
                <a:cs typeface="Arial" charset="0"/>
              </a:rPr>
              <a:t>and in the newspapers – much more so than the Korean War had ever been. A large protest movement grew in the United States. The Korean War seemed a distant memory compared to Vietnam.</a:t>
            </a:r>
          </a:p>
        </p:txBody>
      </p:sp>
      <p:sp>
        <p:nvSpPr>
          <p:cNvPr id="7" name="Rectangle 6"/>
          <p:cNvSpPr/>
          <p:nvPr/>
        </p:nvSpPr>
        <p:spPr>
          <a:xfrm>
            <a:off x="4193118" y="1080000"/>
            <a:ext cx="2880320" cy="1569660"/>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J. </a:t>
            </a:r>
          </a:p>
          <a:p>
            <a:r>
              <a:rPr lang="en-GB" sz="1600" dirty="0">
                <a:latin typeface="Arial" charset="0"/>
                <a:ea typeface="Arial" charset="0"/>
                <a:cs typeface="Arial" charset="0"/>
              </a:rPr>
              <a:t>Reunions of Korean War veterans were very rare</a:t>
            </a:r>
          </a:p>
          <a:p>
            <a:r>
              <a:rPr lang="en-GB" sz="1600" dirty="0">
                <a:latin typeface="Arial" charset="0"/>
                <a:ea typeface="Arial" charset="0"/>
                <a:cs typeface="Arial" charset="0"/>
              </a:rPr>
              <a:t>before 1976. There was no veterans association to bring them together.</a:t>
            </a:r>
          </a:p>
        </p:txBody>
      </p:sp>
      <p:sp>
        <p:nvSpPr>
          <p:cNvPr id="8" name="Rectangle 7">
            <a:extLst>
              <a:ext uri="{FF2B5EF4-FFF2-40B4-BE49-F238E27FC236}">
                <a16:creationId xmlns:a16="http://schemas.microsoft.com/office/drawing/2014/main" id="{AFE50217-4976-4CC2-83B2-72854BC75068}"/>
              </a:ext>
            </a:extLst>
          </p:cNvPr>
          <p:cNvSpPr/>
          <p:nvPr/>
        </p:nvSpPr>
        <p:spPr>
          <a:xfrm>
            <a:off x="7517568" y="2758311"/>
            <a:ext cx="3673148" cy="2089460"/>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M. </a:t>
            </a:r>
          </a:p>
          <a:p>
            <a:r>
              <a:rPr lang="en-GB" sz="1600" dirty="0">
                <a:latin typeface="Arial" charset="0"/>
                <a:ea typeface="Arial" charset="0"/>
                <a:cs typeface="Arial" charset="0"/>
              </a:rPr>
              <a:t>In the 1950s, war memorials were set up all over the country for the Second World War. </a:t>
            </a:r>
          </a:p>
          <a:p>
            <a:endParaRPr lang="en-GB" sz="1600" dirty="0">
              <a:latin typeface="Arial" charset="0"/>
              <a:ea typeface="Arial" charset="0"/>
              <a:cs typeface="Arial" charset="0"/>
            </a:endParaRPr>
          </a:p>
          <a:p>
            <a:r>
              <a:rPr lang="en-GB" sz="1600" dirty="0">
                <a:latin typeface="Arial" charset="0"/>
                <a:ea typeface="Arial" charset="0"/>
                <a:cs typeface="Arial" charset="0"/>
              </a:rPr>
              <a:t>Lots of war films were made in the 1950s and 1960s about how the British won the Second World War.</a:t>
            </a:r>
          </a:p>
        </p:txBody>
      </p:sp>
      <p:sp>
        <p:nvSpPr>
          <p:cNvPr id="2" name="Slide Number Placeholder 1">
            <a:extLst>
              <a:ext uri="{FF2B5EF4-FFF2-40B4-BE49-F238E27FC236}">
                <a16:creationId xmlns:a16="http://schemas.microsoft.com/office/drawing/2014/main" id="{531809CC-BB70-524A-87B7-7AA8ACF7CA06}"/>
              </a:ext>
            </a:extLst>
          </p:cNvPr>
          <p:cNvSpPr>
            <a:spLocks noGrp="1"/>
          </p:cNvSpPr>
          <p:nvPr>
            <p:ph type="sldNum" sz="quarter" idx="12"/>
          </p:nvPr>
        </p:nvSpPr>
        <p:spPr/>
        <p:txBody>
          <a:bodyPr/>
          <a:lstStyle/>
          <a:p>
            <a:fld id="{91DB7F08-A76A-C04F-AC2D-B8A23795015F}" type="slidenum">
              <a:rPr lang="en-US" smtClean="0"/>
              <a:pPr/>
              <a:t>14</a:t>
            </a:fld>
            <a:endParaRPr lang="en-US"/>
          </a:p>
        </p:txBody>
      </p:sp>
      <p:sp>
        <p:nvSpPr>
          <p:cNvPr id="10" name="TextBox 9">
            <a:extLst>
              <a:ext uri="{FF2B5EF4-FFF2-40B4-BE49-F238E27FC236}">
                <a16:creationId xmlns:a16="http://schemas.microsoft.com/office/drawing/2014/main" id="{44896FE8-907A-3A4A-B15C-A3396D8EE85D}"/>
              </a:ext>
            </a:extLst>
          </p:cNvPr>
          <p:cNvSpPr txBox="1"/>
          <p:nvPr/>
        </p:nvSpPr>
        <p:spPr>
          <a:xfrm>
            <a:off x="8510155" y="180000"/>
            <a:ext cx="3114090" cy="400110"/>
          </a:xfrm>
          <a:prstGeom prst="rect">
            <a:avLst/>
          </a:prstGeom>
          <a:solidFill>
            <a:schemeClr val="accent5">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92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Why did some British military veterans deliberately remember the Korean War from the 1970s onwards? </a:t>
            </a:r>
            <a:endParaRPr lang="en-US" dirty="0"/>
          </a:p>
        </p:txBody>
      </p:sp>
      <p:sp>
        <p:nvSpPr>
          <p:cNvPr id="3" name="Content Placeholder 2"/>
          <p:cNvSpPr>
            <a:spLocks noGrp="1"/>
          </p:cNvSpPr>
          <p:nvPr>
            <p:ph idx="1"/>
          </p:nvPr>
        </p:nvSpPr>
        <p:spPr>
          <a:xfrm>
            <a:off x="720000" y="2371561"/>
            <a:ext cx="5818586" cy="4351338"/>
          </a:xfrm>
        </p:spPr>
        <p:txBody>
          <a:bodyPr/>
          <a:lstStyle/>
          <a:p>
            <a:pPr marL="0" indent="0">
              <a:buNone/>
            </a:pPr>
            <a:r>
              <a:rPr lang="en-GB" b="1" dirty="0"/>
              <a:t>Activity 4</a:t>
            </a:r>
          </a:p>
          <a:p>
            <a:r>
              <a:rPr lang="en-GB" dirty="0"/>
              <a:t>Does this clip alter your living graph for the early 1970s? </a:t>
            </a:r>
          </a:p>
          <a:p>
            <a:r>
              <a:rPr lang="en-GB" dirty="0"/>
              <a:t>Look at Evidence cards 1–26 (Resource sheet 3.2C), which cover the period from the 1980s to the present. </a:t>
            </a:r>
          </a:p>
          <a:p>
            <a:r>
              <a:rPr lang="en-GB" dirty="0"/>
              <a:t>Use these to plot the rest of your graph from the 1970s onwards. </a:t>
            </a:r>
          </a:p>
          <a:p>
            <a:r>
              <a:rPr lang="en-GB" dirty="0"/>
              <a:t>Try to agree a whole-class version of the living graph.  </a:t>
            </a:r>
          </a:p>
          <a:p>
            <a:endParaRPr lang="en-US" dirty="0"/>
          </a:p>
        </p:txBody>
      </p:sp>
      <p:pic>
        <p:nvPicPr>
          <p:cNvPr id="4" name="Picture 3">
            <a:extLst>
              <a:ext uri="{FF2B5EF4-FFF2-40B4-BE49-F238E27FC236}">
                <a16:creationId xmlns:a16="http://schemas.microsoft.com/office/drawing/2014/main" id="{239D7206-2EAA-4D4A-8056-73D249ED2106}"/>
              </a:ext>
            </a:extLst>
          </p:cNvPr>
          <p:cNvPicPr/>
          <p:nvPr/>
        </p:nvPicPr>
        <p:blipFill>
          <a:blip r:embed="rId3">
            <a:extLst>
              <a:ext uri="{28A0092B-C50C-407E-A947-70E740481C1C}">
                <a14:useLocalDpi xmlns:a14="http://schemas.microsoft.com/office/drawing/2010/main" val="0"/>
              </a:ext>
            </a:extLst>
          </a:blip>
          <a:stretch>
            <a:fillRect/>
          </a:stretch>
        </p:blipFill>
        <p:spPr>
          <a:xfrm>
            <a:off x="7141757" y="2371561"/>
            <a:ext cx="4572000" cy="3352800"/>
          </a:xfrm>
          <a:prstGeom prst="rect">
            <a:avLst/>
          </a:prstGeom>
        </p:spPr>
      </p:pic>
      <p:sp>
        <p:nvSpPr>
          <p:cNvPr id="5" name="Slide Number Placeholder 4">
            <a:extLst>
              <a:ext uri="{FF2B5EF4-FFF2-40B4-BE49-F238E27FC236}">
                <a16:creationId xmlns:a16="http://schemas.microsoft.com/office/drawing/2014/main" id="{523D5984-0AE5-3449-AF10-F66FDA960A59}"/>
              </a:ext>
            </a:extLst>
          </p:cNvPr>
          <p:cNvSpPr>
            <a:spLocks noGrp="1"/>
          </p:cNvSpPr>
          <p:nvPr>
            <p:ph type="sldNum" sz="quarter" idx="12"/>
          </p:nvPr>
        </p:nvSpPr>
        <p:spPr/>
        <p:txBody>
          <a:bodyPr/>
          <a:lstStyle/>
          <a:p>
            <a:fld id="{91DB7F08-A76A-C04F-AC2D-B8A23795015F}" type="slidenum">
              <a:rPr lang="en-US" smtClean="0"/>
              <a:pPr/>
              <a:t>15</a:t>
            </a:fld>
            <a:endParaRPr lang="en-US"/>
          </a:p>
        </p:txBody>
      </p:sp>
      <p:sp>
        <p:nvSpPr>
          <p:cNvPr id="6" name="Action Button: Forward or Next 5">
            <a:hlinkClick r:id="rId4" highlightClick="1"/>
            <a:extLst>
              <a:ext uri="{FF2B5EF4-FFF2-40B4-BE49-F238E27FC236}">
                <a16:creationId xmlns:a16="http://schemas.microsoft.com/office/drawing/2014/main" id="{5D6B6EFF-6230-5D43-948A-C6D6DC371445}"/>
              </a:ext>
            </a:extLst>
          </p:cNvPr>
          <p:cNvSpPr/>
          <p:nvPr/>
        </p:nvSpPr>
        <p:spPr>
          <a:xfrm>
            <a:off x="8990004" y="3526753"/>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049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443143" y="1080000"/>
            <a:ext cx="3044690" cy="2062103"/>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2. </a:t>
            </a:r>
          </a:p>
          <a:p>
            <a:r>
              <a:rPr lang="en-GB" sz="1600" dirty="0">
                <a:latin typeface="Arial" charset="0"/>
                <a:ea typeface="Arial" charset="0"/>
                <a:cs typeface="Arial" charset="0"/>
              </a:rPr>
              <a:t>In 1976, two British Korean War veterans started a group where men like them could meet together and discuss their memories. They had help from the South Korean Embassy in finding other British veterans.</a:t>
            </a:r>
          </a:p>
        </p:txBody>
      </p:sp>
      <p:sp>
        <p:nvSpPr>
          <p:cNvPr id="5" name="Rectangle 4">
            <a:extLst>
              <a:ext uri="{FF2B5EF4-FFF2-40B4-BE49-F238E27FC236}">
                <a16:creationId xmlns:a16="http://schemas.microsoft.com/office/drawing/2014/main" id="{80694A03-18F1-4AC4-9376-B240F2AE4057}"/>
              </a:ext>
            </a:extLst>
          </p:cNvPr>
          <p:cNvSpPr/>
          <p:nvPr/>
        </p:nvSpPr>
        <p:spPr>
          <a:xfrm>
            <a:off x="4427257" y="3309749"/>
            <a:ext cx="3060576"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4. </a:t>
            </a:r>
          </a:p>
          <a:p>
            <a:r>
              <a:rPr lang="en-GB" sz="1600" dirty="0">
                <a:latin typeface="Arial" charset="0"/>
                <a:ea typeface="Arial" charset="0"/>
                <a:cs typeface="Arial" charset="0"/>
              </a:rPr>
              <a:t>No British feature films about the Korean war were made in the 1980s.</a:t>
            </a:r>
          </a:p>
        </p:txBody>
      </p:sp>
      <p:sp>
        <p:nvSpPr>
          <p:cNvPr id="6" name="Rectangle 5">
            <a:extLst>
              <a:ext uri="{FF2B5EF4-FFF2-40B4-BE49-F238E27FC236}">
                <a16:creationId xmlns:a16="http://schemas.microsoft.com/office/drawing/2014/main" id="{F5DD475E-6334-45C8-B9BB-2E6BE1CEE95D}"/>
              </a:ext>
            </a:extLst>
          </p:cNvPr>
          <p:cNvSpPr/>
          <p:nvPr/>
        </p:nvSpPr>
        <p:spPr>
          <a:xfrm>
            <a:off x="7665084" y="2285338"/>
            <a:ext cx="3959161" cy="1815882"/>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7. </a:t>
            </a:r>
          </a:p>
          <a:p>
            <a:r>
              <a:rPr lang="en-GB" sz="1600" dirty="0">
                <a:latin typeface="Arial" charset="0"/>
                <a:ea typeface="Arial" charset="0"/>
                <a:cs typeface="Arial" charset="0"/>
              </a:rPr>
              <a:t>In 1981, the British Korean Veterans Association was founded as a national organisation where former British soldiers who had served in the Korean War could meet together in branches around the country.</a:t>
            </a:r>
          </a:p>
        </p:txBody>
      </p:sp>
      <p:sp>
        <p:nvSpPr>
          <p:cNvPr id="7" name="Rectangle 6">
            <a:extLst>
              <a:ext uri="{FF2B5EF4-FFF2-40B4-BE49-F238E27FC236}">
                <a16:creationId xmlns:a16="http://schemas.microsoft.com/office/drawing/2014/main" id="{03231D32-CAF0-425C-87DD-295E17D13C23}"/>
              </a:ext>
            </a:extLst>
          </p:cNvPr>
          <p:cNvSpPr/>
          <p:nvPr/>
        </p:nvSpPr>
        <p:spPr>
          <a:xfrm>
            <a:off x="7665084" y="1080000"/>
            <a:ext cx="3959161" cy="1077218"/>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6. </a:t>
            </a:r>
          </a:p>
          <a:p>
            <a:r>
              <a:rPr lang="en-GB" sz="1600" dirty="0">
                <a:latin typeface="Arial" charset="0"/>
                <a:ea typeface="Arial" charset="0"/>
                <a:cs typeface="Arial" charset="0"/>
              </a:rPr>
              <a:t>Many British Korean War veterans retired in the 1980s. It gave them more time to think about their experiences in the war.</a:t>
            </a:r>
          </a:p>
        </p:txBody>
      </p:sp>
      <p:sp>
        <p:nvSpPr>
          <p:cNvPr id="8" name="Rectangle 7">
            <a:extLst>
              <a:ext uri="{FF2B5EF4-FFF2-40B4-BE49-F238E27FC236}">
                <a16:creationId xmlns:a16="http://schemas.microsoft.com/office/drawing/2014/main" id="{1D188277-4883-4384-86C5-EFB7B8B2FB35}"/>
              </a:ext>
            </a:extLst>
          </p:cNvPr>
          <p:cNvSpPr/>
          <p:nvPr/>
        </p:nvSpPr>
        <p:spPr>
          <a:xfrm>
            <a:off x="4443143" y="4549926"/>
            <a:ext cx="3044690" cy="1323439"/>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5. </a:t>
            </a:r>
          </a:p>
          <a:p>
            <a:r>
              <a:rPr lang="en-GB" sz="1600" dirty="0">
                <a:latin typeface="Arial" charset="0"/>
                <a:ea typeface="Arial" charset="0"/>
                <a:cs typeface="Arial" charset="0"/>
              </a:rPr>
              <a:t>In 2004, there were 59 branches of the British Korean Veterans Association around the country.</a:t>
            </a:r>
          </a:p>
        </p:txBody>
      </p:sp>
      <p:sp>
        <p:nvSpPr>
          <p:cNvPr id="9" name="Rectangle 8">
            <a:extLst>
              <a:ext uri="{FF2B5EF4-FFF2-40B4-BE49-F238E27FC236}">
                <a16:creationId xmlns:a16="http://schemas.microsoft.com/office/drawing/2014/main" id="{24878685-CD71-48C6-A219-50662043F76B}"/>
              </a:ext>
            </a:extLst>
          </p:cNvPr>
          <p:cNvSpPr/>
          <p:nvPr/>
        </p:nvSpPr>
        <p:spPr>
          <a:xfrm>
            <a:off x="720000" y="1080000"/>
            <a:ext cx="3545892" cy="1323439"/>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1. </a:t>
            </a:r>
          </a:p>
          <a:p>
            <a:r>
              <a:rPr lang="en-GB" sz="1600" dirty="0">
                <a:latin typeface="Arial" charset="0"/>
                <a:ea typeface="Arial" charset="0"/>
                <a:cs typeface="Arial" charset="0"/>
              </a:rPr>
              <a:t>In 2013, the British Korean Veterans Association disbanded because its members were becoming very old and more were dying each year.</a:t>
            </a:r>
          </a:p>
        </p:txBody>
      </p:sp>
      <p:sp>
        <p:nvSpPr>
          <p:cNvPr id="10" name="Rectangle 9">
            <a:extLst>
              <a:ext uri="{FF2B5EF4-FFF2-40B4-BE49-F238E27FC236}">
                <a16:creationId xmlns:a16="http://schemas.microsoft.com/office/drawing/2014/main" id="{5BF64110-AC4A-416C-BF10-A230EF51BE03}"/>
              </a:ext>
            </a:extLst>
          </p:cNvPr>
          <p:cNvSpPr/>
          <p:nvPr/>
        </p:nvSpPr>
        <p:spPr>
          <a:xfrm>
            <a:off x="716075" y="2584553"/>
            <a:ext cx="3533931"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3. </a:t>
            </a:r>
          </a:p>
          <a:p>
            <a:r>
              <a:rPr lang="en-GB" sz="1600" dirty="0">
                <a:latin typeface="Arial" charset="0"/>
                <a:ea typeface="Arial" charset="0"/>
                <a:cs typeface="Arial" charset="0"/>
              </a:rPr>
              <a:t>In 1987, a small monument to the Korean War was unveiled in St Paul’s Cathedral in London.</a:t>
            </a:r>
          </a:p>
        </p:txBody>
      </p:sp>
      <p:sp>
        <p:nvSpPr>
          <p:cNvPr id="11" name="Rectangle 10">
            <a:extLst>
              <a:ext uri="{FF2B5EF4-FFF2-40B4-BE49-F238E27FC236}">
                <a16:creationId xmlns:a16="http://schemas.microsoft.com/office/drawing/2014/main" id="{55F2FB9D-7B51-4281-8D45-62F7C6C34DBE}"/>
              </a:ext>
            </a:extLst>
          </p:cNvPr>
          <p:cNvSpPr/>
          <p:nvPr/>
        </p:nvSpPr>
        <p:spPr>
          <a:xfrm>
            <a:off x="716074" y="3835325"/>
            <a:ext cx="3533931" cy="1569660"/>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8. </a:t>
            </a:r>
          </a:p>
          <a:p>
            <a:r>
              <a:rPr lang="en-GB" sz="1600" dirty="0">
                <a:latin typeface="Arial" charset="0"/>
                <a:ea typeface="Arial" charset="0"/>
                <a:cs typeface="Arial" charset="0"/>
              </a:rPr>
              <a:t>In 2014, a small Korean War  monument was set up in Whitehall, London near the Cenotaph. It was partly paid for by the South Korean government.</a:t>
            </a:r>
          </a:p>
        </p:txBody>
      </p:sp>
      <p:sp>
        <p:nvSpPr>
          <p:cNvPr id="12" name="Rectangle 11">
            <a:extLst>
              <a:ext uri="{FF2B5EF4-FFF2-40B4-BE49-F238E27FC236}">
                <a16:creationId xmlns:a16="http://schemas.microsoft.com/office/drawing/2014/main" id="{36E691D4-F801-4C80-BE71-0908265039AE}"/>
              </a:ext>
            </a:extLst>
          </p:cNvPr>
          <p:cNvSpPr/>
          <p:nvPr/>
        </p:nvSpPr>
        <p:spPr>
          <a:xfrm>
            <a:off x="7665084" y="4220645"/>
            <a:ext cx="3959161" cy="830997"/>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9.</a:t>
            </a:r>
          </a:p>
          <a:p>
            <a:r>
              <a:rPr lang="en-GB" sz="1600" dirty="0">
                <a:latin typeface="Arial" charset="0"/>
                <a:ea typeface="Arial" charset="0"/>
                <a:cs typeface="Arial" charset="0"/>
              </a:rPr>
              <a:t>No British feature films about the Korean War were made in the 1990s.</a:t>
            </a:r>
          </a:p>
        </p:txBody>
      </p:sp>
      <p:sp>
        <p:nvSpPr>
          <p:cNvPr id="2" name="Slide Number Placeholder 1">
            <a:extLst>
              <a:ext uri="{FF2B5EF4-FFF2-40B4-BE49-F238E27FC236}">
                <a16:creationId xmlns:a16="http://schemas.microsoft.com/office/drawing/2014/main" id="{2BA8B5E9-1EFB-D144-9E36-58BF2D8B7586}"/>
              </a:ext>
            </a:extLst>
          </p:cNvPr>
          <p:cNvSpPr>
            <a:spLocks noGrp="1"/>
          </p:cNvSpPr>
          <p:nvPr>
            <p:ph type="sldNum" sz="quarter" idx="12"/>
          </p:nvPr>
        </p:nvSpPr>
        <p:spPr/>
        <p:txBody>
          <a:bodyPr/>
          <a:lstStyle/>
          <a:p>
            <a:fld id="{91DB7F08-A76A-C04F-AC2D-B8A23795015F}" type="slidenum">
              <a:rPr lang="en-US" smtClean="0"/>
              <a:pPr/>
              <a:t>16</a:t>
            </a:fld>
            <a:endParaRPr lang="en-US"/>
          </a:p>
        </p:txBody>
      </p:sp>
      <p:sp>
        <p:nvSpPr>
          <p:cNvPr id="14" name="TextBox 13">
            <a:extLst>
              <a:ext uri="{FF2B5EF4-FFF2-40B4-BE49-F238E27FC236}">
                <a16:creationId xmlns:a16="http://schemas.microsoft.com/office/drawing/2014/main" id="{1BEFE957-48B4-5743-B40B-5CC3AA2FF083}"/>
              </a:ext>
            </a:extLst>
          </p:cNvPr>
          <p:cNvSpPr txBox="1"/>
          <p:nvPr/>
        </p:nvSpPr>
        <p:spPr>
          <a:xfrm>
            <a:off x="8510155" y="180000"/>
            <a:ext cx="3114090" cy="400110"/>
          </a:xfrm>
          <a:prstGeom prst="rect">
            <a:avLst/>
          </a:prstGeom>
          <a:solidFill>
            <a:schemeClr val="accent4">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22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720000" y="1080000"/>
            <a:ext cx="3672408" cy="5016758"/>
          </a:xfrm>
          <a:prstGeom prst="rect">
            <a:avLst/>
          </a:prstGeom>
          <a:solidFill>
            <a:schemeClr val="accent2">
              <a:lumMod val="40000"/>
              <a:lumOff val="60000"/>
            </a:schemeClr>
          </a:solidFill>
        </p:spPr>
        <p:txBody>
          <a:bodyPr wrap="square">
            <a:noAutofit/>
          </a:bodyPr>
          <a:lstStyle/>
          <a:p>
            <a:r>
              <a:rPr lang="en-GB" sz="1600" dirty="0">
                <a:latin typeface="Arial" charset="0"/>
                <a:ea typeface="Arial" charset="0"/>
                <a:cs typeface="Arial" charset="0"/>
              </a:rPr>
              <a:t>10.</a:t>
            </a:r>
          </a:p>
          <a:p>
            <a:r>
              <a:rPr lang="en-GB" sz="1600" dirty="0">
                <a:latin typeface="Arial" charset="0"/>
                <a:ea typeface="Arial" charset="0"/>
                <a:cs typeface="Arial" charset="0"/>
              </a:rPr>
              <a:t>In 1982, Argentina invaded and occupied the British Falkland Islands in the South Atlantic (North Korea also invaded South Korea without warning in 1950). British prime minister Margaret Thatcher fought a war to recapture the islands. She never made comparisons between the Falklands War and Britain’s involvement in the Korean War, resisting aggression by one country against another.</a:t>
            </a:r>
          </a:p>
          <a:p>
            <a:endParaRPr lang="en-GB" sz="1600" dirty="0">
              <a:latin typeface="Arial" charset="0"/>
              <a:ea typeface="Arial" charset="0"/>
              <a:cs typeface="Arial" charset="0"/>
            </a:endParaRPr>
          </a:p>
        </p:txBody>
      </p:sp>
      <p:sp>
        <p:nvSpPr>
          <p:cNvPr id="6" name="Rectangle 5">
            <a:extLst>
              <a:ext uri="{FF2B5EF4-FFF2-40B4-BE49-F238E27FC236}">
                <a16:creationId xmlns:a16="http://schemas.microsoft.com/office/drawing/2014/main" id="{3C1A7FB8-0D82-44DC-B368-140F675F8E40}"/>
              </a:ext>
            </a:extLst>
          </p:cNvPr>
          <p:cNvSpPr/>
          <p:nvPr/>
        </p:nvSpPr>
        <p:spPr>
          <a:xfrm>
            <a:off x="4537995" y="1080000"/>
            <a:ext cx="3822234" cy="5016758"/>
          </a:xfrm>
          <a:prstGeom prst="rect">
            <a:avLst/>
          </a:prstGeom>
          <a:solidFill>
            <a:schemeClr val="tx2">
              <a:lumMod val="40000"/>
              <a:lumOff val="60000"/>
            </a:schemeClr>
          </a:solidFill>
        </p:spPr>
        <p:txBody>
          <a:bodyPr wrap="square">
            <a:noAutofit/>
          </a:bodyPr>
          <a:lstStyle/>
          <a:p>
            <a:r>
              <a:rPr lang="en-GB" sz="1600" dirty="0">
                <a:latin typeface="Arial" charset="0"/>
                <a:ea typeface="Arial" charset="0"/>
                <a:cs typeface="Arial" charset="0"/>
              </a:rPr>
              <a:t>11.</a:t>
            </a:r>
          </a:p>
          <a:p>
            <a:r>
              <a:rPr lang="en-GB" sz="1600" dirty="0">
                <a:latin typeface="Arial" charset="0"/>
                <a:ea typeface="Arial" charset="0"/>
                <a:cs typeface="Arial" charset="0"/>
              </a:rPr>
              <a:t>From the late 1980s onwards, the South Korean government (grateful to international veterans for fighting to keep their country free from communist control between 1950 and 1953) paid for some British veterans to visit Korea. Veterans saw the places in which they had fought, paid tribute to dead comrades and noticed how rich and democratic South Korea had become. Many veterans were deeply moved by how grateful South Koreans appeared to be – it made what they had suffered seem more worthwhile.</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7" name="Picture 2">
            <a:extLst>
              <a:ext uri="{FF2B5EF4-FFF2-40B4-BE49-F238E27FC236}">
                <a16:creationId xmlns:a16="http://schemas.microsoft.com/office/drawing/2014/main" id="{23A6534F-64E1-4339-9F14-861517241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3997" y="4923144"/>
            <a:ext cx="1296144" cy="90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5F304CB1-7654-4232-BB00-318BD6009DE4}"/>
              </a:ext>
            </a:extLst>
          </p:cNvPr>
          <p:cNvSpPr/>
          <p:nvPr/>
        </p:nvSpPr>
        <p:spPr>
          <a:xfrm>
            <a:off x="8507650" y="1080000"/>
            <a:ext cx="3114090" cy="3367705"/>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12. </a:t>
            </a:r>
          </a:p>
          <a:p>
            <a:r>
              <a:rPr lang="en-GB" sz="1600" dirty="0">
                <a:latin typeface="Arial" charset="0"/>
                <a:ea typeface="Arial" charset="0"/>
                <a:cs typeface="Arial" charset="0"/>
              </a:rPr>
              <a:t>In 2003, on the fiftieth anniversary of the end of the Korean War, the Queen went to a remembrance service at Westminster Abbey in London, attended by veterans. </a:t>
            </a:r>
          </a:p>
          <a:p>
            <a:endParaRPr lang="en-GB" sz="1600" dirty="0">
              <a:latin typeface="Arial" charset="0"/>
              <a:ea typeface="Arial" charset="0"/>
              <a:cs typeface="Arial" charset="0"/>
            </a:endParaRPr>
          </a:p>
          <a:p>
            <a:r>
              <a:rPr lang="en-GB" sz="1600" dirty="0">
                <a:latin typeface="Arial" charset="0"/>
                <a:ea typeface="Arial" charset="0"/>
                <a:cs typeface="Arial" charset="0"/>
              </a:rPr>
              <a:t>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0" name="Picture 5">
            <a:extLst>
              <a:ext uri="{FF2B5EF4-FFF2-40B4-BE49-F238E27FC236}">
                <a16:creationId xmlns:a16="http://schemas.microsoft.com/office/drawing/2014/main" id="{45D9B490-8F72-4E12-95A2-3DD3A7A16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1740" y="2959130"/>
            <a:ext cx="1168793" cy="121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A7AD351E-D3E9-4C1D-ACBD-F69E824B7C6D}"/>
              </a:ext>
            </a:extLst>
          </p:cNvPr>
          <p:cNvSpPr/>
          <p:nvPr/>
        </p:nvSpPr>
        <p:spPr>
          <a:xfrm>
            <a:off x="8496706" y="4544568"/>
            <a:ext cx="3125034"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13.</a:t>
            </a:r>
          </a:p>
          <a:p>
            <a:r>
              <a:rPr lang="en-GB" sz="1600" dirty="0">
                <a:latin typeface="Arial" charset="0"/>
                <a:ea typeface="Arial" charset="0"/>
                <a:cs typeface="Arial" charset="0"/>
              </a:rPr>
              <a:t>No British feature films about the Korean War were made between 2000 and 2010.</a:t>
            </a: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22" y="4356151"/>
            <a:ext cx="1829392" cy="164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1CB58780-015A-9848-BB68-3E090021D0A1}"/>
              </a:ext>
            </a:extLst>
          </p:cNvPr>
          <p:cNvSpPr>
            <a:spLocks noGrp="1"/>
          </p:cNvSpPr>
          <p:nvPr>
            <p:ph type="sldNum" sz="quarter" idx="12"/>
          </p:nvPr>
        </p:nvSpPr>
        <p:spPr/>
        <p:txBody>
          <a:bodyPr/>
          <a:lstStyle/>
          <a:p>
            <a:fld id="{91DB7F08-A76A-C04F-AC2D-B8A23795015F}" type="slidenum">
              <a:rPr lang="en-US" smtClean="0"/>
              <a:pPr/>
              <a:t>17</a:t>
            </a:fld>
            <a:endParaRPr lang="en-US"/>
          </a:p>
        </p:txBody>
      </p:sp>
      <p:sp>
        <p:nvSpPr>
          <p:cNvPr id="13" name="TextBox 12">
            <a:extLst>
              <a:ext uri="{FF2B5EF4-FFF2-40B4-BE49-F238E27FC236}">
                <a16:creationId xmlns:a16="http://schemas.microsoft.com/office/drawing/2014/main" id="{F79CCA71-0234-CF49-91EF-F9DCAC2E567A}"/>
              </a:ext>
            </a:extLst>
          </p:cNvPr>
          <p:cNvSpPr txBox="1"/>
          <p:nvPr/>
        </p:nvSpPr>
        <p:spPr>
          <a:xfrm>
            <a:off x="8510155" y="180000"/>
            <a:ext cx="3114090" cy="400110"/>
          </a:xfrm>
          <a:prstGeom prst="rect">
            <a:avLst/>
          </a:prstGeom>
          <a:solidFill>
            <a:schemeClr val="accent4">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75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140000" y="1080000"/>
            <a:ext cx="4569691" cy="1569660"/>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15. </a:t>
            </a:r>
          </a:p>
          <a:p>
            <a:r>
              <a:rPr lang="en-GB" sz="1600" dirty="0">
                <a:latin typeface="Arial" charset="0"/>
                <a:ea typeface="Arial" charset="0"/>
                <a:cs typeface="Arial" charset="0"/>
              </a:rPr>
              <a:t>From the 1980s onwards, national museums like the Imperial War Museum interviewed Korean War veterans about their experiences before they died. This helped some of them to come to terms with their experiences.</a:t>
            </a:r>
          </a:p>
        </p:txBody>
      </p:sp>
      <p:sp>
        <p:nvSpPr>
          <p:cNvPr id="5" name="Rectangle 4"/>
          <p:cNvSpPr/>
          <p:nvPr/>
        </p:nvSpPr>
        <p:spPr>
          <a:xfrm>
            <a:off x="8875554" y="3474920"/>
            <a:ext cx="2957405" cy="2062103"/>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19. </a:t>
            </a:r>
          </a:p>
          <a:p>
            <a:r>
              <a:rPr lang="en-GB" sz="1600" dirty="0">
                <a:latin typeface="Arial" charset="0"/>
                <a:ea typeface="Arial" charset="0"/>
                <a:cs typeface="Arial" charset="0"/>
              </a:rPr>
              <a:t>From the late 1980s, a few veterans wrote and published memoirs describing their Korean War experiences. This helped to spread knowledge about British involvement in the war. </a:t>
            </a:r>
          </a:p>
        </p:txBody>
      </p:sp>
      <p:sp>
        <p:nvSpPr>
          <p:cNvPr id="6" name="Rectangle 5"/>
          <p:cNvSpPr/>
          <p:nvPr/>
        </p:nvSpPr>
        <p:spPr>
          <a:xfrm>
            <a:off x="8875554" y="1080000"/>
            <a:ext cx="2957405" cy="2308324"/>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18. </a:t>
            </a:r>
          </a:p>
          <a:p>
            <a:r>
              <a:rPr lang="en-GB" sz="1600" dirty="0">
                <a:latin typeface="Arial" charset="0"/>
                <a:ea typeface="Arial" charset="0"/>
                <a:cs typeface="Arial" charset="0"/>
              </a:rPr>
              <a:t>In 1988, BBC and Channel 4 showed documentaries about British involvement in the Korean War for the first time. Not many people watched them compared to documentaries about the First and Second World Wars. </a:t>
            </a:r>
          </a:p>
        </p:txBody>
      </p:sp>
      <p:sp>
        <p:nvSpPr>
          <p:cNvPr id="7" name="Rectangle 6">
            <a:extLst>
              <a:ext uri="{FF2B5EF4-FFF2-40B4-BE49-F238E27FC236}">
                <a16:creationId xmlns:a16="http://schemas.microsoft.com/office/drawing/2014/main" id="{1F13062A-4384-481C-AAD2-8941C8428FA7}"/>
              </a:ext>
            </a:extLst>
          </p:cNvPr>
          <p:cNvSpPr/>
          <p:nvPr/>
        </p:nvSpPr>
        <p:spPr>
          <a:xfrm>
            <a:off x="4140000" y="2774400"/>
            <a:ext cx="4559727" cy="830997"/>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16. </a:t>
            </a:r>
          </a:p>
          <a:p>
            <a:r>
              <a:rPr lang="en-GB" sz="1600" dirty="0">
                <a:latin typeface="Arial" charset="0"/>
                <a:ea typeface="Arial" charset="0"/>
                <a:cs typeface="Arial" charset="0"/>
              </a:rPr>
              <a:t>No British feature films about the Korean War were made between 2010 and 2020.</a:t>
            </a:r>
          </a:p>
        </p:txBody>
      </p:sp>
      <p:sp>
        <p:nvSpPr>
          <p:cNvPr id="9" name="Rectangle 8">
            <a:extLst>
              <a:ext uri="{FF2B5EF4-FFF2-40B4-BE49-F238E27FC236}">
                <a16:creationId xmlns:a16="http://schemas.microsoft.com/office/drawing/2014/main" id="{A3A378EB-7C11-461A-B964-8EF005734C68}"/>
              </a:ext>
            </a:extLst>
          </p:cNvPr>
          <p:cNvSpPr/>
          <p:nvPr/>
        </p:nvSpPr>
        <p:spPr>
          <a:xfrm>
            <a:off x="720000" y="1080000"/>
            <a:ext cx="3244172" cy="5016758"/>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14. </a:t>
            </a:r>
          </a:p>
          <a:p>
            <a:r>
              <a:rPr lang="en-GB" sz="1600" dirty="0">
                <a:latin typeface="Arial" charset="0"/>
                <a:ea typeface="Arial" charset="0"/>
                <a:cs typeface="Arial" charset="0"/>
              </a:rPr>
              <a:t>In 2013, veterans of the Korean War were asked to march past the Cenotaph in Whitehall (the national memorial to British soldiers who died during the First World War) on Remembrance Sunday in November for the first time. This was partly because there were few veterans of the Second World War left to do it and hardly any First World War veterans left at all.		</a:t>
            </a:r>
          </a:p>
          <a:p>
            <a:endParaRPr lang="en-GB" sz="1600" dirty="0">
              <a:latin typeface="Arial" charset="0"/>
              <a:ea typeface="Arial" charset="0"/>
              <a:cs typeface="Arial" charset="0"/>
            </a:endParaRPr>
          </a:p>
          <a:p>
            <a:r>
              <a:rPr lang="en-GB" sz="1600" dirty="0">
                <a:latin typeface="Arial" charset="0"/>
                <a:ea typeface="Arial" charset="0"/>
                <a:cs typeface="Arial" charset="0"/>
              </a:rPr>
              <a:t>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0" name="Picture 2">
            <a:extLst>
              <a:ext uri="{FF2B5EF4-FFF2-40B4-BE49-F238E27FC236}">
                <a16:creationId xmlns:a16="http://schemas.microsoft.com/office/drawing/2014/main" id="{06CE41D8-C2A4-42F7-830E-050DC56181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03" y="4359575"/>
            <a:ext cx="1283306" cy="162860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a:extLst>
              <a:ext uri="{FF2B5EF4-FFF2-40B4-BE49-F238E27FC236}">
                <a16:creationId xmlns:a16="http://schemas.microsoft.com/office/drawing/2014/main" id="{D31ACF6F-24FA-41A4-9699-3586331A578D}"/>
              </a:ext>
            </a:extLst>
          </p:cNvPr>
          <p:cNvSpPr/>
          <p:nvPr/>
        </p:nvSpPr>
        <p:spPr>
          <a:xfrm>
            <a:off x="4140000" y="3721141"/>
            <a:ext cx="4545983" cy="1815882"/>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spAutoFit/>
          </a:bodyPr>
          <a:lstStyle/>
          <a:p>
            <a:r>
              <a:rPr lang="en-GB" sz="1600" dirty="0">
                <a:latin typeface="Arial" charset="0"/>
                <a:ea typeface="Arial" charset="0"/>
                <a:cs typeface="Arial" charset="0"/>
              </a:rPr>
              <a:t>17. </a:t>
            </a:r>
          </a:p>
          <a:p>
            <a:r>
              <a:rPr lang="en-GB" sz="1600" dirty="0">
                <a:latin typeface="Arial" charset="0"/>
                <a:ea typeface="Arial" charset="0"/>
                <a:cs typeface="Arial" charset="0"/>
              </a:rPr>
              <a:t>In 2000, on the fiftieth anniversary of the outbreak of the Korean War, the British Korean Veterans Association set up a national memorial to those soldiers who served and died in Korea at the National Memorial Arboretum in Staffordshire.</a:t>
            </a:r>
          </a:p>
        </p:txBody>
      </p:sp>
      <p:sp>
        <p:nvSpPr>
          <p:cNvPr id="2" name="Slide Number Placeholder 1">
            <a:extLst>
              <a:ext uri="{FF2B5EF4-FFF2-40B4-BE49-F238E27FC236}">
                <a16:creationId xmlns:a16="http://schemas.microsoft.com/office/drawing/2014/main" id="{1D3F1730-4F5C-E041-B746-151457A018BE}"/>
              </a:ext>
            </a:extLst>
          </p:cNvPr>
          <p:cNvSpPr>
            <a:spLocks noGrp="1"/>
          </p:cNvSpPr>
          <p:nvPr>
            <p:ph type="sldNum" sz="quarter" idx="12"/>
          </p:nvPr>
        </p:nvSpPr>
        <p:spPr/>
        <p:txBody>
          <a:bodyPr/>
          <a:lstStyle/>
          <a:p>
            <a:fld id="{91DB7F08-A76A-C04F-AC2D-B8A23795015F}" type="slidenum">
              <a:rPr lang="en-US" smtClean="0"/>
              <a:pPr/>
              <a:t>18</a:t>
            </a:fld>
            <a:endParaRPr lang="en-US"/>
          </a:p>
        </p:txBody>
      </p:sp>
      <p:sp>
        <p:nvSpPr>
          <p:cNvPr id="12" name="TextBox 11">
            <a:extLst>
              <a:ext uri="{FF2B5EF4-FFF2-40B4-BE49-F238E27FC236}">
                <a16:creationId xmlns:a16="http://schemas.microsoft.com/office/drawing/2014/main" id="{8AA4E27E-9AEF-3C49-B78D-0DAE963E7FBF}"/>
              </a:ext>
            </a:extLst>
          </p:cNvPr>
          <p:cNvSpPr txBox="1"/>
          <p:nvPr/>
        </p:nvSpPr>
        <p:spPr>
          <a:xfrm>
            <a:off x="8510155" y="180000"/>
            <a:ext cx="3114090" cy="400110"/>
          </a:xfrm>
          <a:prstGeom prst="rect">
            <a:avLst/>
          </a:prstGeom>
          <a:solidFill>
            <a:schemeClr val="accent4">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77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719999" y="1080000"/>
            <a:ext cx="4519657" cy="4524315"/>
          </a:xfrm>
          <a:prstGeom prst="rect">
            <a:avLst/>
          </a:prstGeom>
          <a:solidFill>
            <a:schemeClr val="accent2">
              <a:lumMod val="40000"/>
              <a:lumOff val="60000"/>
            </a:schemeClr>
          </a:solidFill>
          <a:ln>
            <a:noFill/>
          </a:ln>
        </p:spPr>
        <p:txBody>
          <a:bodyPr wrap="square">
            <a:noAutofit/>
          </a:bodyPr>
          <a:lstStyle/>
          <a:p>
            <a:r>
              <a:rPr lang="en-GB" sz="1600" dirty="0">
                <a:latin typeface="Arial" charset="0"/>
                <a:ea typeface="Arial" charset="0"/>
                <a:cs typeface="Arial" charset="0"/>
              </a:rPr>
              <a:t>20.</a:t>
            </a:r>
          </a:p>
          <a:p>
            <a:r>
              <a:rPr lang="en-GB" sz="1600" dirty="0">
                <a:latin typeface="Arial" charset="0"/>
                <a:ea typeface="Arial" charset="0"/>
                <a:cs typeface="Arial" charset="0"/>
              </a:rPr>
              <a:t>In 1990, Iraq invaded and occupied Kuwait in the Middle East (North Korea also invaded South Korea without warning in 1950). In 1991, British forces helped the United States to drive out the Iraqis in what was called the Gulf War. British prime minister John Major never mentioned any comparisons between the Gulf War and Britain’s involvement in the Korean War in resisting aggression by one country against another.</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r>
              <a:rPr lang="en-GB" sz="1600" dirty="0">
                <a:latin typeface="Arial" charset="0"/>
                <a:ea typeface="Arial" charset="0"/>
                <a:cs typeface="Arial" charset="0"/>
              </a:rPr>
              <a:t>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820"/>
          <a:stretch/>
        </p:blipFill>
        <p:spPr bwMode="auto">
          <a:xfrm>
            <a:off x="849140" y="3895178"/>
            <a:ext cx="1308256" cy="16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4FD3965A-F923-47F8-9874-6B201FC7A071}"/>
              </a:ext>
            </a:extLst>
          </p:cNvPr>
          <p:cNvSpPr/>
          <p:nvPr/>
        </p:nvSpPr>
        <p:spPr>
          <a:xfrm>
            <a:off x="5393771" y="1080001"/>
            <a:ext cx="6230474" cy="4492646"/>
          </a:xfrm>
          <a:prstGeom prst="rect">
            <a:avLst/>
          </a:prstGeom>
          <a:gradFill>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gradFill>
          <a:ln>
            <a:noFill/>
          </a:ln>
        </p:spPr>
        <p:txBody>
          <a:bodyPr wrap="square">
            <a:noAutofit/>
          </a:bodyPr>
          <a:lstStyle/>
          <a:p>
            <a:r>
              <a:rPr lang="en-GB" sz="1600" dirty="0">
                <a:latin typeface="Arial" charset="0"/>
                <a:ea typeface="Arial" charset="0"/>
                <a:cs typeface="Arial" charset="0"/>
              </a:rPr>
              <a:t>21. </a:t>
            </a:r>
          </a:p>
          <a:p>
            <a:r>
              <a:rPr lang="en-GB" sz="1600" dirty="0">
                <a:latin typeface="Arial" charset="0"/>
                <a:ea typeface="Arial" charset="0"/>
                <a:cs typeface="Arial" charset="0"/>
              </a:rPr>
              <a:t>On the sixtieth anniversary of the end of the Korean War, in July 2013, around 300 British  Korean War veterans paraded past the Cenotaph (the British memorial to the dead of the First World War) in London. They attended a national service of remembrance at Westminster Abbey, along with British government ministers and members of the Royal Family. These events and details of the Korean War appeared in British news reports.</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7" name="Picture 6">
            <a:extLst>
              <a:ext uri="{FF2B5EF4-FFF2-40B4-BE49-F238E27FC236}">
                <a16:creationId xmlns:a16="http://schemas.microsoft.com/office/drawing/2014/main" id="{43A92F3A-7EA4-476D-B082-E41D816D5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426" y="3207204"/>
            <a:ext cx="1685408" cy="22333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18E472C-5B8D-4155-90F8-B7EC316BA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862" y="3207204"/>
            <a:ext cx="1764900" cy="22333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79111B68-6227-EC4F-A80E-455FD3C7D19B}"/>
              </a:ext>
            </a:extLst>
          </p:cNvPr>
          <p:cNvSpPr>
            <a:spLocks noGrp="1"/>
          </p:cNvSpPr>
          <p:nvPr>
            <p:ph type="sldNum" sz="quarter" idx="12"/>
          </p:nvPr>
        </p:nvSpPr>
        <p:spPr/>
        <p:txBody>
          <a:bodyPr/>
          <a:lstStyle/>
          <a:p>
            <a:fld id="{91DB7F08-A76A-C04F-AC2D-B8A23795015F}" type="slidenum">
              <a:rPr lang="en-US" smtClean="0"/>
              <a:pPr/>
              <a:t>19</a:t>
            </a:fld>
            <a:endParaRPr lang="en-US"/>
          </a:p>
        </p:txBody>
      </p:sp>
      <p:sp>
        <p:nvSpPr>
          <p:cNvPr id="9" name="TextBox 8">
            <a:extLst>
              <a:ext uri="{FF2B5EF4-FFF2-40B4-BE49-F238E27FC236}">
                <a16:creationId xmlns:a16="http://schemas.microsoft.com/office/drawing/2014/main" id="{BCD09C93-A18E-E440-A84D-EF44B952F281}"/>
              </a:ext>
            </a:extLst>
          </p:cNvPr>
          <p:cNvSpPr txBox="1"/>
          <p:nvPr/>
        </p:nvSpPr>
        <p:spPr>
          <a:xfrm>
            <a:off x="8510155" y="180000"/>
            <a:ext cx="3114090" cy="400110"/>
          </a:xfrm>
          <a:prstGeom prst="rect">
            <a:avLst/>
          </a:prstGeom>
          <a:solidFill>
            <a:schemeClr val="accent4">
              <a:lumMod val="75000"/>
            </a:schemeClr>
          </a:solidFill>
          <a:ln w="3175">
            <a:no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EVIDENCE CARDS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81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8550124" cy="932772"/>
          </a:xfrm>
        </p:spPr>
        <p:txBody>
          <a:bodyPr>
            <a:noAutofit/>
          </a:bodyPr>
          <a:lstStyle/>
          <a:p>
            <a:pPr defTabSz="501650"/>
            <a:r>
              <a:rPr lang="en-GB" b="1" dirty="0"/>
              <a:t>Lesson 3.2 Overview</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b="1" dirty="0"/>
          </a:p>
        </p:txBody>
      </p:sp>
      <p:sp>
        <p:nvSpPr>
          <p:cNvPr id="3" name="Subtitle 2"/>
          <p:cNvSpPr txBox="1">
            <a:spLocks/>
          </p:cNvSpPr>
          <p:nvPr/>
        </p:nvSpPr>
        <p:spPr>
          <a:xfrm>
            <a:off x="4680000" y="1620000"/>
            <a:ext cx="5575300" cy="3827912"/>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a:t>Content covered in this lesson:</a:t>
            </a:r>
          </a:p>
          <a:p>
            <a:r>
              <a:rPr lang="en-GB" sz="2400" dirty="0"/>
              <a:t>Use video evidence to make a living graph of the Korean War experience of  Bill Speakman VC.</a:t>
            </a:r>
          </a:p>
          <a:p>
            <a:r>
              <a:rPr lang="en-GB" sz="2400" dirty="0"/>
              <a:t>Make a living graph to compare the changing attitudes to the war of the British public and of British veterans who served in the war. </a:t>
            </a:r>
          </a:p>
          <a:p>
            <a:r>
              <a:rPr lang="en-GB" sz="2400" dirty="0"/>
              <a:t>Compare Bill Speakman’s story with other veterans’ stories.</a:t>
            </a:r>
          </a:p>
          <a:p>
            <a:endParaRPr lang="en-GB" sz="2400" dirty="0"/>
          </a:p>
        </p:txBody>
      </p:sp>
      <p:sp>
        <p:nvSpPr>
          <p:cNvPr id="4" name="Slide Number Placeholder 3">
            <a:extLst>
              <a:ext uri="{FF2B5EF4-FFF2-40B4-BE49-F238E27FC236}">
                <a16:creationId xmlns:a16="http://schemas.microsoft.com/office/drawing/2014/main" id="{75765799-72FA-B648-BCBD-60338C35AD2E}"/>
              </a:ext>
            </a:extLst>
          </p:cNvPr>
          <p:cNvSpPr>
            <a:spLocks noGrp="1"/>
          </p:cNvSpPr>
          <p:nvPr>
            <p:ph type="sldNum" sz="quarter" idx="12"/>
          </p:nvPr>
        </p:nvSpPr>
        <p:spPr/>
        <p:txBody>
          <a:bodyPr/>
          <a:lstStyle/>
          <a:p>
            <a:fld id="{91DB7F08-A76A-C04F-AC2D-B8A23795015F}" type="slidenum">
              <a:rPr lang="en-US" smtClean="0"/>
              <a:pPr/>
              <a:t>2</a:t>
            </a:fld>
            <a:endParaRPr lang="en-US"/>
          </a:p>
        </p:txBody>
      </p:sp>
      <p:grpSp>
        <p:nvGrpSpPr>
          <p:cNvPr id="5" name="Group 4">
            <a:extLst>
              <a:ext uri="{FF2B5EF4-FFF2-40B4-BE49-F238E27FC236}">
                <a16:creationId xmlns:a16="http://schemas.microsoft.com/office/drawing/2014/main" id="{3E2781DA-37DE-4140-A01C-A94484204A90}"/>
              </a:ext>
            </a:extLst>
          </p:cNvPr>
          <p:cNvGrpSpPr/>
          <p:nvPr/>
        </p:nvGrpSpPr>
        <p:grpSpPr>
          <a:xfrm>
            <a:off x="872177" y="1620000"/>
            <a:ext cx="3369600" cy="3016046"/>
            <a:chOff x="5373741" y="615468"/>
            <a:chExt cx="5026744" cy="3016046"/>
          </a:xfrm>
          <a:solidFill>
            <a:schemeClr val="accent5">
              <a:lumMod val="75000"/>
            </a:schemeClr>
          </a:solidFill>
        </p:grpSpPr>
        <p:sp>
          <p:nvSpPr>
            <p:cNvPr id="6" name="Rectangle 5">
              <a:extLst>
                <a:ext uri="{FF2B5EF4-FFF2-40B4-BE49-F238E27FC236}">
                  <a16:creationId xmlns:a16="http://schemas.microsoft.com/office/drawing/2014/main" id="{675E4285-ABC4-40DF-9119-3DDEB9DB372F}"/>
                </a:ext>
              </a:extLst>
            </p:cNvPr>
            <p:cNvSpPr/>
            <p:nvPr/>
          </p:nvSpPr>
          <p:spPr>
            <a:xfrm>
              <a:off x="5373741" y="615468"/>
              <a:ext cx="5026744" cy="3016046"/>
            </a:xfrm>
            <a:prstGeom prst="rect">
              <a:avLst/>
            </a:prstGeom>
            <a:grp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3D8F76F9-8BE7-4E71-874A-500C7DFDB9B6}"/>
                </a:ext>
              </a:extLst>
            </p:cNvPr>
            <p:cNvSpPr/>
            <p:nvPr/>
          </p:nvSpPr>
          <p:spPr>
            <a:xfrm>
              <a:off x="5373741" y="615468"/>
              <a:ext cx="5026744" cy="3016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charset="0"/>
                  <a:ea typeface="Arial" charset="0"/>
                  <a:cs typeface="Arial" charset="0"/>
                </a:rPr>
                <a:t>Lesson 3.2</a:t>
              </a:r>
            </a:p>
            <a:p>
              <a:pPr lvl="0" algn="ctr" defTabSz="1689100">
                <a:lnSpc>
                  <a:spcPct val="90000"/>
                </a:lnSpc>
                <a:spcBef>
                  <a:spcPct val="0"/>
                </a:spcBef>
                <a:spcAft>
                  <a:spcPct val="35000"/>
                </a:spcAft>
              </a:pPr>
              <a:r>
                <a:rPr lang="en-GB" sz="2400" b="1" dirty="0">
                  <a:latin typeface="Arial" panose="020B0604020202020204" pitchFamily="34" charset="0"/>
                  <a:cs typeface="Arial" panose="020B0604020202020204" pitchFamily="34" charset="0"/>
                </a:rPr>
                <a:t>Why did some British military veterans forget the Korean War and deliberately remember it again years afterwards? </a:t>
              </a:r>
            </a:p>
          </p:txBody>
        </p:sp>
      </p:grpSp>
    </p:spTree>
    <p:extLst>
      <p:ext uri="{BB962C8B-B14F-4D97-AF65-F5344CB8AC3E}">
        <p14:creationId xmlns:p14="http://schemas.microsoft.com/office/powerpoint/2010/main" val="96300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Plenary</a:t>
            </a:r>
            <a:endParaRPr lang="en-US" b="1" dirty="0"/>
          </a:p>
        </p:txBody>
      </p:sp>
      <p:sp>
        <p:nvSpPr>
          <p:cNvPr id="3" name="Content Placeholder 2"/>
          <p:cNvSpPr>
            <a:spLocks noGrp="1"/>
          </p:cNvSpPr>
          <p:nvPr>
            <p:ph idx="1"/>
          </p:nvPr>
        </p:nvSpPr>
        <p:spPr>
          <a:xfrm>
            <a:off x="720000" y="1620000"/>
            <a:ext cx="3139611" cy="4351338"/>
          </a:xfrm>
        </p:spPr>
        <p:txBody>
          <a:bodyPr/>
          <a:lstStyle/>
          <a:p>
            <a:pPr marL="0" indent="0">
              <a:buNone/>
            </a:pPr>
            <a:r>
              <a:rPr lang="en-GB" dirty="0"/>
              <a:t>Now that you have studied more evidence about veterans’ attitudes to the war, give your view: is Bill Speakman’s story typical? </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011" y="545433"/>
            <a:ext cx="4120685" cy="469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739" y="641860"/>
            <a:ext cx="2660261" cy="464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E5AE428F-888A-3B47-99EF-E2AB3B828CBA}"/>
              </a:ext>
            </a:extLst>
          </p:cNvPr>
          <p:cNvSpPr>
            <a:spLocks noGrp="1"/>
          </p:cNvSpPr>
          <p:nvPr>
            <p:ph type="sldNum" sz="quarter" idx="12"/>
          </p:nvPr>
        </p:nvSpPr>
        <p:spPr/>
        <p:txBody>
          <a:bodyPr/>
          <a:lstStyle/>
          <a:p>
            <a:fld id="{91DB7F08-A76A-C04F-AC2D-B8A23795015F}" type="slidenum">
              <a:rPr lang="en-US" smtClean="0"/>
              <a:pPr/>
              <a:t>20</a:t>
            </a:fld>
            <a:endParaRPr lang="en-US"/>
          </a:p>
        </p:txBody>
      </p:sp>
    </p:spTree>
    <p:extLst>
      <p:ext uri="{BB962C8B-B14F-4D97-AF65-F5344CB8AC3E}">
        <p14:creationId xmlns:p14="http://schemas.microsoft.com/office/powerpoint/2010/main" val="89367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5" y="361059"/>
            <a:ext cx="455273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17925" y="5640045"/>
            <a:ext cx="4552733" cy="461665"/>
          </a:xfrm>
          <a:prstGeom prst="rect">
            <a:avLst/>
          </a:prstGeom>
        </p:spPr>
        <p:txBody>
          <a:bodyPr wrap="square">
            <a:spAutoFit/>
          </a:bodyPr>
          <a:lstStyle/>
          <a:p>
            <a:r>
              <a:rPr lang="en-GB" sz="2400" dirty="0">
                <a:latin typeface="Arial" charset="0"/>
                <a:ea typeface="Arial" charset="0"/>
                <a:cs typeface="Arial" charset="0"/>
              </a:rPr>
              <a:t>Private Bill Speakman VC</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500" y="489872"/>
            <a:ext cx="2952328" cy="515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F967EDD1-67C3-C048-81C4-0F2D98A47963}"/>
              </a:ext>
            </a:extLst>
          </p:cNvPr>
          <p:cNvSpPr>
            <a:spLocks noGrp="1"/>
          </p:cNvSpPr>
          <p:nvPr>
            <p:ph type="sldNum" sz="quarter" idx="12"/>
          </p:nvPr>
        </p:nvSpPr>
        <p:spPr/>
        <p:txBody>
          <a:bodyPr/>
          <a:lstStyle/>
          <a:p>
            <a:fld id="{91DB7F08-A76A-C04F-AC2D-B8A23795015F}" type="slidenum">
              <a:rPr lang="en-US" smtClean="0"/>
              <a:pPr/>
              <a:t>3</a:t>
            </a:fld>
            <a:endParaRPr lang="en-US"/>
          </a:p>
        </p:txBody>
      </p:sp>
    </p:spTree>
    <p:extLst>
      <p:ext uri="{BB962C8B-B14F-4D97-AF65-F5344CB8AC3E}">
        <p14:creationId xmlns:p14="http://schemas.microsoft.com/office/powerpoint/2010/main" val="151029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0"/>
            <a:ext cx="11472001" cy="1325563"/>
          </a:xfrm>
        </p:spPr>
        <p:txBody>
          <a:bodyPr>
            <a:noAutofit/>
          </a:bodyPr>
          <a:lstStyle/>
          <a:p>
            <a:r>
              <a:rPr lang="en-GB" b="1" dirty="0"/>
              <a:t>What can </a:t>
            </a:r>
            <a:r>
              <a:rPr lang="en-GB" b="1" dirty="0" err="1"/>
              <a:t>Pathé</a:t>
            </a:r>
            <a:r>
              <a:rPr lang="en-GB" b="1" dirty="0"/>
              <a:t> News tell us about </a:t>
            </a:r>
            <a:br>
              <a:rPr lang="en-GB" b="1" dirty="0"/>
            </a:br>
            <a:r>
              <a:rPr lang="en-GB" b="1" dirty="0"/>
              <a:t>Bill Speakman and attitudes to the </a:t>
            </a:r>
            <a:br>
              <a:rPr lang="en-GB" b="1" dirty="0"/>
            </a:br>
            <a:r>
              <a:rPr lang="en-GB" b="1" dirty="0"/>
              <a:t>Korean War?</a:t>
            </a:r>
            <a:endParaRPr lang="en-US" b="1" dirty="0"/>
          </a:p>
        </p:txBody>
      </p:sp>
      <p:sp>
        <p:nvSpPr>
          <p:cNvPr id="5" name="Rectangle"/>
          <p:cNvSpPr>
            <a:spLocks noChangeArrowheads="1"/>
          </p:cNvSpPr>
          <p:nvPr/>
        </p:nvSpPr>
        <p:spPr bwMode="auto">
          <a:xfrm>
            <a:off x="720000" y="2267210"/>
            <a:ext cx="6833195" cy="3667363"/>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a:buNone/>
            </a:pPr>
            <a:r>
              <a:rPr lang="en-GB" sz="2400" b="1" dirty="0">
                <a:latin typeface="Arial" charset="0"/>
                <a:ea typeface="Arial" charset="0"/>
                <a:cs typeface="Arial" charset="0"/>
              </a:rPr>
              <a:t>Starter </a:t>
            </a:r>
          </a:p>
          <a:p>
            <a:pPr marL="0" indent="0">
              <a:buNone/>
            </a:pPr>
            <a:r>
              <a:rPr lang="en-GB" sz="2400" b="1" dirty="0">
                <a:latin typeface="Arial" charset="0"/>
                <a:ea typeface="Arial" charset="0"/>
                <a:cs typeface="Arial" charset="0"/>
              </a:rPr>
              <a:t>What </a:t>
            </a:r>
            <a:r>
              <a:rPr lang="en-GB" sz="2400" dirty="0">
                <a:latin typeface="Arial" charset="0"/>
                <a:ea typeface="Arial" charset="0"/>
                <a:cs typeface="Arial" charset="0"/>
              </a:rPr>
              <a:t>impression does the newsreel give of:</a:t>
            </a:r>
          </a:p>
          <a:p>
            <a:pPr marL="365125" indent="-365125">
              <a:buFont typeface="+mj-lt"/>
              <a:buAutoNum type="alphaLcParenR"/>
            </a:pPr>
            <a:r>
              <a:rPr lang="en-GB" sz="2400" dirty="0">
                <a:latin typeface="Arial" charset="0"/>
                <a:ea typeface="Arial" charset="0"/>
                <a:cs typeface="Arial" charset="0"/>
              </a:rPr>
              <a:t>Bill Speakman?</a:t>
            </a:r>
          </a:p>
          <a:p>
            <a:pPr marL="365125" indent="-365125">
              <a:buFont typeface="+mj-lt"/>
              <a:buAutoNum type="alphaLcParenR"/>
            </a:pPr>
            <a:r>
              <a:rPr lang="en-GB" sz="2400" dirty="0">
                <a:latin typeface="Arial" charset="0"/>
                <a:ea typeface="Arial" charset="0"/>
                <a:cs typeface="Arial" charset="0"/>
              </a:rPr>
              <a:t>Speakman’s family?</a:t>
            </a:r>
          </a:p>
          <a:p>
            <a:pPr marL="365125" indent="-365125">
              <a:buFont typeface="+mj-lt"/>
              <a:buAutoNum type="alphaLcParenR"/>
            </a:pPr>
            <a:r>
              <a:rPr lang="en-GB" sz="2400" dirty="0">
                <a:latin typeface="Arial" charset="0"/>
                <a:ea typeface="Arial" charset="0"/>
                <a:cs typeface="Arial" charset="0"/>
              </a:rPr>
              <a:t>Altrincham, Speakman’s home town?</a:t>
            </a:r>
          </a:p>
          <a:p>
            <a:pPr marL="365125" indent="-365125">
              <a:buFont typeface="+mj-lt"/>
              <a:buAutoNum type="alphaLcParenR"/>
            </a:pPr>
            <a:r>
              <a:rPr lang="en-GB" sz="2400" dirty="0">
                <a:latin typeface="Arial" charset="0"/>
                <a:ea typeface="Arial" charset="0"/>
                <a:cs typeface="Arial" charset="0"/>
              </a:rPr>
              <a:t>Support for the Korean War among the </a:t>
            </a:r>
            <a:br>
              <a:rPr lang="en-GB" sz="2400" dirty="0">
                <a:latin typeface="Arial" charset="0"/>
                <a:ea typeface="Arial" charset="0"/>
                <a:cs typeface="Arial" charset="0"/>
              </a:rPr>
            </a:br>
            <a:r>
              <a:rPr lang="en-GB" sz="2400" dirty="0">
                <a:latin typeface="Arial" charset="0"/>
                <a:ea typeface="Arial" charset="0"/>
                <a:cs typeface="Arial" charset="0"/>
              </a:rPr>
              <a:t>British public?</a:t>
            </a:r>
          </a:p>
          <a:p>
            <a:pPr marL="0" indent="0">
              <a:buNone/>
            </a:pPr>
            <a:r>
              <a:rPr lang="en-GB" sz="2400" b="1" dirty="0">
                <a:latin typeface="Arial" charset="0"/>
                <a:ea typeface="Arial" charset="0"/>
                <a:cs typeface="Arial" charset="0"/>
              </a:rPr>
              <a:t>How </a:t>
            </a:r>
            <a:r>
              <a:rPr lang="en-GB" sz="2400" dirty="0">
                <a:latin typeface="Arial" charset="0"/>
                <a:ea typeface="Arial" charset="0"/>
                <a:cs typeface="Arial" charset="0"/>
              </a:rPr>
              <a:t>does it give these impressions through:</a:t>
            </a:r>
          </a:p>
          <a:p>
            <a:pPr marL="365125" indent="-365125">
              <a:buFont typeface="Arial" charset="0"/>
              <a:buChar char="•"/>
            </a:pPr>
            <a:r>
              <a:rPr lang="en-GB" sz="2400" dirty="0">
                <a:latin typeface="Arial" charset="0"/>
                <a:ea typeface="Arial" charset="0"/>
                <a:cs typeface="Arial" charset="0"/>
              </a:rPr>
              <a:t>Music? </a:t>
            </a:r>
          </a:p>
          <a:p>
            <a:pPr marL="365125" indent="-365125">
              <a:buFont typeface="Arial" charset="0"/>
              <a:buChar char="•"/>
            </a:pPr>
            <a:r>
              <a:rPr lang="en-GB" sz="2400" dirty="0">
                <a:latin typeface="Arial" charset="0"/>
                <a:ea typeface="Arial" charset="0"/>
                <a:cs typeface="Arial" charset="0"/>
              </a:rPr>
              <a:t>The voiceover (main script)?</a:t>
            </a:r>
          </a:p>
          <a:p>
            <a:pPr marL="0" indent="0">
              <a:buNone/>
            </a:pPr>
            <a:endParaRPr lang="en-GB" sz="2400" dirty="0">
              <a:latin typeface="Arial" charset="0"/>
              <a:ea typeface="Arial" charset="0"/>
              <a:cs typeface="Arial" charset="0"/>
            </a:endParaRPr>
          </a:p>
        </p:txBody>
      </p:sp>
      <p:pic>
        <p:nvPicPr>
          <p:cNvPr id="6" name="Picture 5">
            <a:extLst>
              <a:ext uri="{FF2B5EF4-FFF2-40B4-BE49-F238E27FC236}">
                <a16:creationId xmlns:a16="http://schemas.microsoft.com/office/drawing/2014/main" id="{C07A1756-2BCD-4050-BE8F-DA40A9F16746}"/>
              </a:ext>
            </a:extLst>
          </p:cNvPr>
          <p:cNvPicPr/>
          <p:nvPr/>
        </p:nvPicPr>
        <p:blipFill>
          <a:blip r:embed="rId3">
            <a:extLst>
              <a:ext uri="{28A0092B-C50C-407E-A947-70E740481C1C}">
                <a14:useLocalDpi xmlns:a14="http://schemas.microsoft.com/office/drawing/2010/main" val="0"/>
              </a:ext>
            </a:extLst>
          </a:blip>
          <a:stretch>
            <a:fillRect/>
          </a:stretch>
        </p:blipFill>
        <p:spPr>
          <a:xfrm>
            <a:off x="7824192" y="2267210"/>
            <a:ext cx="3924300" cy="2943225"/>
          </a:xfrm>
          <a:prstGeom prst="rect">
            <a:avLst/>
          </a:prstGeom>
        </p:spPr>
      </p:pic>
      <p:sp>
        <p:nvSpPr>
          <p:cNvPr id="3" name="Slide Number Placeholder 2">
            <a:extLst>
              <a:ext uri="{FF2B5EF4-FFF2-40B4-BE49-F238E27FC236}">
                <a16:creationId xmlns:a16="http://schemas.microsoft.com/office/drawing/2014/main" id="{9A433094-EB6D-614F-B315-30E1EF800E5B}"/>
              </a:ext>
            </a:extLst>
          </p:cNvPr>
          <p:cNvSpPr>
            <a:spLocks noGrp="1"/>
          </p:cNvSpPr>
          <p:nvPr>
            <p:ph type="sldNum" sz="quarter" idx="12"/>
          </p:nvPr>
        </p:nvSpPr>
        <p:spPr/>
        <p:txBody>
          <a:bodyPr/>
          <a:lstStyle/>
          <a:p>
            <a:fld id="{91DB7F08-A76A-C04F-AC2D-B8A23795015F}" type="slidenum">
              <a:rPr lang="en-US" smtClean="0"/>
              <a:pPr/>
              <a:t>4</a:t>
            </a:fld>
            <a:endParaRPr lang="en-US"/>
          </a:p>
        </p:txBody>
      </p:sp>
      <p:sp>
        <p:nvSpPr>
          <p:cNvPr id="7" name="Action Button: Forward or Next 6">
            <a:hlinkClick r:id="rId4" highlightClick="1"/>
            <a:extLst>
              <a:ext uri="{FF2B5EF4-FFF2-40B4-BE49-F238E27FC236}">
                <a16:creationId xmlns:a16="http://schemas.microsoft.com/office/drawing/2014/main" id="{C59B2CC9-C67D-A745-B419-C8D56EB0B507}"/>
              </a:ext>
            </a:extLst>
          </p:cNvPr>
          <p:cNvSpPr/>
          <p:nvPr/>
        </p:nvSpPr>
        <p:spPr>
          <a:xfrm>
            <a:off x="9363988" y="3217614"/>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11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728571"/>
          </a:xfrm>
        </p:spPr>
        <p:txBody>
          <a:bodyPr>
            <a:normAutofit/>
          </a:bodyPr>
          <a:lstStyle/>
          <a:p>
            <a:r>
              <a:rPr lang="en-GB" b="1" dirty="0"/>
              <a:t>The Bill Speakman story</a:t>
            </a:r>
            <a:endParaRPr lang="en-US" b="1" dirty="0"/>
          </a:p>
        </p:txBody>
      </p:sp>
      <p:sp>
        <p:nvSpPr>
          <p:cNvPr id="6" name="Rectangle 5">
            <a:extLst>
              <a:ext uri="{FF2B5EF4-FFF2-40B4-BE49-F238E27FC236}">
                <a16:creationId xmlns:a16="http://schemas.microsoft.com/office/drawing/2014/main" id="{413031EC-B9BA-4950-9A79-1047BCD3606E}"/>
              </a:ext>
            </a:extLst>
          </p:cNvPr>
          <p:cNvSpPr/>
          <p:nvPr/>
        </p:nvSpPr>
        <p:spPr>
          <a:xfrm>
            <a:off x="720000" y="1260000"/>
            <a:ext cx="2523076" cy="830997"/>
          </a:xfrm>
          <a:prstGeom prst="rect">
            <a:avLst/>
          </a:prstGeom>
          <a:solidFill>
            <a:schemeClr val="accent5">
              <a:lumMod val="75000"/>
            </a:schemeClr>
          </a:solidFill>
          <a:ln>
            <a:noFill/>
          </a:ln>
        </p:spPr>
        <p:txBody>
          <a:bodyPr wrap="square">
            <a:spAutoFit/>
          </a:bodyPr>
          <a:lstStyle/>
          <a:p>
            <a:r>
              <a:rPr lang="en-GB" sz="1600" b="1" dirty="0">
                <a:solidFill>
                  <a:schemeClr val="bg1"/>
                </a:solidFill>
                <a:latin typeface="Arial" charset="0"/>
                <a:ea typeface="Arial" charset="0"/>
                <a:cs typeface="Arial" charset="0"/>
              </a:rPr>
              <a:t>In 1968</a:t>
            </a:r>
            <a:r>
              <a:rPr lang="en-GB" sz="1600" dirty="0">
                <a:solidFill>
                  <a:schemeClr val="bg1"/>
                </a:solidFill>
                <a:latin typeface="Arial" charset="0"/>
                <a:ea typeface="Arial" charset="0"/>
                <a:cs typeface="Arial" charset="0"/>
              </a:rPr>
              <a:t>, Bill Speakman VC finally left the British Army. </a:t>
            </a:r>
          </a:p>
        </p:txBody>
      </p:sp>
      <p:sp>
        <p:nvSpPr>
          <p:cNvPr id="7" name="Rectangle 6">
            <a:extLst>
              <a:ext uri="{FF2B5EF4-FFF2-40B4-BE49-F238E27FC236}">
                <a16:creationId xmlns:a16="http://schemas.microsoft.com/office/drawing/2014/main" id="{BA77E021-4625-48FC-846E-779EAA503A9B}"/>
              </a:ext>
            </a:extLst>
          </p:cNvPr>
          <p:cNvSpPr/>
          <p:nvPr/>
        </p:nvSpPr>
        <p:spPr>
          <a:xfrm>
            <a:off x="3529597" y="3271891"/>
            <a:ext cx="2591391" cy="2062103"/>
          </a:xfrm>
          <a:prstGeom prst="rect">
            <a:avLst/>
          </a:prstGeom>
          <a:solidFill>
            <a:schemeClr val="accent5">
              <a:lumMod val="75000"/>
            </a:schemeClr>
          </a:solidFill>
          <a:ln>
            <a:noFill/>
          </a:ln>
        </p:spPr>
        <p:txBody>
          <a:bodyPr wrap="square">
            <a:spAutoFit/>
          </a:bodyPr>
          <a:lstStyle/>
          <a:p>
            <a:r>
              <a:rPr lang="en-GB" sz="1600" b="1" dirty="0">
                <a:solidFill>
                  <a:schemeClr val="bg1"/>
                </a:solidFill>
                <a:latin typeface="Arial" charset="0"/>
                <a:ea typeface="Arial" charset="0"/>
                <a:cs typeface="Arial" charset="0"/>
              </a:rPr>
              <a:t>In 2015, </a:t>
            </a:r>
            <a:r>
              <a:rPr lang="en-GB" sz="1600" dirty="0">
                <a:solidFill>
                  <a:schemeClr val="bg1"/>
                </a:solidFill>
                <a:latin typeface="Arial" charset="0"/>
                <a:ea typeface="Arial" charset="0"/>
                <a:cs typeface="Arial" charset="0"/>
              </a:rPr>
              <a:t>Bill Speakman VC gave his medals (including his replacement Victoria Cross) to the South Korean government and people to show his gratitude for how he had been treated.</a:t>
            </a:r>
          </a:p>
        </p:txBody>
      </p:sp>
      <p:sp>
        <p:nvSpPr>
          <p:cNvPr id="8" name="Rectangle 7">
            <a:extLst>
              <a:ext uri="{FF2B5EF4-FFF2-40B4-BE49-F238E27FC236}">
                <a16:creationId xmlns:a16="http://schemas.microsoft.com/office/drawing/2014/main" id="{EB501A3B-2470-40A0-B62D-1B25190B9938}"/>
              </a:ext>
            </a:extLst>
          </p:cNvPr>
          <p:cNvSpPr/>
          <p:nvPr/>
        </p:nvSpPr>
        <p:spPr>
          <a:xfrm>
            <a:off x="6388095" y="1260000"/>
            <a:ext cx="4611924" cy="1569660"/>
          </a:xfrm>
          <a:prstGeom prst="rect">
            <a:avLst/>
          </a:prstGeom>
          <a:solidFill>
            <a:schemeClr val="accent5">
              <a:lumMod val="75000"/>
            </a:schemeClr>
          </a:solidFill>
          <a:ln>
            <a:noFill/>
          </a:ln>
        </p:spPr>
        <p:txBody>
          <a:bodyPr wrap="square">
            <a:spAutoFit/>
          </a:bodyPr>
          <a:lstStyle/>
          <a:p>
            <a:r>
              <a:rPr lang="en-GB" sz="1600" b="1" dirty="0">
                <a:solidFill>
                  <a:schemeClr val="bg1"/>
                </a:solidFill>
                <a:latin typeface="Arial" charset="0"/>
                <a:ea typeface="Arial" charset="0"/>
                <a:cs typeface="Arial" charset="0"/>
              </a:rPr>
              <a:t>In June 2018</a:t>
            </a:r>
            <a:r>
              <a:rPr lang="en-GB" sz="1600" dirty="0">
                <a:solidFill>
                  <a:schemeClr val="bg1"/>
                </a:solidFill>
                <a:latin typeface="Arial" charset="0"/>
                <a:ea typeface="Arial" charset="0"/>
                <a:cs typeface="Arial" charset="0"/>
              </a:rPr>
              <a:t>,</a:t>
            </a:r>
            <a:r>
              <a:rPr lang="en-GB" sz="1600" b="1" dirty="0">
                <a:solidFill>
                  <a:schemeClr val="bg1"/>
                </a:solidFill>
                <a:latin typeface="Arial" charset="0"/>
                <a:ea typeface="Arial" charset="0"/>
                <a:cs typeface="Arial" charset="0"/>
              </a:rPr>
              <a:t> </a:t>
            </a:r>
            <a:r>
              <a:rPr lang="en-GB" sz="1600" dirty="0">
                <a:solidFill>
                  <a:schemeClr val="bg1"/>
                </a:solidFill>
                <a:latin typeface="Arial" charset="0"/>
                <a:ea typeface="Arial" charset="0"/>
                <a:cs typeface="Arial" charset="0"/>
              </a:rPr>
              <a:t>Bill died.</a:t>
            </a:r>
          </a:p>
          <a:p>
            <a:endParaRPr lang="en-GB" sz="1600" dirty="0">
              <a:solidFill>
                <a:schemeClr val="bg1"/>
              </a:solidFill>
              <a:latin typeface="Arial" charset="0"/>
              <a:ea typeface="Arial" charset="0"/>
              <a:cs typeface="Arial" charset="0"/>
            </a:endParaRPr>
          </a:p>
          <a:p>
            <a:r>
              <a:rPr lang="en-GB" sz="1600" b="1" dirty="0">
                <a:solidFill>
                  <a:schemeClr val="bg1"/>
                </a:solidFill>
                <a:latin typeface="Arial" charset="0"/>
                <a:ea typeface="Arial" charset="0"/>
                <a:cs typeface="Arial" charset="0"/>
              </a:rPr>
              <a:t>In 2019</a:t>
            </a:r>
            <a:r>
              <a:rPr lang="en-GB" sz="1600" dirty="0">
                <a:solidFill>
                  <a:schemeClr val="bg1"/>
                </a:solidFill>
                <a:latin typeface="Arial" charset="0"/>
                <a:ea typeface="Arial" charset="0"/>
                <a:cs typeface="Arial" charset="0"/>
              </a:rPr>
              <a:t>, his ashes were buried in South Korea at his own request. </a:t>
            </a:r>
          </a:p>
          <a:p>
            <a:endParaRPr lang="en-GB" sz="1600" dirty="0">
              <a:solidFill>
                <a:schemeClr val="bg1"/>
              </a:solidFill>
              <a:latin typeface="Arial" charset="0"/>
              <a:ea typeface="Arial" charset="0"/>
              <a:cs typeface="Arial" charset="0"/>
            </a:endParaRPr>
          </a:p>
          <a:p>
            <a:r>
              <a:rPr lang="en-GB" sz="1600" dirty="0">
                <a:solidFill>
                  <a:schemeClr val="bg1"/>
                </a:solidFill>
                <a:latin typeface="Arial" charset="0"/>
                <a:ea typeface="Arial" charset="0"/>
                <a:cs typeface="Arial" charset="0"/>
              </a:rPr>
              <a:t>This video describes the reception in Korea.</a:t>
            </a:r>
          </a:p>
        </p:txBody>
      </p:sp>
      <p:sp>
        <p:nvSpPr>
          <p:cNvPr id="9" name="Rectangle 8">
            <a:extLst>
              <a:ext uri="{FF2B5EF4-FFF2-40B4-BE49-F238E27FC236}">
                <a16:creationId xmlns:a16="http://schemas.microsoft.com/office/drawing/2014/main" id="{23D385A8-0E11-4F3D-90A4-232F04CE1D7D}"/>
              </a:ext>
            </a:extLst>
          </p:cNvPr>
          <p:cNvSpPr/>
          <p:nvPr/>
        </p:nvSpPr>
        <p:spPr>
          <a:xfrm>
            <a:off x="3529597" y="1260000"/>
            <a:ext cx="2602082" cy="1815882"/>
          </a:xfrm>
          <a:prstGeom prst="rect">
            <a:avLst/>
          </a:prstGeom>
          <a:solidFill>
            <a:schemeClr val="accent5">
              <a:lumMod val="75000"/>
            </a:schemeClr>
          </a:solidFill>
          <a:ln>
            <a:noFill/>
          </a:ln>
        </p:spPr>
        <p:txBody>
          <a:bodyPr wrap="square">
            <a:spAutoFit/>
          </a:bodyPr>
          <a:lstStyle/>
          <a:p>
            <a:r>
              <a:rPr lang="en-GB" sz="1600" b="1" dirty="0">
                <a:solidFill>
                  <a:schemeClr val="bg1"/>
                </a:solidFill>
                <a:latin typeface="Arial" charset="0"/>
                <a:ea typeface="Arial" charset="0"/>
                <a:cs typeface="Arial" charset="0"/>
              </a:rPr>
              <a:t>In 2010</a:t>
            </a:r>
            <a:r>
              <a:rPr lang="en-GB" sz="1600" dirty="0">
                <a:solidFill>
                  <a:schemeClr val="bg1"/>
                </a:solidFill>
                <a:latin typeface="Arial" charset="0"/>
                <a:ea typeface="Arial" charset="0"/>
                <a:cs typeface="Arial" charset="0"/>
              </a:rPr>
              <a:t>, Bill Speakman VC visited Korea for the first time since the 1950s, on a trip paid for by the South Korean government. He was very moved by it.</a:t>
            </a:r>
          </a:p>
        </p:txBody>
      </p:sp>
      <p:pic>
        <p:nvPicPr>
          <p:cNvPr id="10" name="Picture 9">
            <a:extLst>
              <a:ext uri="{FF2B5EF4-FFF2-40B4-BE49-F238E27FC236}">
                <a16:creationId xmlns:a16="http://schemas.microsoft.com/office/drawing/2014/main" id="{C585C738-61E4-4E61-A52B-B760F9C6BDF6}"/>
              </a:ext>
            </a:extLst>
          </p:cNvPr>
          <p:cNvPicPr/>
          <p:nvPr/>
        </p:nvPicPr>
        <p:blipFill>
          <a:blip r:embed="rId3">
            <a:extLst>
              <a:ext uri="{28A0092B-C50C-407E-A947-70E740481C1C}">
                <a14:useLocalDpi xmlns:a14="http://schemas.microsoft.com/office/drawing/2010/main" val="0"/>
              </a:ext>
            </a:extLst>
          </a:blip>
          <a:stretch>
            <a:fillRect/>
          </a:stretch>
        </p:blipFill>
        <p:spPr>
          <a:xfrm>
            <a:off x="6377404" y="3042813"/>
            <a:ext cx="4572000" cy="2590800"/>
          </a:xfrm>
          <a:prstGeom prst="rect">
            <a:avLst/>
          </a:prstGeom>
        </p:spPr>
      </p:pic>
      <p:sp>
        <p:nvSpPr>
          <p:cNvPr id="11" name="Rectangle 10">
            <a:extLst>
              <a:ext uri="{FF2B5EF4-FFF2-40B4-BE49-F238E27FC236}">
                <a16:creationId xmlns:a16="http://schemas.microsoft.com/office/drawing/2014/main" id="{A3EB4295-A386-484C-A079-19D730878C11}"/>
              </a:ext>
            </a:extLst>
          </p:cNvPr>
          <p:cNvSpPr/>
          <p:nvPr/>
        </p:nvSpPr>
        <p:spPr>
          <a:xfrm>
            <a:off x="720000" y="2287006"/>
            <a:ext cx="2553181" cy="3046988"/>
          </a:xfrm>
          <a:prstGeom prst="rect">
            <a:avLst/>
          </a:prstGeom>
          <a:solidFill>
            <a:schemeClr val="accent5">
              <a:lumMod val="75000"/>
            </a:schemeClr>
          </a:solidFill>
          <a:ln>
            <a:noFill/>
          </a:ln>
        </p:spPr>
        <p:txBody>
          <a:bodyPr wrap="square">
            <a:spAutoFit/>
          </a:bodyPr>
          <a:lstStyle/>
          <a:p>
            <a:r>
              <a:rPr lang="en-GB" sz="1600" b="1" dirty="0">
                <a:solidFill>
                  <a:schemeClr val="bg1"/>
                </a:solidFill>
                <a:latin typeface="Arial" charset="0"/>
                <a:ea typeface="Arial" charset="0"/>
                <a:cs typeface="Arial" charset="0"/>
              </a:rPr>
              <a:t>In 1969</a:t>
            </a:r>
            <a:r>
              <a:rPr lang="en-GB" sz="1600" dirty="0">
                <a:solidFill>
                  <a:schemeClr val="bg1"/>
                </a:solidFill>
                <a:latin typeface="Arial" charset="0"/>
                <a:ea typeface="Arial" charset="0"/>
                <a:cs typeface="Arial" charset="0"/>
              </a:rPr>
              <a:t>, he stole £120 from a woman’s purse in Edinburgh. He returned the money and probably only escaped punishment because of his medal. Soon afterwards, he </a:t>
            </a:r>
            <a:r>
              <a:rPr lang="en-GB" sz="1600" b="1" dirty="0">
                <a:solidFill>
                  <a:schemeClr val="bg1"/>
                </a:solidFill>
                <a:latin typeface="Arial" charset="0"/>
                <a:ea typeface="Arial" charset="0"/>
                <a:cs typeface="Arial" charset="0"/>
              </a:rPr>
              <a:t>sold his Victoria Cross </a:t>
            </a:r>
            <a:r>
              <a:rPr lang="en-GB" sz="1600" dirty="0">
                <a:solidFill>
                  <a:schemeClr val="bg1"/>
                </a:solidFill>
                <a:latin typeface="Arial" charset="0"/>
                <a:ea typeface="Arial" charset="0"/>
                <a:cs typeface="Arial" charset="0"/>
              </a:rPr>
              <a:t>to pay for a new roof (the medal was later replaced). Bill had trouble controlling his alcoholic drinking.</a:t>
            </a:r>
          </a:p>
        </p:txBody>
      </p:sp>
      <p:sp>
        <p:nvSpPr>
          <p:cNvPr id="3" name="Slide Number Placeholder 2">
            <a:extLst>
              <a:ext uri="{FF2B5EF4-FFF2-40B4-BE49-F238E27FC236}">
                <a16:creationId xmlns:a16="http://schemas.microsoft.com/office/drawing/2014/main" id="{366D1D39-ACC4-FF42-98D1-3C9DF2ECC4C7}"/>
              </a:ext>
            </a:extLst>
          </p:cNvPr>
          <p:cNvSpPr>
            <a:spLocks noGrp="1"/>
          </p:cNvSpPr>
          <p:nvPr>
            <p:ph type="sldNum" sz="quarter" idx="12"/>
          </p:nvPr>
        </p:nvSpPr>
        <p:spPr/>
        <p:txBody>
          <a:bodyPr/>
          <a:lstStyle/>
          <a:p>
            <a:fld id="{91DB7F08-A76A-C04F-AC2D-B8A23795015F}" type="slidenum">
              <a:rPr lang="en-US" smtClean="0"/>
              <a:pPr/>
              <a:t>5</a:t>
            </a:fld>
            <a:endParaRPr lang="en-US"/>
          </a:p>
        </p:txBody>
      </p:sp>
      <p:sp>
        <p:nvSpPr>
          <p:cNvPr id="12" name="Action Button: Forward or Next 11">
            <a:hlinkClick r:id="rId4" highlightClick="1"/>
            <a:extLst>
              <a:ext uri="{FF2B5EF4-FFF2-40B4-BE49-F238E27FC236}">
                <a16:creationId xmlns:a16="http://schemas.microsoft.com/office/drawing/2014/main" id="{45EAD7A1-C2ED-E741-8F14-467A2F856B1C}"/>
              </a:ext>
            </a:extLst>
          </p:cNvPr>
          <p:cNvSpPr/>
          <p:nvPr/>
        </p:nvSpPr>
        <p:spPr>
          <a:xfrm>
            <a:off x="8182795" y="3781734"/>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092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115014" cy="1067967"/>
          </a:xfrm>
        </p:spPr>
        <p:txBody>
          <a:bodyPr>
            <a:normAutofit/>
          </a:bodyPr>
          <a:lstStyle/>
          <a:p>
            <a:pPr defTabSz="338138"/>
            <a:r>
              <a:rPr lang="en-GB" b="1" dirty="0"/>
              <a:t>Plotting Bill Speakman’s story</a:t>
            </a:r>
            <a:endParaRPr lang="en-US" altLang="fr-FR"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720001" y="1620000"/>
            <a:ext cx="3546774" cy="4345371"/>
          </a:xfrm>
        </p:spPr>
        <p:txBody>
          <a:bodyPr>
            <a:normAutofit/>
          </a:bodyPr>
          <a:lstStyle/>
          <a:p>
            <a:pPr marL="0" indent="0">
              <a:buNone/>
            </a:pPr>
            <a:r>
              <a:rPr lang="en-GB" sz="2400" b="1" dirty="0"/>
              <a:t>Activity 1</a:t>
            </a:r>
          </a:p>
          <a:p>
            <a:pPr marL="0" indent="0">
              <a:buNone/>
            </a:pPr>
            <a:r>
              <a:rPr lang="en-GB" sz="2400" dirty="0"/>
              <a:t>This lesson is about how the Korean War was forgotten and then remembered by veterans and the public. You will be using a graph like this (Resource sheet 3.2A). </a:t>
            </a:r>
            <a:br>
              <a:rPr lang="en-GB" sz="2400" dirty="0"/>
            </a:br>
            <a:r>
              <a:rPr lang="en-GB" sz="2400" dirty="0"/>
              <a:t>To get used to using it, plot the events of Bill’s life that you have just found out about. </a:t>
            </a:r>
          </a:p>
          <a:p>
            <a:pPr marL="0" indent="0">
              <a:buNone/>
            </a:pPr>
            <a:endParaRPr lang="en-US" sz="2400" dirty="0"/>
          </a:p>
        </p:txBody>
      </p:sp>
      <p:pic>
        <p:nvPicPr>
          <p:cNvPr id="7" name="Content Placeholder 3">
            <a:extLst>
              <a:ext uri="{FF2B5EF4-FFF2-40B4-BE49-F238E27FC236}">
                <a16:creationId xmlns:a16="http://schemas.microsoft.com/office/drawing/2014/main" id="{7015D542-E1AA-4DDA-BD61-F28EE5721FB1}"/>
              </a:ext>
            </a:extLst>
          </p:cNvPr>
          <p:cNvPicPr>
            <a:picLocks noChangeAspect="1"/>
          </p:cNvPicPr>
          <p:nvPr/>
        </p:nvPicPr>
        <p:blipFill rotWithShape="1">
          <a:blip r:embed="rId3"/>
          <a:srcRect l="14202" t="18133" r="15992" b="10272"/>
          <a:stretch/>
        </p:blipFill>
        <p:spPr>
          <a:xfrm>
            <a:off x="5300337" y="1620000"/>
            <a:ext cx="6552728" cy="3780420"/>
          </a:xfrm>
          <a:prstGeom prst="rect">
            <a:avLst/>
          </a:prstGeom>
        </p:spPr>
      </p:pic>
      <p:sp>
        <p:nvSpPr>
          <p:cNvPr id="4" name="Slide Number Placeholder 3">
            <a:extLst>
              <a:ext uri="{FF2B5EF4-FFF2-40B4-BE49-F238E27FC236}">
                <a16:creationId xmlns:a16="http://schemas.microsoft.com/office/drawing/2014/main" id="{988EFDA3-634B-6842-B68E-0379F7F890FD}"/>
              </a:ext>
            </a:extLst>
          </p:cNvPr>
          <p:cNvSpPr>
            <a:spLocks noGrp="1"/>
          </p:cNvSpPr>
          <p:nvPr>
            <p:ph type="sldNum" sz="quarter" idx="12"/>
          </p:nvPr>
        </p:nvSpPr>
        <p:spPr/>
        <p:txBody>
          <a:bodyPr/>
          <a:lstStyle/>
          <a:p>
            <a:fld id="{91DB7F08-A76A-C04F-AC2D-B8A23795015F}" type="slidenum">
              <a:rPr lang="en-US" smtClean="0"/>
              <a:pPr/>
              <a:t>6</a:t>
            </a:fld>
            <a:endParaRPr lang="en-US"/>
          </a:p>
        </p:txBody>
      </p:sp>
      <p:pic>
        <p:nvPicPr>
          <p:cNvPr id="6" name="Picture 5">
            <a:extLst>
              <a:ext uri="{FF2B5EF4-FFF2-40B4-BE49-F238E27FC236}">
                <a16:creationId xmlns:a16="http://schemas.microsoft.com/office/drawing/2014/main" id="{A9EA12DD-C0FA-DD4C-AA56-176C1BF94319}"/>
              </a:ext>
            </a:extLst>
          </p:cNvPr>
          <p:cNvPicPr>
            <a:picLocks noChangeAspect="1"/>
          </p:cNvPicPr>
          <p:nvPr/>
        </p:nvPicPr>
        <p:blipFill rotWithShape="1">
          <a:blip r:embed="rId4"/>
          <a:srcRect l="1607" r="-1607" b="15128"/>
          <a:stretch/>
        </p:blipFill>
        <p:spPr>
          <a:xfrm>
            <a:off x="4392000" y="1243501"/>
            <a:ext cx="7789854" cy="4176000"/>
          </a:xfrm>
          <a:prstGeom prst="rect">
            <a:avLst/>
          </a:prstGeom>
        </p:spPr>
      </p:pic>
    </p:spTree>
    <p:extLst>
      <p:ext uri="{BB962C8B-B14F-4D97-AF65-F5344CB8AC3E}">
        <p14:creationId xmlns:p14="http://schemas.microsoft.com/office/powerpoint/2010/main" val="64810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should we start our graph?</a:t>
            </a:r>
            <a:endParaRPr lang="en-US" b="1" dirty="0"/>
          </a:p>
        </p:txBody>
      </p:sp>
      <p:sp>
        <p:nvSpPr>
          <p:cNvPr id="3" name="Content Placeholder 2"/>
          <p:cNvSpPr>
            <a:spLocks noGrp="1"/>
          </p:cNvSpPr>
          <p:nvPr>
            <p:ph idx="1"/>
          </p:nvPr>
        </p:nvSpPr>
        <p:spPr>
          <a:xfrm>
            <a:off x="720000" y="1440000"/>
            <a:ext cx="4839572" cy="4351338"/>
          </a:xfrm>
        </p:spPr>
        <p:txBody>
          <a:bodyPr>
            <a:noAutofit/>
          </a:bodyPr>
          <a:lstStyle/>
          <a:p>
            <a:pPr marL="0" indent="0">
              <a:lnSpc>
                <a:spcPct val="100000"/>
              </a:lnSpc>
              <a:buNone/>
            </a:pPr>
            <a:r>
              <a:rPr lang="en-GB" b="1" dirty="0"/>
              <a:t>Activity 2A</a:t>
            </a:r>
          </a:p>
          <a:p>
            <a:pPr marL="0" indent="0">
              <a:lnSpc>
                <a:spcPct val="100000"/>
              </a:lnSpc>
              <a:buNone/>
            </a:pPr>
            <a:r>
              <a:rPr lang="en-GB" sz="1600" dirty="0"/>
              <a:t>Your main task for this lesson is to make a living graph like this. You will use two colours to show how memory of the war changed: </a:t>
            </a:r>
          </a:p>
          <a:p>
            <a:pPr marL="392113" lvl="1" indent="-342900">
              <a:lnSpc>
                <a:spcPct val="100000"/>
              </a:lnSpc>
            </a:pPr>
            <a:r>
              <a:rPr lang="en-GB" sz="1600" dirty="0"/>
              <a:t>For the British public as a whole</a:t>
            </a:r>
          </a:p>
          <a:p>
            <a:pPr marL="392113" lvl="1" indent="-342900">
              <a:lnSpc>
                <a:spcPct val="100000"/>
              </a:lnSpc>
            </a:pPr>
            <a:r>
              <a:rPr lang="en-GB" sz="1600" dirty="0"/>
              <a:t>For British military veterans of the </a:t>
            </a:r>
            <a:br>
              <a:rPr lang="en-GB" sz="1600" dirty="0"/>
            </a:br>
            <a:r>
              <a:rPr lang="en-GB" sz="1600" dirty="0"/>
              <a:t>Korean War </a:t>
            </a:r>
          </a:p>
          <a:p>
            <a:pPr marL="0" indent="0">
              <a:lnSpc>
                <a:spcPct val="100000"/>
              </a:lnSpc>
              <a:buNone/>
            </a:pPr>
            <a:r>
              <a:rPr lang="en-GB" sz="1600" dirty="0"/>
              <a:t>First you need to think about where to start. Think about where each line might start on the vertical axis </a:t>
            </a:r>
            <a:r>
              <a:rPr lang="en-GB" sz="1600" u="sng" dirty="0"/>
              <a:t>if the only available evidence </a:t>
            </a:r>
            <a:r>
              <a:rPr lang="en-GB" sz="1600" dirty="0"/>
              <a:t>you had about attitudes in 1953 was the </a:t>
            </a:r>
            <a:r>
              <a:rPr lang="en-GB" sz="1600" dirty="0" err="1"/>
              <a:t>Pathé</a:t>
            </a:r>
            <a:r>
              <a:rPr lang="en-GB" sz="1600" dirty="0"/>
              <a:t> newsreel extract you have just watched about Bill Speakman’s reception in Altrincham. </a:t>
            </a:r>
          </a:p>
          <a:p>
            <a:pPr marL="0" indent="0">
              <a:lnSpc>
                <a:spcPct val="100000"/>
              </a:lnSpc>
              <a:buNone/>
            </a:pPr>
            <a:r>
              <a:rPr lang="en-GB" sz="1600" dirty="0"/>
              <a:t>Now you are going to watch two more video clips to see whether they give the same impression.</a:t>
            </a:r>
            <a:endParaRPr lang="en-US" sz="1600" dirty="0"/>
          </a:p>
        </p:txBody>
      </p:sp>
      <p:sp>
        <p:nvSpPr>
          <p:cNvPr id="5" name="Slide Number Placeholder 4">
            <a:extLst>
              <a:ext uri="{FF2B5EF4-FFF2-40B4-BE49-F238E27FC236}">
                <a16:creationId xmlns:a16="http://schemas.microsoft.com/office/drawing/2014/main" id="{19C74801-C71D-304D-A083-90EE7E9D3B49}"/>
              </a:ext>
            </a:extLst>
          </p:cNvPr>
          <p:cNvSpPr>
            <a:spLocks noGrp="1"/>
          </p:cNvSpPr>
          <p:nvPr>
            <p:ph type="sldNum" sz="quarter" idx="12"/>
          </p:nvPr>
        </p:nvSpPr>
        <p:spPr/>
        <p:txBody>
          <a:bodyPr/>
          <a:lstStyle/>
          <a:p>
            <a:fld id="{91DB7F08-A76A-C04F-AC2D-B8A23795015F}" type="slidenum">
              <a:rPr lang="en-US" smtClean="0"/>
              <a:pPr/>
              <a:t>7</a:t>
            </a:fld>
            <a:endParaRPr lang="en-US"/>
          </a:p>
        </p:txBody>
      </p:sp>
      <p:pic>
        <p:nvPicPr>
          <p:cNvPr id="6" name="Picture 5">
            <a:extLst>
              <a:ext uri="{FF2B5EF4-FFF2-40B4-BE49-F238E27FC236}">
                <a16:creationId xmlns:a16="http://schemas.microsoft.com/office/drawing/2014/main" id="{50A8F6C2-E651-7344-B2E3-D7126096FAE5}"/>
              </a:ext>
            </a:extLst>
          </p:cNvPr>
          <p:cNvPicPr>
            <a:picLocks noChangeAspect="1"/>
          </p:cNvPicPr>
          <p:nvPr/>
        </p:nvPicPr>
        <p:blipFill rotWithShape="1">
          <a:blip r:embed="rId2"/>
          <a:srcRect l="1607" r="-1607" b="15128"/>
          <a:stretch/>
        </p:blipFill>
        <p:spPr>
          <a:xfrm>
            <a:off x="5559572" y="1440000"/>
            <a:ext cx="6685406" cy="3583925"/>
          </a:xfrm>
          <a:prstGeom prst="rect">
            <a:avLst/>
          </a:prstGeom>
        </p:spPr>
      </p:pic>
      <p:sp>
        <p:nvSpPr>
          <p:cNvPr id="7" name="TextBox 6">
            <a:extLst>
              <a:ext uri="{FF2B5EF4-FFF2-40B4-BE49-F238E27FC236}">
                <a16:creationId xmlns:a16="http://schemas.microsoft.com/office/drawing/2014/main" id="{81D503B8-D623-9946-9937-AFB0A538ABC7}"/>
              </a:ext>
            </a:extLst>
          </p:cNvPr>
          <p:cNvSpPr txBox="1"/>
          <p:nvPr/>
        </p:nvSpPr>
        <p:spPr>
          <a:xfrm>
            <a:off x="6471140" y="1430513"/>
            <a:ext cx="526533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How did veterans and the public remember the Korean War?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03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 you watch this next clip, </a:t>
            </a:r>
            <a:br>
              <a:rPr lang="en-GB" b="1" dirty="0"/>
            </a:br>
            <a:r>
              <a:rPr lang="en-GB" b="1" dirty="0"/>
              <a:t>remember that…</a:t>
            </a:r>
            <a:endParaRPr lang="en-US" b="1" dirty="0"/>
          </a:p>
        </p:txBody>
      </p:sp>
      <p:sp>
        <p:nvSpPr>
          <p:cNvPr id="3" name="Content Placeholder 2"/>
          <p:cNvSpPr>
            <a:spLocks noGrp="1"/>
          </p:cNvSpPr>
          <p:nvPr>
            <p:ph idx="1"/>
          </p:nvPr>
        </p:nvSpPr>
        <p:spPr>
          <a:xfrm>
            <a:off x="720000" y="1980000"/>
            <a:ext cx="5543014" cy="4351338"/>
          </a:xfrm>
        </p:spPr>
        <p:txBody>
          <a:bodyPr/>
          <a:lstStyle/>
          <a:p>
            <a:pPr marL="0" indent="0">
              <a:spcBef>
                <a:spcPct val="20000"/>
              </a:spcBef>
              <a:buNone/>
            </a:pPr>
            <a:r>
              <a:rPr lang="en-GB" dirty="0"/>
              <a:t>Many British soldiers who served in the Korean War were teenage conscripts fulfilling their </a:t>
            </a:r>
            <a:r>
              <a:rPr lang="en-GB" b="1" dirty="0"/>
              <a:t>National Service</a:t>
            </a:r>
            <a:r>
              <a:rPr lang="en-GB" dirty="0"/>
              <a:t> requirements. </a:t>
            </a:r>
          </a:p>
          <a:p>
            <a:pPr marL="0" indent="0">
              <a:spcBef>
                <a:spcPct val="20000"/>
              </a:spcBef>
              <a:buNone/>
            </a:pPr>
            <a:r>
              <a:rPr lang="en-GB" dirty="0"/>
              <a:t>Some soldiers had been captured and imprisoned by communist China and North Korea during the war, and it was feared that some </a:t>
            </a:r>
            <a:r>
              <a:rPr lang="en-GB" b="1" dirty="0"/>
              <a:t>POW</a:t>
            </a:r>
            <a:r>
              <a:rPr lang="en-GB" dirty="0"/>
              <a:t>s had been </a:t>
            </a:r>
            <a:r>
              <a:rPr lang="en-GB" b="1" dirty="0"/>
              <a:t>brainwashed</a:t>
            </a:r>
            <a:r>
              <a:rPr lang="en-GB" dirty="0"/>
              <a:t> by communist propaganda.</a:t>
            </a:r>
          </a:p>
        </p:txBody>
      </p:sp>
      <p:sp>
        <p:nvSpPr>
          <p:cNvPr id="4" name="Content Placeholder 2"/>
          <p:cNvSpPr txBox="1">
            <a:spLocks/>
          </p:cNvSpPr>
          <p:nvPr/>
        </p:nvSpPr>
        <p:spPr>
          <a:xfrm>
            <a:off x="6734694" y="1980000"/>
            <a:ext cx="4910336" cy="45259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b="1" dirty="0"/>
              <a:t>Definitions</a:t>
            </a:r>
          </a:p>
          <a:p>
            <a:r>
              <a:rPr lang="en-GB" sz="2000" b="1" dirty="0"/>
              <a:t>National Service </a:t>
            </a:r>
            <a:r>
              <a:rPr lang="en-GB" sz="2000" dirty="0"/>
              <a:t>– the time that young men spent conscripted in to the Armed Forces (extended from 18 months to two years during the Korean War)</a:t>
            </a:r>
          </a:p>
          <a:p>
            <a:r>
              <a:rPr lang="en-GB" sz="2000" b="1" dirty="0"/>
              <a:t>POW </a:t>
            </a:r>
            <a:r>
              <a:rPr lang="en-GB" sz="2000" dirty="0"/>
              <a:t>– prisoner of war</a:t>
            </a:r>
          </a:p>
          <a:p>
            <a:r>
              <a:rPr lang="en-GB" sz="2000" b="1" dirty="0"/>
              <a:t>Brainwashing </a:t>
            </a:r>
            <a:r>
              <a:rPr lang="en-GB" sz="2000" dirty="0"/>
              <a:t>– the process where people are continually exposed to a particular point of view or set of ideas and persuaded to accept them</a:t>
            </a:r>
          </a:p>
        </p:txBody>
      </p:sp>
      <p:sp>
        <p:nvSpPr>
          <p:cNvPr id="5" name="Slide Number Placeholder 4">
            <a:extLst>
              <a:ext uri="{FF2B5EF4-FFF2-40B4-BE49-F238E27FC236}">
                <a16:creationId xmlns:a16="http://schemas.microsoft.com/office/drawing/2014/main" id="{44D92D17-4AF4-E346-B681-AF253E3C01A2}"/>
              </a:ext>
            </a:extLst>
          </p:cNvPr>
          <p:cNvSpPr>
            <a:spLocks noGrp="1"/>
          </p:cNvSpPr>
          <p:nvPr>
            <p:ph type="sldNum" sz="quarter" idx="12"/>
          </p:nvPr>
        </p:nvSpPr>
        <p:spPr/>
        <p:txBody>
          <a:bodyPr/>
          <a:lstStyle/>
          <a:p>
            <a:fld id="{91DB7F08-A76A-C04F-AC2D-B8A23795015F}" type="slidenum">
              <a:rPr lang="en-US" smtClean="0"/>
              <a:pPr/>
              <a:t>8</a:t>
            </a:fld>
            <a:endParaRPr lang="en-US"/>
          </a:p>
        </p:txBody>
      </p:sp>
    </p:spTree>
    <p:extLst>
      <p:ext uri="{BB962C8B-B14F-4D97-AF65-F5344CB8AC3E}">
        <p14:creationId xmlns:p14="http://schemas.microsoft.com/office/powerpoint/2010/main" val="82303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Video evidence 2: </a:t>
            </a:r>
            <a:r>
              <a:rPr lang="en-GB" b="1" dirty="0" err="1"/>
              <a:t>Pathé</a:t>
            </a:r>
            <a:r>
              <a:rPr lang="en-GB" b="1" dirty="0"/>
              <a:t> newsreel</a:t>
            </a:r>
            <a:endParaRPr lang="en-US" b="1" dirty="0"/>
          </a:p>
        </p:txBody>
      </p:sp>
      <p:sp>
        <p:nvSpPr>
          <p:cNvPr id="3" name="Content Placeholder 2"/>
          <p:cNvSpPr>
            <a:spLocks noGrp="1"/>
          </p:cNvSpPr>
          <p:nvPr>
            <p:ph idx="1"/>
          </p:nvPr>
        </p:nvSpPr>
        <p:spPr>
          <a:xfrm>
            <a:off x="720000" y="1620000"/>
            <a:ext cx="6695408" cy="4351338"/>
          </a:xfrm>
        </p:spPr>
        <p:txBody>
          <a:bodyPr>
            <a:normAutofit fontScale="92500" lnSpcReduction="20000"/>
          </a:bodyPr>
          <a:lstStyle/>
          <a:p>
            <a:pPr marL="0" indent="0">
              <a:lnSpc>
                <a:spcPct val="110000"/>
              </a:lnSpc>
              <a:buNone/>
            </a:pPr>
            <a:r>
              <a:rPr lang="en-GB" sz="2600" b="1" dirty="0"/>
              <a:t>Activity 2B</a:t>
            </a:r>
          </a:p>
          <a:p>
            <a:pPr marL="0" indent="0">
              <a:lnSpc>
                <a:spcPct val="110000"/>
              </a:lnSpc>
              <a:buNone/>
            </a:pPr>
            <a:r>
              <a:rPr lang="en-GB" dirty="0"/>
              <a:t>What impression does the newsreel give of:</a:t>
            </a:r>
          </a:p>
          <a:p>
            <a:pPr marL="358775" indent="-358775">
              <a:lnSpc>
                <a:spcPct val="110000"/>
              </a:lnSpc>
              <a:buFont typeface="+mj-lt"/>
              <a:buAutoNum type="alphaUcPeriod"/>
            </a:pPr>
            <a:r>
              <a:rPr lang="en-GB" dirty="0"/>
              <a:t>British prisoners of war returning from Korea </a:t>
            </a:r>
            <a:br>
              <a:rPr lang="en-GB" dirty="0"/>
            </a:br>
            <a:r>
              <a:rPr lang="en-GB" dirty="0"/>
              <a:t>in September 1953 (two months after the armistice that ended it)?</a:t>
            </a:r>
          </a:p>
          <a:p>
            <a:pPr marL="358775" indent="-358775">
              <a:lnSpc>
                <a:spcPct val="110000"/>
              </a:lnSpc>
              <a:buFont typeface="+mj-lt"/>
              <a:buAutoNum type="alphaUcPeriod"/>
            </a:pPr>
            <a:r>
              <a:rPr lang="en-GB" dirty="0"/>
              <a:t>Crowds waiting to greet the men?</a:t>
            </a:r>
          </a:p>
          <a:p>
            <a:pPr marL="358775" indent="-358775">
              <a:lnSpc>
                <a:spcPct val="110000"/>
              </a:lnSpc>
              <a:buFont typeface="+mj-lt"/>
              <a:buAutoNum type="alphaUcPeriod"/>
            </a:pPr>
            <a:r>
              <a:rPr lang="en-GB" dirty="0"/>
              <a:t>Public suspicion about them?</a:t>
            </a:r>
          </a:p>
          <a:p>
            <a:pPr marL="0" indent="0">
              <a:lnSpc>
                <a:spcPct val="110000"/>
              </a:lnSpc>
              <a:buNone/>
            </a:pPr>
            <a:r>
              <a:rPr lang="en-GB" dirty="0"/>
              <a:t>Is the newsreel as positive about the war as the earlier one about Speakman in Altrincham?  </a:t>
            </a:r>
          </a:p>
          <a:p>
            <a:pPr marL="0" indent="0">
              <a:lnSpc>
                <a:spcPct val="110000"/>
              </a:lnSpc>
              <a:buNone/>
            </a:pPr>
            <a:r>
              <a:rPr lang="en-GB" dirty="0"/>
              <a:t>Now you have two pieces of evidence, where would you start your line?</a:t>
            </a:r>
          </a:p>
        </p:txBody>
      </p:sp>
      <p:pic>
        <p:nvPicPr>
          <p:cNvPr id="4" name="Picture 3">
            <a:extLst>
              <a:ext uri="{FF2B5EF4-FFF2-40B4-BE49-F238E27FC236}">
                <a16:creationId xmlns:a16="http://schemas.microsoft.com/office/drawing/2014/main" id="{FDB1DBD2-8B41-41AA-921A-54487925FC35}"/>
              </a:ext>
            </a:extLst>
          </p:cNvPr>
          <p:cNvPicPr/>
          <p:nvPr/>
        </p:nvPicPr>
        <p:blipFill>
          <a:blip r:embed="rId3">
            <a:extLst>
              <a:ext uri="{28A0092B-C50C-407E-A947-70E740481C1C}">
                <a14:useLocalDpi xmlns:a14="http://schemas.microsoft.com/office/drawing/2010/main" val="0"/>
              </a:ext>
            </a:extLst>
          </a:blip>
          <a:stretch>
            <a:fillRect/>
          </a:stretch>
        </p:blipFill>
        <p:spPr>
          <a:xfrm>
            <a:off x="7821244" y="1620000"/>
            <a:ext cx="3886200" cy="3114675"/>
          </a:xfrm>
          <a:prstGeom prst="rect">
            <a:avLst/>
          </a:prstGeom>
        </p:spPr>
      </p:pic>
      <p:sp>
        <p:nvSpPr>
          <p:cNvPr id="5" name="Slide Number Placeholder 4">
            <a:extLst>
              <a:ext uri="{FF2B5EF4-FFF2-40B4-BE49-F238E27FC236}">
                <a16:creationId xmlns:a16="http://schemas.microsoft.com/office/drawing/2014/main" id="{C97FC436-7FFF-504C-8B67-7EE9F738C4BA}"/>
              </a:ext>
            </a:extLst>
          </p:cNvPr>
          <p:cNvSpPr>
            <a:spLocks noGrp="1"/>
          </p:cNvSpPr>
          <p:nvPr>
            <p:ph type="sldNum" sz="quarter" idx="12"/>
          </p:nvPr>
        </p:nvSpPr>
        <p:spPr/>
        <p:txBody>
          <a:bodyPr/>
          <a:lstStyle/>
          <a:p>
            <a:fld id="{91DB7F08-A76A-C04F-AC2D-B8A23795015F}" type="slidenum">
              <a:rPr lang="en-US" smtClean="0"/>
              <a:pPr/>
              <a:t>9</a:t>
            </a:fld>
            <a:endParaRPr lang="en-US"/>
          </a:p>
        </p:txBody>
      </p:sp>
      <p:sp>
        <p:nvSpPr>
          <p:cNvPr id="6" name="Action Button: Forward or Next 5">
            <a:hlinkClick r:id="rId4" highlightClick="1"/>
            <a:extLst>
              <a:ext uri="{FF2B5EF4-FFF2-40B4-BE49-F238E27FC236}">
                <a16:creationId xmlns:a16="http://schemas.microsoft.com/office/drawing/2014/main" id="{F9140E5A-5375-D742-9A69-A5071DDE4287}"/>
              </a:ext>
            </a:extLst>
          </p:cNvPr>
          <p:cNvSpPr/>
          <p:nvPr/>
        </p:nvSpPr>
        <p:spPr>
          <a:xfrm>
            <a:off x="9391938" y="2688911"/>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088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3194</Words>
  <Application>Microsoft Office PowerPoint</Application>
  <PresentationFormat>Widescreen</PresentationFormat>
  <Paragraphs>265</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Enquiry:  How should  the Korean War be remembered? </vt:lpstr>
      <vt:lpstr>Lesson 3.2 Overview </vt:lpstr>
      <vt:lpstr>PowerPoint Presentation</vt:lpstr>
      <vt:lpstr>What can Pathé News tell us about  Bill Speakman and attitudes to the  Korean War?</vt:lpstr>
      <vt:lpstr>The Bill Speakman story</vt:lpstr>
      <vt:lpstr>Plotting Bill Speakman’s story</vt:lpstr>
      <vt:lpstr>Where should we start our graph?</vt:lpstr>
      <vt:lpstr>As you watch this next clip,  remember that…</vt:lpstr>
      <vt:lpstr>Video evidence 2: Pathé newsreel</vt:lpstr>
      <vt:lpstr>Video evidence 3: Feature film, 1954 </vt:lpstr>
      <vt:lpstr>Why did some British military veterans forget the Korean war between 1953 and the 1970s? </vt:lpstr>
      <vt:lpstr>PowerPoint Presentation</vt:lpstr>
      <vt:lpstr>PowerPoint Presentation</vt:lpstr>
      <vt:lpstr>PowerPoint Presentation</vt:lpstr>
      <vt:lpstr>Why did some British military veterans deliberately remember the Korean War from the 1970s onwards? </vt:lpstr>
      <vt:lpstr>PowerPoint Presentation</vt:lpstr>
      <vt:lpstr>PowerPoint Presentation</vt:lpstr>
      <vt:lpstr>PowerPoint Presentation</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163</cp:revision>
  <dcterms:created xsi:type="dcterms:W3CDTF">2020-03-11T22:57:07Z</dcterms:created>
  <dcterms:modified xsi:type="dcterms:W3CDTF">2020-06-26T16:16:31Z</dcterms:modified>
</cp:coreProperties>
</file>