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73" r:id="rId3"/>
    <p:sldId id="274" r:id="rId4"/>
    <p:sldId id="264" r:id="rId5"/>
    <p:sldId id="258" r:id="rId6"/>
    <p:sldId id="259" r:id="rId7"/>
    <p:sldId id="260" r:id="rId8"/>
    <p:sldId id="261" r:id="rId9"/>
    <p:sldId id="262" r:id="rId10"/>
    <p:sldId id="263" r:id="rId11"/>
    <p:sldId id="265"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3" clrIdx="0"/>
  <p:cmAuthor id="2" name="Foolproofs" initials="FP"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4" autoAdjust="0"/>
    <p:restoredTop sz="88549" autoAdjust="0"/>
  </p:normalViewPr>
  <p:slideViewPr>
    <p:cSldViewPr snapToGrid="0" snapToObjects="1">
      <p:cViewPr varScale="1">
        <p:scale>
          <a:sx n="59" d="100"/>
          <a:sy n="59" d="100"/>
        </p:scale>
        <p:origin x="74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GB" sz="1200" b="0" i="0" kern="1200" dirty="0">
                <a:solidFill>
                  <a:schemeClr val="tx1"/>
                </a:solidFill>
                <a:effectLst/>
                <a:latin typeface="+mn-lt"/>
                <a:ea typeface="+mn-ea"/>
                <a:cs typeface="+mn-cs"/>
              </a:rPr>
              <a:t>U.S. National Archives and Records Administration, https://commons.wikimedia.org/wiki/File:Stop_Criminal!_-_NARA_-_5730086.jpg</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a:t>
            </a:fld>
            <a:endParaRPr lang="en-US"/>
          </a:p>
        </p:txBody>
      </p:sp>
    </p:spTree>
    <p:extLst>
      <p:ext uri="{BB962C8B-B14F-4D97-AF65-F5344CB8AC3E}">
        <p14:creationId xmlns:p14="http://schemas.microsoft.com/office/powerpoint/2010/main" val="79649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sz="1200" kern="1200" dirty="0">
                <a:solidFill>
                  <a:schemeClr val="tx1"/>
                </a:solidFill>
                <a:effectLst/>
                <a:latin typeface="+mn-lt"/>
                <a:ea typeface="+mn-ea"/>
                <a:cs typeface="+mn-cs"/>
              </a:rPr>
              <a:t>Courtesy of the George C. Marshall Foundation, Lexington, Virginia https://www.marshallfoundation.org/library/posters/whatever-weather-reach-welfare-together/</a:t>
            </a:r>
          </a:p>
        </p:txBody>
      </p:sp>
      <p:sp>
        <p:nvSpPr>
          <p:cNvPr id="4" name="Slide Number Placeholder 3"/>
          <p:cNvSpPr>
            <a:spLocks noGrp="1"/>
          </p:cNvSpPr>
          <p:nvPr>
            <p:ph type="sldNum" sz="quarter" idx="10"/>
          </p:nvPr>
        </p:nvSpPr>
        <p:spPr/>
        <p:txBody>
          <a:bodyPr/>
          <a:lstStyle/>
          <a:p>
            <a:fld id="{1CB93A2A-0A60-9E4C-B30E-C3D88B0E381D}" type="slidenum">
              <a:rPr lang="en-US" smtClean="0"/>
              <a:t>12</a:t>
            </a:fld>
            <a:endParaRPr lang="en-US"/>
          </a:p>
        </p:txBody>
      </p:sp>
    </p:spTree>
    <p:extLst>
      <p:ext uri="{BB962C8B-B14F-4D97-AF65-F5344CB8AC3E}">
        <p14:creationId xmlns:p14="http://schemas.microsoft.com/office/powerpoint/2010/main" val="1363193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13</a:t>
            </a:fld>
            <a:endParaRPr lang="en-US"/>
          </a:p>
        </p:txBody>
      </p:sp>
    </p:spTree>
    <p:extLst>
      <p:ext uri="{BB962C8B-B14F-4D97-AF65-F5344CB8AC3E}">
        <p14:creationId xmlns:p14="http://schemas.microsoft.com/office/powerpoint/2010/main" val="806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GB" sz="1200" b="0" i="0" kern="1200" dirty="0">
                <a:solidFill>
                  <a:schemeClr val="tx1"/>
                </a:solidFill>
                <a:effectLst/>
                <a:latin typeface="+mn-lt"/>
                <a:ea typeface="+mn-ea"/>
                <a:cs typeface="+mn-cs"/>
              </a:rPr>
              <a:t>U.S. National Archives and Records Administration, https://commons.wikimedia.org/wiki/File:Stop_Criminal!_-_NARA_-_5730086.jpg</a:t>
            </a:r>
            <a:endParaRPr lang="en-US"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145586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solidFill>
                  <a:schemeClr val="tx1"/>
                </a:solidFill>
              </a:rPr>
              <a:t>Image: Public domain/United Nations: https://commons.wikimedia.org/wiki/File:Flag_of_the_United_Nations.svg</a:t>
            </a:r>
            <a:endParaRPr lang="en-GB" u="none"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5</a:t>
            </a:fld>
            <a:endParaRPr lang="en-US"/>
          </a:p>
        </p:txBody>
      </p:sp>
    </p:spTree>
    <p:extLst>
      <p:ext uri="{BB962C8B-B14F-4D97-AF65-F5344CB8AC3E}">
        <p14:creationId xmlns:p14="http://schemas.microsoft.com/office/powerpoint/2010/main" val="143123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unknown, https://nedforney.com/index.php/2018/07/03/united-nations-resolution-korean-war/</a:t>
            </a:r>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128687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100829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64479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US Army, https://commons.wikimedia.org/wiki/File:WaltonWalker%26TahsinYazici.jpg</a:t>
            </a:r>
          </a:p>
          <a:p>
            <a:r>
              <a:rPr lang="en-US" dirty="0"/>
              <a:t>Centre: US Navy, https://commons.wikimedia.org/wiki/File:Danish_hospital_ship_Jutlandia_in_Korea_1951.jpg</a:t>
            </a:r>
          </a:p>
          <a:p>
            <a:r>
              <a:rPr lang="en-US" dirty="0"/>
              <a:t>Right: US Army, https://commons.wikimedia.org/wiki/File:HA-SC-98-06983-Crew_of_M24_along_Naktong_River_front-Korean_war-17_Aug_1950.JPEG</a:t>
            </a:r>
          </a:p>
        </p:txBody>
      </p:sp>
      <p:sp>
        <p:nvSpPr>
          <p:cNvPr id="4" name="Slide Number Placeholder 3"/>
          <p:cNvSpPr>
            <a:spLocks noGrp="1"/>
          </p:cNvSpPr>
          <p:nvPr>
            <p:ph type="sldNum" sz="quarter" idx="10"/>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75135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146592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11</a:t>
            </a:fld>
            <a:endParaRPr lang="en-US"/>
          </a:p>
        </p:txBody>
      </p:sp>
    </p:spTree>
    <p:extLst>
      <p:ext uri="{BB962C8B-B14F-4D97-AF65-F5344CB8AC3E}">
        <p14:creationId xmlns:p14="http://schemas.microsoft.com/office/powerpoint/2010/main" val="147159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59086" y="6356350"/>
            <a:ext cx="4638261"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4.1</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
        <p:nvSpPr>
          <p:cNvPr id="12" name="Slide Number Placeholder 5">
            <a:extLst>
              <a:ext uri="{FF2B5EF4-FFF2-40B4-BE49-F238E27FC236}">
                <a16:creationId xmlns:a16="http://schemas.microsoft.com/office/drawing/2014/main" id="{2D4D33D0-5AF4-7B42-8F98-C33DCE0B1C0A}"/>
              </a:ext>
            </a:extLst>
          </p:cNvPr>
          <p:cNvSpPr>
            <a:spLocks noGrp="1"/>
          </p:cNvSpPr>
          <p:nvPr>
            <p:ph type="sldNum" sz="quarter" idx="4"/>
          </p:nvPr>
        </p:nvSpPr>
        <p:spPr>
          <a:xfrm>
            <a:off x="3959086" y="6356350"/>
            <a:ext cx="4638261"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757204"/>
            <a:ext cx="3785498" cy="3855740"/>
          </a:xfrm>
        </p:spPr>
        <p:txBody>
          <a:bodyPr>
            <a:noAutofit/>
          </a:bodyPr>
          <a:lstStyle/>
          <a:p>
            <a:pPr defTabSz="501650"/>
            <a:r>
              <a:rPr lang="en-GB" b="1" dirty="0"/>
              <a:t>Enquiry 4</a:t>
            </a:r>
            <a:r>
              <a:rPr lang="en-GB" dirty="0"/>
              <a:t>: </a:t>
            </a:r>
            <a:br>
              <a:rPr lang="en-GB" dirty="0"/>
            </a:br>
            <a:r>
              <a:rPr lang="en-GB" dirty="0">
                <a:solidFill>
                  <a:schemeClr val="accent5">
                    <a:lumMod val="75000"/>
                  </a:schemeClr>
                </a:solidFill>
              </a:rPr>
              <a:t>The UNO intervention </a:t>
            </a:r>
            <a:r>
              <a:rPr lang="en-GB" dirty="0"/>
              <a:t>Why did the UNO join the USA in the Korean War? </a:t>
            </a: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dirty="0"/>
          </a:p>
        </p:txBody>
      </p:sp>
      <p:sp>
        <p:nvSpPr>
          <p:cNvPr id="3" name="Slide Number Placeholder 2">
            <a:extLst>
              <a:ext uri="{FF2B5EF4-FFF2-40B4-BE49-F238E27FC236}">
                <a16:creationId xmlns:a16="http://schemas.microsoft.com/office/drawing/2014/main" id="{9E50226F-7D98-9548-9A1C-4B2DA684CB99}"/>
              </a:ext>
            </a:extLst>
          </p:cNvPr>
          <p:cNvSpPr>
            <a:spLocks noGrp="1"/>
          </p:cNvSpPr>
          <p:nvPr>
            <p:ph type="sldNum" sz="quarter" idx="12"/>
          </p:nvPr>
        </p:nvSpPr>
        <p:spPr/>
        <p:txBody>
          <a:bodyPr/>
          <a:lstStyle/>
          <a:p>
            <a:fld id="{91DB7F08-A76A-C04F-AC2D-B8A23795015F}" type="slidenum">
              <a:rPr lang="en-US" smtClean="0"/>
              <a:pPr/>
              <a:t>1</a:t>
            </a:fld>
            <a:endParaRPr lang="en-US"/>
          </a:p>
        </p:txBody>
      </p:sp>
      <p:pic>
        <p:nvPicPr>
          <p:cNvPr id="4" name="Picture 3">
            <a:extLst>
              <a:ext uri="{FF2B5EF4-FFF2-40B4-BE49-F238E27FC236}">
                <a16:creationId xmlns:a16="http://schemas.microsoft.com/office/drawing/2014/main" id="{2FFE6B8D-76B9-47B8-B176-224D9FABBEAF}"/>
              </a:ext>
            </a:extLst>
          </p:cNvPr>
          <p:cNvPicPr>
            <a:picLocks noChangeAspect="1"/>
          </p:cNvPicPr>
          <p:nvPr/>
        </p:nvPicPr>
        <p:blipFill>
          <a:blip r:embed="rId3"/>
          <a:stretch>
            <a:fillRect/>
          </a:stretch>
        </p:blipFill>
        <p:spPr>
          <a:xfrm>
            <a:off x="5395452" y="746339"/>
            <a:ext cx="6076548" cy="4672466"/>
          </a:xfrm>
          <a:prstGeom prst="rect">
            <a:avLst/>
          </a:prstGeom>
        </p:spPr>
      </p:pic>
    </p:spTree>
    <p:extLst>
      <p:ext uri="{BB962C8B-B14F-4D97-AF65-F5344CB8AC3E}">
        <p14:creationId xmlns:p14="http://schemas.microsoft.com/office/powerpoint/2010/main" val="211881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720000" y="360000"/>
            <a:ext cx="11472000" cy="742407"/>
          </a:xfrm>
        </p:spPr>
        <p:txBody>
          <a:bodyPr/>
          <a:lstStyle/>
          <a:p>
            <a:r>
              <a:rPr lang="en-GB" dirty="0"/>
              <a:t>Who was in the multi-national UN force?</a:t>
            </a:r>
            <a:endParaRPr lang="en-US" dirty="0"/>
          </a:p>
        </p:txBody>
      </p:sp>
      <p:sp>
        <p:nvSpPr>
          <p:cNvPr id="13" name="Title 1"/>
          <p:cNvSpPr txBox="1">
            <a:spLocks/>
          </p:cNvSpPr>
          <p:nvPr/>
        </p:nvSpPr>
        <p:spPr>
          <a:xfrm>
            <a:off x="719998" y="1250244"/>
            <a:ext cx="7507244" cy="476662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2400" b="1" dirty="0">
                <a:latin typeface="Arial" charset="0"/>
                <a:ea typeface="Arial" charset="0"/>
                <a:cs typeface="Arial" charset="0"/>
              </a:rPr>
              <a:t>Activity 2</a:t>
            </a:r>
          </a:p>
          <a:p>
            <a:pPr algn="l"/>
            <a:r>
              <a:rPr lang="en-GB" sz="2000" dirty="0">
                <a:latin typeface="Arial" charset="0"/>
                <a:ea typeface="Arial" charset="0"/>
                <a:cs typeface="Arial" charset="0"/>
              </a:rPr>
              <a:t>The table on the right (Source 4) shows which UN members joined the UN force in the Korean War. </a:t>
            </a:r>
          </a:p>
          <a:p>
            <a:pPr algn="l"/>
            <a:endParaRPr lang="en-GB" sz="2000" dirty="0">
              <a:latin typeface="Arial" charset="0"/>
              <a:ea typeface="Arial" charset="0"/>
              <a:cs typeface="Arial" charset="0"/>
            </a:endParaRPr>
          </a:p>
          <a:p>
            <a:pPr algn="l"/>
            <a:r>
              <a:rPr lang="en-GB" sz="2000" dirty="0">
                <a:latin typeface="Arial" charset="0"/>
                <a:ea typeface="Arial" charset="0"/>
                <a:cs typeface="Arial" charset="0"/>
              </a:rPr>
              <a:t>1. On your own copy of this table, highlight which country:</a:t>
            </a:r>
          </a:p>
          <a:p>
            <a:pPr marL="514350" indent="-514350" algn="l">
              <a:buFont typeface="+mj-lt"/>
              <a:buAutoNum type="alphaLcParenR"/>
            </a:pPr>
            <a:r>
              <a:rPr lang="en-GB" sz="2000" dirty="0">
                <a:latin typeface="Arial" charset="0"/>
                <a:ea typeface="Arial" charset="0"/>
                <a:cs typeface="Arial" charset="0"/>
              </a:rPr>
              <a:t>Contributed the </a:t>
            </a:r>
            <a:r>
              <a:rPr lang="en-GB" sz="2000" b="1" dirty="0">
                <a:latin typeface="Arial" charset="0"/>
                <a:ea typeface="Arial" charset="0"/>
                <a:cs typeface="Arial" charset="0"/>
              </a:rPr>
              <a:t>most man-days</a:t>
            </a:r>
            <a:r>
              <a:rPr lang="en-GB" sz="2000" dirty="0">
                <a:latin typeface="Arial" charset="0"/>
                <a:ea typeface="Arial" charset="0"/>
                <a:cs typeface="Arial" charset="0"/>
              </a:rPr>
              <a:t>.</a:t>
            </a:r>
          </a:p>
          <a:p>
            <a:pPr marL="514350" indent="-514350" algn="l">
              <a:buFont typeface="+mj-lt"/>
              <a:buAutoNum type="alphaLcParenR"/>
            </a:pPr>
            <a:r>
              <a:rPr lang="en-GB" sz="2000" dirty="0">
                <a:latin typeface="Arial" charset="0"/>
                <a:ea typeface="Arial" charset="0"/>
                <a:cs typeface="Arial" charset="0"/>
              </a:rPr>
              <a:t>Contributed </a:t>
            </a:r>
            <a:r>
              <a:rPr lang="en-GB" sz="2000" b="1" dirty="0">
                <a:latin typeface="Arial" charset="0"/>
                <a:ea typeface="Arial" charset="0"/>
                <a:cs typeface="Arial" charset="0"/>
              </a:rPr>
              <a:t>an aircraft carrier </a:t>
            </a:r>
            <a:r>
              <a:rPr lang="en-GB" sz="2000" dirty="0">
                <a:latin typeface="Arial" charset="0"/>
                <a:ea typeface="Arial" charset="0"/>
                <a:cs typeface="Arial" charset="0"/>
              </a:rPr>
              <a:t>plus over </a:t>
            </a:r>
            <a:r>
              <a:rPr lang="en-GB" sz="2000" b="1" dirty="0">
                <a:latin typeface="Arial" charset="0"/>
                <a:ea typeface="Arial" charset="0"/>
                <a:cs typeface="Arial" charset="0"/>
              </a:rPr>
              <a:t>50,000 man-days</a:t>
            </a:r>
            <a:r>
              <a:rPr lang="en-GB" sz="2000" dirty="0">
                <a:latin typeface="Arial" charset="0"/>
                <a:ea typeface="Arial" charset="0"/>
                <a:cs typeface="Arial" charset="0"/>
              </a:rPr>
              <a:t>.</a:t>
            </a:r>
          </a:p>
          <a:p>
            <a:pPr marL="514350" indent="-514350" algn="l">
              <a:buFont typeface="+mj-lt"/>
              <a:buAutoNum type="alphaLcParenR"/>
            </a:pPr>
            <a:r>
              <a:rPr lang="en-GB" sz="2000" dirty="0">
                <a:latin typeface="Arial" charset="0"/>
                <a:ea typeface="Arial" charset="0"/>
                <a:cs typeface="Arial" charset="0"/>
              </a:rPr>
              <a:t>Contributed </a:t>
            </a:r>
            <a:r>
              <a:rPr lang="en-GB" sz="2000" b="1" dirty="0">
                <a:latin typeface="Arial" charset="0"/>
                <a:ea typeface="Arial" charset="0"/>
                <a:cs typeface="Arial" charset="0"/>
              </a:rPr>
              <a:t>a hospital ship</a:t>
            </a:r>
            <a:r>
              <a:rPr lang="en-GB" sz="2000" dirty="0">
                <a:latin typeface="Arial" charset="0"/>
                <a:ea typeface="Arial" charset="0"/>
                <a:cs typeface="Arial" charset="0"/>
              </a:rPr>
              <a:t>.</a:t>
            </a:r>
          </a:p>
          <a:p>
            <a:pPr marL="514350" indent="-514350" algn="l">
              <a:buFont typeface="+mj-lt"/>
              <a:buAutoNum type="alphaLcParenR"/>
            </a:pPr>
            <a:r>
              <a:rPr lang="en-GB" sz="2000" dirty="0">
                <a:latin typeface="Arial" charset="0"/>
                <a:ea typeface="Arial" charset="0"/>
                <a:cs typeface="Arial" charset="0"/>
              </a:rPr>
              <a:t>Provided the </a:t>
            </a:r>
            <a:r>
              <a:rPr lang="en-GB" sz="2000" b="1" dirty="0">
                <a:latin typeface="Arial" charset="0"/>
                <a:ea typeface="Arial" charset="0"/>
                <a:cs typeface="Arial" charset="0"/>
              </a:rPr>
              <a:t>third-largest contribution in man-days</a:t>
            </a:r>
            <a:r>
              <a:rPr lang="en-GB" sz="2000" dirty="0">
                <a:latin typeface="Arial" charset="0"/>
                <a:ea typeface="Arial" charset="0"/>
                <a:cs typeface="Arial" charset="0"/>
              </a:rPr>
              <a:t>.</a:t>
            </a:r>
          </a:p>
          <a:p>
            <a:pPr marL="514350" indent="-514350" algn="l">
              <a:buFont typeface="+mj-lt"/>
              <a:buAutoNum type="alphaLcParenR"/>
            </a:pPr>
            <a:r>
              <a:rPr lang="en-GB" sz="2000" dirty="0">
                <a:latin typeface="Arial" charset="0"/>
                <a:ea typeface="Arial" charset="0"/>
                <a:cs typeface="Arial" charset="0"/>
              </a:rPr>
              <a:t>Was situated </a:t>
            </a:r>
            <a:r>
              <a:rPr lang="en-GB" sz="2000" b="1" dirty="0">
                <a:latin typeface="Arial" charset="0"/>
                <a:ea typeface="Arial" charset="0"/>
                <a:cs typeface="Arial" charset="0"/>
              </a:rPr>
              <a:t>closest to the Middle-East </a:t>
            </a:r>
            <a:r>
              <a:rPr lang="en-GB" sz="2000" dirty="0">
                <a:latin typeface="Arial" charset="0"/>
                <a:ea typeface="Arial" charset="0"/>
                <a:cs typeface="Arial" charset="0"/>
              </a:rPr>
              <a:t>and also contributed </a:t>
            </a:r>
            <a:r>
              <a:rPr lang="en-GB" sz="2000" b="1" dirty="0">
                <a:latin typeface="Arial" charset="0"/>
                <a:ea typeface="Arial" charset="0"/>
                <a:cs typeface="Arial" charset="0"/>
              </a:rPr>
              <a:t>soldiers</a:t>
            </a:r>
            <a:r>
              <a:rPr lang="en-GB" sz="2000" dirty="0">
                <a:latin typeface="Arial" charset="0"/>
                <a:ea typeface="Arial" charset="0"/>
                <a:cs typeface="Arial" charset="0"/>
              </a:rPr>
              <a:t>. </a:t>
            </a:r>
          </a:p>
          <a:p>
            <a:pPr marL="514350" indent="-514350" algn="l">
              <a:buFont typeface="+mj-lt"/>
              <a:buAutoNum type="alphaLcParenR"/>
            </a:pPr>
            <a:r>
              <a:rPr lang="en-GB" sz="2000" dirty="0">
                <a:latin typeface="Arial" charset="0"/>
                <a:ea typeface="Arial" charset="0"/>
                <a:cs typeface="Arial" charset="0"/>
              </a:rPr>
              <a:t>Provided </a:t>
            </a:r>
            <a:r>
              <a:rPr lang="en-GB" sz="2000" b="1" dirty="0">
                <a:latin typeface="Arial" charset="0"/>
                <a:ea typeface="Arial" charset="0"/>
                <a:cs typeface="Arial" charset="0"/>
              </a:rPr>
              <a:t>819 men</a:t>
            </a:r>
            <a:r>
              <a:rPr lang="en-GB" sz="2000" dirty="0">
                <a:latin typeface="Arial" charset="0"/>
                <a:ea typeface="Arial" charset="0"/>
                <a:cs typeface="Arial" charset="0"/>
              </a:rPr>
              <a:t>.</a:t>
            </a:r>
          </a:p>
          <a:p>
            <a:pPr marL="514350" indent="-514350" algn="l">
              <a:buFont typeface="+mj-lt"/>
              <a:buAutoNum type="alphaLcParenR"/>
            </a:pPr>
            <a:endParaRPr lang="en-GB" sz="2000" b="1" dirty="0">
              <a:latin typeface="Arial" charset="0"/>
              <a:ea typeface="Arial" charset="0"/>
              <a:cs typeface="Arial" charset="0"/>
            </a:endParaRPr>
          </a:p>
          <a:p>
            <a:pPr algn="l"/>
            <a:r>
              <a:rPr lang="en-GB" sz="2000" dirty="0">
                <a:latin typeface="Arial" charset="0"/>
                <a:ea typeface="Arial" charset="0"/>
                <a:cs typeface="Arial" charset="0"/>
              </a:rPr>
              <a:t>2. (Extension): </a:t>
            </a:r>
          </a:p>
          <a:p>
            <a:pPr algn="l"/>
            <a:r>
              <a:rPr lang="en-GB" sz="2000" dirty="0">
                <a:latin typeface="Arial" charset="0"/>
                <a:ea typeface="Arial" charset="0"/>
                <a:cs typeface="Arial" charset="0"/>
              </a:rPr>
              <a:t>Which members of the Security Council did not contribute to the UN force?  Why do you think this was?</a:t>
            </a:r>
          </a:p>
        </p:txBody>
      </p:sp>
      <p:sp>
        <p:nvSpPr>
          <p:cNvPr id="2" name="Slide Number Placeholder 1">
            <a:extLst>
              <a:ext uri="{FF2B5EF4-FFF2-40B4-BE49-F238E27FC236}">
                <a16:creationId xmlns:a16="http://schemas.microsoft.com/office/drawing/2014/main" id="{3DEE0C98-6FB9-8B4B-9159-A7E3FD73C49F}"/>
              </a:ext>
            </a:extLst>
          </p:cNvPr>
          <p:cNvSpPr>
            <a:spLocks noGrp="1"/>
          </p:cNvSpPr>
          <p:nvPr>
            <p:ph type="sldNum" sz="quarter" idx="12"/>
          </p:nvPr>
        </p:nvSpPr>
        <p:spPr/>
        <p:txBody>
          <a:bodyPr/>
          <a:lstStyle/>
          <a:p>
            <a:fld id="{91DB7F08-A76A-C04F-AC2D-B8A23795015F}" type="slidenum">
              <a:rPr lang="en-US" smtClean="0"/>
              <a:pPr/>
              <a:t>10</a:t>
            </a:fld>
            <a:endParaRPr lang="en-US"/>
          </a:p>
        </p:txBody>
      </p:sp>
      <p:pic>
        <p:nvPicPr>
          <p:cNvPr id="3" name="Picture 2">
            <a:extLst>
              <a:ext uri="{FF2B5EF4-FFF2-40B4-BE49-F238E27FC236}">
                <a16:creationId xmlns:a16="http://schemas.microsoft.com/office/drawing/2014/main" id="{AB679FC1-2D47-4A3E-A4A2-DF89530B5C93}"/>
              </a:ext>
            </a:extLst>
          </p:cNvPr>
          <p:cNvPicPr>
            <a:picLocks noChangeAspect="1"/>
          </p:cNvPicPr>
          <p:nvPr/>
        </p:nvPicPr>
        <p:blipFill rotWithShape="1">
          <a:blip r:embed="rId3"/>
          <a:srcRect l="22742" t="26506" r="49971" b="12266"/>
          <a:stretch/>
        </p:blipFill>
        <p:spPr>
          <a:xfrm>
            <a:off x="8227242" y="1365740"/>
            <a:ext cx="3326927" cy="4199058"/>
          </a:xfrm>
          <a:prstGeom prst="rect">
            <a:avLst/>
          </a:prstGeom>
        </p:spPr>
      </p:pic>
    </p:spTree>
    <p:extLst>
      <p:ext uri="{BB962C8B-B14F-4D97-AF65-F5344CB8AC3E}">
        <p14:creationId xmlns:p14="http://schemas.microsoft.com/office/powerpoint/2010/main" val="37474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dirty="0"/>
              <a:t>Who was in the multi-national UN force? </a:t>
            </a:r>
            <a:r>
              <a:rPr lang="en-GB" sz="4900" dirty="0">
                <a:solidFill>
                  <a:srgbClr val="FF0000"/>
                </a:solidFill>
              </a:rPr>
              <a:t>Answers</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7" name="Title 1"/>
          <p:cNvSpPr txBox="1">
            <a:spLocks/>
          </p:cNvSpPr>
          <p:nvPr/>
        </p:nvSpPr>
        <p:spPr>
          <a:xfrm>
            <a:off x="720000" y="1800000"/>
            <a:ext cx="5632050" cy="475527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514350" indent="-514350" algn="l">
              <a:buAutoNum type="arabicParenR"/>
            </a:pPr>
            <a:r>
              <a:rPr lang="en-GB" sz="2400" dirty="0">
                <a:latin typeface="Arial" charset="0"/>
                <a:ea typeface="Arial" charset="0"/>
                <a:cs typeface="Arial" charset="0"/>
              </a:rPr>
              <a:t>Contributed the most man-hours. </a:t>
            </a:r>
            <a:r>
              <a:rPr lang="en-GB" sz="2400" b="1" dirty="0">
                <a:solidFill>
                  <a:srgbClr val="FF0000"/>
                </a:solidFill>
                <a:latin typeface="Arial" charset="0"/>
                <a:ea typeface="Arial" charset="0"/>
                <a:cs typeface="Arial" charset="0"/>
              </a:rPr>
              <a:t>The USA</a:t>
            </a:r>
            <a:endParaRPr lang="en-GB" sz="2400" dirty="0">
              <a:solidFill>
                <a:srgbClr val="FF0000"/>
              </a:solidFill>
              <a:latin typeface="Arial" charset="0"/>
              <a:ea typeface="Arial" charset="0"/>
              <a:cs typeface="Arial" charset="0"/>
            </a:endParaRPr>
          </a:p>
          <a:p>
            <a:pPr marL="514350" indent="-514350" algn="l">
              <a:buAutoNum type="arabicParenR"/>
            </a:pPr>
            <a:r>
              <a:rPr lang="en-GB" sz="2400" dirty="0">
                <a:latin typeface="Arial" charset="0"/>
                <a:ea typeface="Arial" charset="0"/>
                <a:cs typeface="Arial" charset="0"/>
              </a:rPr>
              <a:t>Contributed an aircraft carrier plus over 50,000 man-hours.  </a:t>
            </a:r>
            <a:r>
              <a:rPr lang="en-GB" sz="2400" b="1" dirty="0">
                <a:solidFill>
                  <a:srgbClr val="FF0000"/>
                </a:solidFill>
                <a:latin typeface="Arial" charset="0"/>
                <a:ea typeface="Arial" charset="0"/>
                <a:cs typeface="Arial" charset="0"/>
              </a:rPr>
              <a:t>The UK</a:t>
            </a:r>
            <a:endParaRPr lang="en-GB" sz="2400" dirty="0">
              <a:solidFill>
                <a:srgbClr val="FF0000"/>
              </a:solidFill>
              <a:latin typeface="Arial" charset="0"/>
              <a:ea typeface="Arial" charset="0"/>
              <a:cs typeface="Arial" charset="0"/>
            </a:endParaRPr>
          </a:p>
          <a:p>
            <a:pPr marL="514350" indent="-514350" algn="l">
              <a:buAutoNum type="arabicParenR"/>
            </a:pPr>
            <a:r>
              <a:rPr lang="en-GB" sz="2400" dirty="0">
                <a:latin typeface="Arial" charset="0"/>
                <a:ea typeface="Arial" charset="0"/>
                <a:cs typeface="Arial" charset="0"/>
              </a:rPr>
              <a:t>Contributed a hospital ship.  </a:t>
            </a:r>
            <a:r>
              <a:rPr lang="en-GB" sz="2400" b="1" dirty="0">
                <a:solidFill>
                  <a:srgbClr val="FF0000"/>
                </a:solidFill>
                <a:latin typeface="Arial" charset="0"/>
                <a:ea typeface="Arial" charset="0"/>
                <a:cs typeface="Arial" charset="0"/>
              </a:rPr>
              <a:t>Denmark</a:t>
            </a:r>
            <a:endParaRPr lang="en-GB" sz="2400" dirty="0">
              <a:solidFill>
                <a:srgbClr val="FF0000"/>
              </a:solidFill>
              <a:latin typeface="Arial" charset="0"/>
              <a:ea typeface="Arial" charset="0"/>
              <a:cs typeface="Arial" charset="0"/>
            </a:endParaRPr>
          </a:p>
          <a:p>
            <a:pPr marL="514350" indent="-514350" algn="l">
              <a:buAutoNum type="arabicParenR"/>
            </a:pPr>
            <a:r>
              <a:rPr lang="en-GB" sz="2400" dirty="0">
                <a:latin typeface="Arial" charset="0"/>
                <a:ea typeface="Arial" charset="0"/>
                <a:cs typeface="Arial" charset="0"/>
              </a:rPr>
              <a:t>Provided the third-largest contribution in man-hours. </a:t>
            </a:r>
            <a:r>
              <a:rPr lang="en-GB" sz="2400" b="1" dirty="0">
                <a:solidFill>
                  <a:srgbClr val="FF0000"/>
                </a:solidFill>
                <a:latin typeface="Arial" charset="0"/>
                <a:ea typeface="Arial" charset="0"/>
                <a:cs typeface="Arial" charset="0"/>
              </a:rPr>
              <a:t>Canada</a:t>
            </a:r>
            <a:endParaRPr lang="en-GB" sz="2400" dirty="0">
              <a:solidFill>
                <a:srgbClr val="FF0000"/>
              </a:solidFill>
              <a:latin typeface="Arial" charset="0"/>
              <a:ea typeface="Arial" charset="0"/>
              <a:cs typeface="Arial" charset="0"/>
            </a:endParaRPr>
          </a:p>
          <a:p>
            <a:pPr marL="514350" indent="-514350" algn="l">
              <a:buFontTx/>
              <a:buAutoNum type="arabicParenR"/>
            </a:pPr>
            <a:r>
              <a:rPr lang="en-GB" sz="2400" dirty="0">
                <a:latin typeface="Arial" charset="0"/>
                <a:ea typeface="Arial" charset="0"/>
                <a:cs typeface="Arial" charset="0"/>
              </a:rPr>
              <a:t>Was situated closest to the Middle-East and also contributed soldiers. </a:t>
            </a:r>
            <a:r>
              <a:rPr lang="en-GB" sz="2400" b="1" dirty="0">
                <a:solidFill>
                  <a:srgbClr val="FF0000"/>
                </a:solidFill>
                <a:latin typeface="Arial" charset="0"/>
                <a:ea typeface="Arial" charset="0"/>
                <a:cs typeface="Arial" charset="0"/>
              </a:rPr>
              <a:t>Turkey</a:t>
            </a:r>
          </a:p>
          <a:p>
            <a:pPr marL="514350" indent="-514350" algn="l">
              <a:buAutoNum type="arabicParenR"/>
            </a:pPr>
            <a:r>
              <a:rPr lang="en-GB" sz="2400" dirty="0">
                <a:latin typeface="Arial" charset="0"/>
                <a:ea typeface="Arial" charset="0"/>
                <a:cs typeface="Arial" charset="0"/>
              </a:rPr>
              <a:t>Provided 819 men. </a:t>
            </a:r>
            <a:r>
              <a:rPr lang="en-GB" sz="2400" b="1" dirty="0">
                <a:solidFill>
                  <a:srgbClr val="FF0000"/>
                </a:solidFill>
                <a:latin typeface="Arial" charset="0"/>
                <a:ea typeface="Arial" charset="0"/>
                <a:cs typeface="Arial" charset="0"/>
              </a:rPr>
              <a:t>The Netherlands</a:t>
            </a:r>
            <a:endParaRPr lang="en-GB" sz="2400" dirty="0">
              <a:solidFill>
                <a:srgbClr val="FF0000"/>
              </a:solidFill>
              <a:latin typeface="Arial" charset="0"/>
              <a:ea typeface="Arial" charset="0"/>
              <a:cs typeface="Arial" charset="0"/>
            </a:endParaRPr>
          </a:p>
        </p:txBody>
      </p:sp>
      <p:sp>
        <p:nvSpPr>
          <p:cNvPr id="8" name="Title 1">
            <a:extLst>
              <a:ext uri="{FF2B5EF4-FFF2-40B4-BE49-F238E27FC236}">
                <a16:creationId xmlns:a16="http://schemas.microsoft.com/office/drawing/2014/main" id="{1EF6CFDC-87C8-42F7-A484-81445F4C285C}"/>
              </a:ext>
            </a:extLst>
          </p:cNvPr>
          <p:cNvSpPr txBox="1">
            <a:spLocks/>
          </p:cNvSpPr>
          <p:nvPr/>
        </p:nvSpPr>
        <p:spPr>
          <a:xfrm>
            <a:off x="6339524" y="1800000"/>
            <a:ext cx="5384351" cy="475527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2400" b="1" dirty="0">
                <a:latin typeface="Arial" charset="0"/>
                <a:ea typeface="Arial" charset="0"/>
                <a:cs typeface="Arial" charset="0"/>
              </a:rPr>
              <a:t>Extension</a:t>
            </a:r>
            <a:r>
              <a:rPr lang="en-GB" sz="2400" dirty="0">
                <a:latin typeface="Arial" charset="0"/>
                <a:ea typeface="Arial" charset="0"/>
                <a:cs typeface="Arial" charset="0"/>
              </a:rPr>
              <a:t>: </a:t>
            </a:r>
          </a:p>
          <a:p>
            <a:pPr algn="l"/>
            <a:r>
              <a:rPr lang="en-GB" sz="2200" b="1" dirty="0">
                <a:solidFill>
                  <a:srgbClr val="FF0000"/>
                </a:solidFill>
                <a:latin typeface="Arial" charset="0"/>
                <a:ea typeface="Arial" charset="0"/>
                <a:cs typeface="Arial" charset="0"/>
              </a:rPr>
              <a:t>China</a:t>
            </a:r>
            <a:r>
              <a:rPr lang="en-GB" sz="2200" dirty="0">
                <a:solidFill>
                  <a:srgbClr val="FF0000"/>
                </a:solidFill>
                <a:latin typeface="Arial" charset="0"/>
                <a:ea typeface="Arial" charset="0"/>
                <a:cs typeface="Arial" charset="0"/>
              </a:rPr>
              <a:t> had emerged as a communist country after a large civil war. However, its seat on the UN was held by its previous, non-communist government </a:t>
            </a:r>
            <a:br>
              <a:rPr lang="en-GB" sz="2200" dirty="0">
                <a:solidFill>
                  <a:srgbClr val="FF0000"/>
                </a:solidFill>
                <a:latin typeface="Arial" charset="0"/>
                <a:ea typeface="Arial" charset="0"/>
                <a:cs typeface="Arial" charset="0"/>
              </a:rPr>
            </a:br>
            <a:r>
              <a:rPr lang="en-GB" sz="2200" dirty="0">
                <a:solidFill>
                  <a:srgbClr val="FF0000"/>
                </a:solidFill>
                <a:latin typeface="Arial" charset="0"/>
                <a:ea typeface="Arial" charset="0"/>
                <a:cs typeface="Arial" charset="0"/>
              </a:rPr>
              <a:t>(in Taiwan), which was now effectively powerless.</a:t>
            </a:r>
          </a:p>
          <a:p>
            <a:pPr algn="l"/>
            <a:endParaRPr lang="en-GB" sz="2200" dirty="0">
              <a:solidFill>
                <a:srgbClr val="FF0000"/>
              </a:solidFill>
              <a:latin typeface="Arial" charset="0"/>
              <a:ea typeface="Arial" charset="0"/>
              <a:cs typeface="Arial" charset="0"/>
            </a:endParaRPr>
          </a:p>
          <a:p>
            <a:pPr algn="l"/>
            <a:r>
              <a:rPr lang="en-GB" sz="2200" b="1" dirty="0">
                <a:solidFill>
                  <a:srgbClr val="FF0000"/>
                </a:solidFill>
                <a:latin typeface="Arial" charset="0"/>
                <a:ea typeface="Arial" charset="0"/>
                <a:cs typeface="Arial" charset="0"/>
              </a:rPr>
              <a:t>The USSR </a:t>
            </a:r>
            <a:r>
              <a:rPr lang="en-GB" sz="2200" dirty="0">
                <a:solidFill>
                  <a:srgbClr val="FF0000"/>
                </a:solidFill>
                <a:latin typeface="Arial" charset="0"/>
                <a:ea typeface="Arial" charset="0"/>
                <a:cs typeface="Arial" charset="0"/>
              </a:rPr>
              <a:t>had boycotted the UN in 1950 in protest over China’s seat not being given to China’s communist government.  The USSR was also a communist country and offered its support to North Korea.</a:t>
            </a:r>
          </a:p>
        </p:txBody>
      </p:sp>
      <p:sp>
        <p:nvSpPr>
          <p:cNvPr id="3" name="Slide Number Placeholder 2">
            <a:extLst>
              <a:ext uri="{FF2B5EF4-FFF2-40B4-BE49-F238E27FC236}">
                <a16:creationId xmlns:a16="http://schemas.microsoft.com/office/drawing/2014/main" id="{02923DBD-DD93-9743-AC3B-78CE7503F7AC}"/>
              </a:ext>
            </a:extLst>
          </p:cNvPr>
          <p:cNvSpPr>
            <a:spLocks noGrp="1"/>
          </p:cNvSpPr>
          <p:nvPr>
            <p:ph type="sldNum" sz="quarter" idx="12"/>
          </p:nvPr>
        </p:nvSpPr>
        <p:spPr/>
        <p:txBody>
          <a:bodyPr/>
          <a:lstStyle/>
          <a:p>
            <a:fld id="{91DB7F08-A76A-C04F-AC2D-B8A23795015F}" type="slidenum">
              <a:rPr lang="en-US" smtClean="0"/>
              <a:pPr/>
              <a:t>11</a:t>
            </a:fld>
            <a:endParaRPr lang="en-US"/>
          </a:p>
        </p:txBody>
      </p:sp>
    </p:spTree>
    <p:extLst>
      <p:ext uri="{BB962C8B-B14F-4D97-AF65-F5344CB8AC3E}">
        <p14:creationId xmlns:p14="http://schemas.microsoft.com/office/powerpoint/2010/main" val="1510295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6144263" cy="1055441"/>
          </a:xfrm>
        </p:spPr>
        <p:txBody>
          <a:bodyPr>
            <a:noAutofit/>
          </a:bodyPr>
          <a:lstStyle/>
          <a:p>
            <a:r>
              <a:rPr lang="en-GB" dirty="0"/>
              <a:t>3. What was the role </a:t>
            </a:r>
            <a:br>
              <a:rPr lang="en-GB" dirty="0"/>
            </a:br>
            <a:r>
              <a:rPr lang="en-GB" dirty="0"/>
              <a:t>of  Marshall Aid?</a:t>
            </a:r>
            <a:endParaRPr lang="en-US" dirty="0"/>
          </a:p>
        </p:txBody>
      </p:sp>
      <p:sp>
        <p:nvSpPr>
          <p:cNvPr id="19" name="Title 1">
            <a:extLst>
              <a:ext uri="{FF2B5EF4-FFF2-40B4-BE49-F238E27FC236}">
                <a16:creationId xmlns:a16="http://schemas.microsoft.com/office/drawing/2014/main" id="{A65EBEE2-61B1-4456-AC19-6306799878D5}"/>
              </a:ext>
            </a:extLst>
          </p:cNvPr>
          <p:cNvSpPr txBox="1">
            <a:spLocks/>
          </p:cNvSpPr>
          <p:nvPr/>
        </p:nvSpPr>
        <p:spPr>
          <a:xfrm>
            <a:off x="720000" y="1980000"/>
            <a:ext cx="5614380" cy="4124322"/>
          </a:xfrm>
          <a:prstGeom prst="rect">
            <a:avLst/>
          </a:prstGeom>
          <a:ln>
            <a:noFill/>
          </a:ln>
        </p:spPr>
        <p:style>
          <a:lnRef idx="2">
            <a:schemeClr val="dk1"/>
          </a:lnRef>
          <a:fillRef idx="1">
            <a:schemeClr val="lt1"/>
          </a:fillRef>
          <a:effectRef idx="0">
            <a:schemeClr val="dk1"/>
          </a:effectRef>
          <a:fontRef idx="minor">
            <a:schemeClr val="dk1"/>
          </a:fontRef>
        </p:style>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latin typeface="Arial" charset="0"/>
                <a:ea typeface="Arial" charset="0"/>
                <a:cs typeface="Arial" charset="0"/>
              </a:rPr>
              <a:t>Marshall Aid was financial aid given by the USA to countries in Europe after 1948.  </a:t>
            </a:r>
          </a:p>
          <a:p>
            <a:pPr marL="342900" indent="-342900" algn="l">
              <a:buFont typeface="Arial" panose="020B0604020202020204" pitchFamily="34" charset="0"/>
              <a:buChar char="•"/>
            </a:pPr>
            <a:r>
              <a:rPr lang="en-GB" sz="2400" dirty="0">
                <a:solidFill>
                  <a:schemeClr val="tx1"/>
                </a:solidFill>
                <a:latin typeface="Arial" charset="0"/>
                <a:ea typeface="Arial" charset="0"/>
                <a:cs typeface="Arial" charset="0"/>
              </a:rPr>
              <a:t>This money was to support the development of their economies and infrastructure as they recovered from the effects of the Second World War.  </a:t>
            </a:r>
          </a:p>
          <a:p>
            <a:pPr marL="342900" indent="-342900" algn="l">
              <a:buFont typeface="Arial" panose="020B0604020202020204" pitchFamily="34" charset="0"/>
              <a:buChar char="•"/>
            </a:pPr>
            <a:r>
              <a:rPr lang="en-GB" sz="2400" dirty="0">
                <a:solidFill>
                  <a:schemeClr val="tx1"/>
                </a:solidFill>
                <a:latin typeface="Arial" charset="0"/>
                <a:ea typeface="Arial" charset="0"/>
                <a:cs typeface="Arial" charset="0"/>
              </a:rPr>
              <a:t>In total, the USA provided $15 billion in financial assistance to recipients of Marshall Aid.</a:t>
            </a:r>
          </a:p>
        </p:txBody>
      </p:sp>
      <p:pic>
        <p:nvPicPr>
          <p:cNvPr id="20" name="Picture 19">
            <a:extLst>
              <a:ext uri="{FF2B5EF4-FFF2-40B4-BE49-F238E27FC236}">
                <a16:creationId xmlns:a16="http://schemas.microsoft.com/office/drawing/2014/main" id="{32812164-3A4B-40B1-8FBD-95D35E480046}"/>
              </a:ext>
            </a:extLst>
          </p:cNvPr>
          <p:cNvPicPr>
            <a:picLocks noChangeAspect="1"/>
          </p:cNvPicPr>
          <p:nvPr/>
        </p:nvPicPr>
        <p:blipFill>
          <a:blip r:embed="rId3"/>
          <a:stretch>
            <a:fillRect/>
          </a:stretch>
        </p:blipFill>
        <p:spPr>
          <a:xfrm>
            <a:off x="7025095" y="360000"/>
            <a:ext cx="3972758" cy="5430548"/>
          </a:xfrm>
          <a:prstGeom prst="rect">
            <a:avLst/>
          </a:prstGeom>
        </p:spPr>
      </p:pic>
      <p:sp>
        <p:nvSpPr>
          <p:cNvPr id="3" name="Slide Number Placeholder 2">
            <a:extLst>
              <a:ext uri="{FF2B5EF4-FFF2-40B4-BE49-F238E27FC236}">
                <a16:creationId xmlns:a16="http://schemas.microsoft.com/office/drawing/2014/main" id="{C42990C1-6D89-B342-BA6E-40FAB637F4C1}"/>
              </a:ext>
            </a:extLst>
          </p:cNvPr>
          <p:cNvSpPr>
            <a:spLocks noGrp="1"/>
          </p:cNvSpPr>
          <p:nvPr>
            <p:ph type="sldNum" sz="quarter" idx="12"/>
          </p:nvPr>
        </p:nvSpPr>
        <p:spPr/>
        <p:txBody>
          <a:bodyPr/>
          <a:lstStyle/>
          <a:p>
            <a:fld id="{91DB7F08-A76A-C04F-AC2D-B8A23795015F}" type="slidenum">
              <a:rPr lang="en-US" smtClean="0"/>
              <a:pPr/>
              <a:t>12</a:t>
            </a:fld>
            <a:endParaRPr lang="en-US"/>
          </a:p>
        </p:txBody>
      </p:sp>
    </p:spTree>
    <p:extLst>
      <p:ext uri="{BB962C8B-B14F-4D97-AF65-F5344CB8AC3E}">
        <p14:creationId xmlns:p14="http://schemas.microsoft.com/office/powerpoint/2010/main" val="206411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20000" y="360000"/>
            <a:ext cx="5856164" cy="1055441"/>
          </a:xfrm>
        </p:spPr>
        <p:txBody>
          <a:bodyPr>
            <a:noAutofit/>
          </a:bodyPr>
          <a:lstStyle/>
          <a:p>
            <a:r>
              <a:rPr lang="en-GB" dirty="0"/>
              <a:t>What was the role </a:t>
            </a:r>
            <a:br>
              <a:rPr lang="en-GB" dirty="0"/>
            </a:br>
            <a:r>
              <a:rPr lang="en-GB" dirty="0"/>
              <a:t>of  Marshall Aid?</a:t>
            </a:r>
            <a:endParaRPr lang="en-US" dirty="0"/>
          </a:p>
        </p:txBody>
      </p:sp>
      <p:sp>
        <p:nvSpPr>
          <p:cNvPr id="12" name="Title 1">
            <a:extLst>
              <a:ext uri="{FF2B5EF4-FFF2-40B4-BE49-F238E27FC236}">
                <a16:creationId xmlns:a16="http://schemas.microsoft.com/office/drawing/2014/main" id="{A65EBEE2-61B1-4456-AC19-6306799878D5}"/>
              </a:ext>
            </a:extLst>
          </p:cNvPr>
          <p:cNvSpPr txBox="1">
            <a:spLocks/>
          </p:cNvSpPr>
          <p:nvPr/>
        </p:nvSpPr>
        <p:spPr>
          <a:xfrm>
            <a:off x="720000" y="1980000"/>
            <a:ext cx="5117130" cy="4124322"/>
          </a:xfrm>
          <a:prstGeom prst="rect">
            <a:avLst/>
          </a:prstGeom>
          <a:ln>
            <a:noFill/>
          </a:ln>
        </p:spPr>
        <p:style>
          <a:lnRef idx="2">
            <a:schemeClr val="dk1"/>
          </a:lnRef>
          <a:fillRef idx="1">
            <a:schemeClr val="lt1"/>
          </a:fillRef>
          <a:effectRef idx="0">
            <a:schemeClr val="dk1"/>
          </a:effectRef>
          <a:fontRef idx="minor">
            <a:schemeClr val="dk1"/>
          </a:fontRef>
        </p:style>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2400" b="1" dirty="0">
                <a:solidFill>
                  <a:schemeClr val="tx1"/>
                </a:solidFill>
                <a:latin typeface="Arial" charset="0"/>
                <a:ea typeface="Arial" charset="0"/>
                <a:cs typeface="Arial" charset="0"/>
              </a:rPr>
              <a:t>Activity 3</a:t>
            </a:r>
          </a:p>
          <a:p>
            <a:pPr algn="l"/>
            <a:endParaRPr lang="en-GB" sz="2000" dirty="0">
              <a:solidFill>
                <a:schemeClr val="tx1"/>
              </a:solidFill>
              <a:latin typeface="Arial" charset="0"/>
              <a:ea typeface="Arial" charset="0"/>
              <a:cs typeface="Arial" charset="0"/>
            </a:endParaRPr>
          </a:p>
          <a:p>
            <a:pPr algn="l"/>
            <a:r>
              <a:rPr lang="en-GB" sz="2000" dirty="0">
                <a:solidFill>
                  <a:schemeClr val="tx1"/>
                </a:solidFill>
                <a:latin typeface="Arial" charset="0"/>
                <a:ea typeface="Arial" charset="0"/>
                <a:cs typeface="Arial" charset="0"/>
              </a:rPr>
              <a:t>The table on the right (Source 5) shows how much money each recipient of Marshall Aid received from the USA.</a:t>
            </a:r>
          </a:p>
          <a:p>
            <a:pPr algn="l"/>
            <a:endParaRPr lang="en-GB" sz="2000" dirty="0">
              <a:solidFill>
                <a:schemeClr val="tx1"/>
              </a:solidFill>
              <a:latin typeface="Arial" charset="0"/>
              <a:ea typeface="Arial" charset="0"/>
              <a:cs typeface="Arial" charset="0"/>
            </a:endParaRPr>
          </a:p>
          <a:p>
            <a:pPr marL="457200" indent="-457200" algn="l">
              <a:buAutoNum type="arabicParenR"/>
            </a:pPr>
            <a:r>
              <a:rPr lang="en-GB" sz="2000" dirty="0">
                <a:solidFill>
                  <a:schemeClr val="tx1"/>
                </a:solidFill>
                <a:latin typeface="Arial" charset="0"/>
                <a:ea typeface="Arial" charset="0"/>
                <a:cs typeface="Arial" charset="0"/>
              </a:rPr>
              <a:t>On your own copy, find and highlight the countries that you identified in the previous task.</a:t>
            </a:r>
          </a:p>
          <a:p>
            <a:pPr marL="457200" indent="-457200" algn="l">
              <a:buAutoNum type="arabicParenR"/>
            </a:pPr>
            <a:r>
              <a:rPr lang="en-GB" sz="2000" dirty="0">
                <a:solidFill>
                  <a:schemeClr val="tx1"/>
                </a:solidFill>
                <a:latin typeface="Arial" charset="0"/>
                <a:ea typeface="Arial" charset="0"/>
                <a:cs typeface="Arial" charset="0"/>
              </a:rPr>
              <a:t>Can you see any link between the money that these countries received and their contribution to the UN force in the Korean War? If so, why do you think this is? Discuss your ideas with a partner.</a:t>
            </a:r>
          </a:p>
        </p:txBody>
      </p:sp>
      <p:pic>
        <p:nvPicPr>
          <p:cNvPr id="13" name="Picture 12">
            <a:extLst>
              <a:ext uri="{FF2B5EF4-FFF2-40B4-BE49-F238E27FC236}">
                <a16:creationId xmlns:a16="http://schemas.microsoft.com/office/drawing/2014/main" id="{6CA219F5-666A-4392-92FD-E3F0E46B689F}"/>
              </a:ext>
            </a:extLst>
          </p:cNvPr>
          <p:cNvPicPr>
            <a:picLocks noChangeAspect="1"/>
          </p:cNvPicPr>
          <p:nvPr/>
        </p:nvPicPr>
        <p:blipFill rotWithShape="1">
          <a:blip r:embed="rId3">
            <a:extLst>
              <a:ext uri="{28A0092B-C50C-407E-A947-70E740481C1C}">
                <a14:useLocalDpi xmlns:a14="http://schemas.microsoft.com/office/drawing/2010/main" val="0"/>
              </a:ext>
            </a:extLst>
          </a:blip>
          <a:srcRect l="-5492" t="-1850" r="-7015" b="-5404"/>
          <a:stretch/>
        </p:blipFill>
        <p:spPr bwMode="auto">
          <a:xfrm>
            <a:off x="6484080" y="659020"/>
            <a:ext cx="5376004" cy="499154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178992A-09B3-A24C-84AE-973EA544B2F7}"/>
              </a:ext>
            </a:extLst>
          </p:cNvPr>
          <p:cNvSpPr>
            <a:spLocks noGrp="1"/>
          </p:cNvSpPr>
          <p:nvPr>
            <p:ph type="sldNum" sz="quarter" idx="12"/>
          </p:nvPr>
        </p:nvSpPr>
        <p:spPr/>
        <p:txBody>
          <a:bodyPr/>
          <a:lstStyle/>
          <a:p>
            <a:fld id="{91DB7F08-A76A-C04F-AC2D-B8A23795015F}" type="slidenum">
              <a:rPr lang="en-US" smtClean="0"/>
              <a:pPr/>
              <a:t>13</a:t>
            </a:fld>
            <a:endParaRPr lang="en-US"/>
          </a:p>
        </p:txBody>
      </p:sp>
    </p:spTree>
    <p:extLst>
      <p:ext uri="{BB962C8B-B14F-4D97-AF65-F5344CB8AC3E}">
        <p14:creationId xmlns:p14="http://schemas.microsoft.com/office/powerpoint/2010/main" val="155092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59999"/>
            <a:ext cx="10515600" cy="1325563"/>
          </a:xfrm>
        </p:spPr>
        <p:txBody>
          <a:bodyPr>
            <a:normAutofit/>
          </a:bodyPr>
          <a:lstStyle/>
          <a:p>
            <a:r>
              <a:rPr lang="en-GB" dirty="0"/>
              <a:t>Why did the UN join the USA in the Korean War?</a:t>
            </a:r>
            <a:endParaRPr lang="en-US" dirty="0"/>
          </a:p>
        </p:txBody>
      </p:sp>
      <p:sp>
        <p:nvSpPr>
          <p:cNvPr id="4" name="Rectangle"/>
          <p:cNvSpPr>
            <a:spLocks noChangeArrowheads="1"/>
          </p:cNvSpPr>
          <p:nvPr/>
        </p:nvSpPr>
        <p:spPr bwMode="auto">
          <a:xfrm>
            <a:off x="720000" y="1980000"/>
            <a:ext cx="10941732" cy="1942351"/>
          </a:xfrm>
          <a:prstGeom prst="rect">
            <a:avLst/>
          </a:prstGeom>
          <a:noFill/>
          <a:ln>
            <a:noFill/>
          </a:ln>
        </p:spPr>
        <p:txBody>
          <a:bodyPr lIns="0" tIns="0" rIns="0" bIns="5080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0" indent="0"/>
            <a:r>
              <a:rPr lang="en-GB" sz="2400" b="1" dirty="0">
                <a:latin typeface="Arial" charset="0"/>
                <a:ea typeface="Arial" charset="0"/>
                <a:cs typeface="Arial" charset="0"/>
              </a:rPr>
              <a:t>Plenary</a:t>
            </a:r>
          </a:p>
          <a:p>
            <a:pPr marL="0" indent="0"/>
            <a:endParaRPr lang="en-GB" sz="2400" dirty="0">
              <a:latin typeface="Arial" charset="0"/>
              <a:ea typeface="Arial" charset="0"/>
              <a:cs typeface="Arial" charset="0"/>
            </a:endParaRPr>
          </a:p>
          <a:p>
            <a:pPr marL="0" indent="0"/>
            <a:r>
              <a:rPr lang="en-GB" sz="2400" dirty="0">
                <a:latin typeface="Arial" charset="0"/>
                <a:ea typeface="Arial" charset="0"/>
                <a:cs typeface="Arial" charset="0"/>
              </a:rPr>
              <a:t>Review your initial ideas about the enquiry question from the start of this lesson.</a:t>
            </a:r>
          </a:p>
          <a:p>
            <a:pPr marL="0" indent="0"/>
            <a:r>
              <a:rPr lang="en-GB" sz="2400" dirty="0">
                <a:latin typeface="Arial" charset="0"/>
                <a:ea typeface="Arial" charset="0"/>
                <a:cs typeface="Arial" charset="0"/>
              </a:rPr>
              <a:t>What reasons can you now add to show why the UN intervened in Korea?</a:t>
            </a:r>
          </a:p>
          <a:p>
            <a:pPr marL="0" indent="0"/>
            <a:r>
              <a:rPr lang="en-GB" sz="2400" dirty="0">
                <a:latin typeface="Arial" charset="0"/>
                <a:ea typeface="Arial" charset="0"/>
                <a:cs typeface="Arial" charset="0"/>
              </a:rPr>
              <a:t>Think about:</a:t>
            </a:r>
          </a:p>
        </p:txBody>
      </p:sp>
      <p:sp>
        <p:nvSpPr>
          <p:cNvPr id="6" name="Up Arrow 5"/>
          <p:cNvSpPr/>
          <p:nvPr/>
        </p:nvSpPr>
        <p:spPr>
          <a:xfrm>
            <a:off x="5466966" y="1293044"/>
            <a:ext cx="1447800" cy="785037"/>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txBox="1">
            <a:spLocks/>
          </p:cNvSpPr>
          <p:nvPr/>
        </p:nvSpPr>
        <p:spPr>
          <a:xfrm rot="767176">
            <a:off x="304073" y="4407890"/>
            <a:ext cx="3048667" cy="1341529"/>
          </a:xfrm>
          <a:prstGeom prst="rect">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dirty="0">
                <a:solidFill>
                  <a:schemeClr val="tx1"/>
                </a:solidFill>
                <a:latin typeface="Arial" charset="0"/>
                <a:ea typeface="Arial" charset="0"/>
                <a:cs typeface="Arial" charset="0"/>
              </a:rPr>
              <a:t>The USSR’s boycott of the Security Council</a:t>
            </a:r>
          </a:p>
        </p:txBody>
      </p:sp>
      <p:sp>
        <p:nvSpPr>
          <p:cNvPr id="10" name="Title 1"/>
          <p:cNvSpPr txBox="1">
            <a:spLocks/>
          </p:cNvSpPr>
          <p:nvPr/>
        </p:nvSpPr>
        <p:spPr>
          <a:xfrm rot="20883004">
            <a:off x="3719786" y="3851666"/>
            <a:ext cx="3048667" cy="950707"/>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dirty="0">
                <a:solidFill>
                  <a:schemeClr val="tx1"/>
                </a:solidFill>
                <a:latin typeface="Arial" charset="0"/>
                <a:ea typeface="Arial" charset="0"/>
                <a:cs typeface="Arial" charset="0"/>
              </a:rPr>
              <a:t>The members of the Security Council </a:t>
            </a:r>
          </a:p>
        </p:txBody>
      </p:sp>
      <p:sp>
        <p:nvSpPr>
          <p:cNvPr id="11" name="Title 1"/>
          <p:cNvSpPr txBox="1">
            <a:spLocks/>
          </p:cNvSpPr>
          <p:nvPr/>
        </p:nvSpPr>
        <p:spPr>
          <a:xfrm rot="247836">
            <a:off x="6038228" y="4993341"/>
            <a:ext cx="3048667" cy="968263"/>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dirty="0">
                <a:solidFill>
                  <a:schemeClr val="tx1"/>
                </a:solidFill>
                <a:latin typeface="Arial" charset="0"/>
                <a:ea typeface="Arial" charset="0"/>
                <a:cs typeface="Arial" charset="0"/>
              </a:rPr>
              <a:t>The influence of the USA</a:t>
            </a:r>
          </a:p>
        </p:txBody>
      </p:sp>
      <p:sp>
        <p:nvSpPr>
          <p:cNvPr id="12" name="Title 1"/>
          <p:cNvSpPr txBox="1">
            <a:spLocks/>
          </p:cNvSpPr>
          <p:nvPr/>
        </p:nvSpPr>
        <p:spPr>
          <a:xfrm rot="702498">
            <a:off x="8759707" y="3889940"/>
            <a:ext cx="3048667" cy="1296927"/>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dirty="0">
                <a:solidFill>
                  <a:schemeClr val="tx1"/>
                </a:solidFill>
                <a:latin typeface="Arial" charset="0"/>
                <a:ea typeface="Arial" charset="0"/>
                <a:cs typeface="Arial" charset="0"/>
              </a:rPr>
              <a:t>The amount of support given by each country</a:t>
            </a:r>
          </a:p>
        </p:txBody>
      </p:sp>
      <p:sp>
        <p:nvSpPr>
          <p:cNvPr id="3" name="Slide Number Placeholder 2">
            <a:extLst>
              <a:ext uri="{FF2B5EF4-FFF2-40B4-BE49-F238E27FC236}">
                <a16:creationId xmlns:a16="http://schemas.microsoft.com/office/drawing/2014/main" id="{074779F4-E0FC-CA4D-8F56-C10E2C1896D3}"/>
              </a:ext>
            </a:extLst>
          </p:cNvPr>
          <p:cNvSpPr>
            <a:spLocks noGrp="1"/>
          </p:cNvSpPr>
          <p:nvPr>
            <p:ph type="sldNum" sz="quarter" idx="12"/>
          </p:nvPr>
        </p:nvSpPr>
        <p:spPr/>
        <p:txBody>
          <a:bodyPr/>
          <a:lstStyle/>
          <a:p>
            <a:fld id="{91DB7F08-A76A-C04F-AC2D-B8A23795015F}" type="slidenum">
              <a:rPr lang="en-US" smtClean="0"/>
              <a:pPr/>
              <a:t>14</a:t>
            </a:fld>
            <a:endParaRPr lang="en-US"/>
          </a:p>
        </p:txBody>
      </p:sp>
    </p:spTree>
    <p:extLst>
      <p:ext uri="{BB962C8B-B14F-4D97-AF65-F5344CB8AC3E}">
        <p14:creationId xmlns:p14="http://schemas.microsoft.com/office/powerpoint/2010/main" val="110835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1715392"/>
          </a:xfrm>
        </p:spPr>
        <p:txBody>
          <a:bodyPr>
            <a:noAutofit/>
          </a:bodyPr>
          <a:lstStyle/>
          <a:p>
            <a:r>
              <a:rPr lang="en-GB" dirty="0"/>
              <a:t>Enquiry overview: </a:t>
            </a:r>
            <a:br>
              <a:rPr lang="en-GB" dirty="0"/>
            </a:br>
            <a:r>
              <a:rPr lang="en-GB" dirty="0">
                <a:solidFill>
                  <a:schemeClr val="accent5">
                    <a:lumMod val="75000"/>
                  </a:schemeClr>
                </a:solidFill>
              </a:rPr>
              <a:t>The UNO intervention </a:t>
            </a:r>
            <a:r>
              <a:rPr lang="en-GB" dirty="0"/>
              <a:t>Why did the UNO join the USA in the Korean War?</a:t>
            </a:r>
            <a:endParaRPr lang="en-US" dirty="0"/>
          </a:p>
        </p:txBody>
      </p:sp>
      <p:sp>
        <p:nvSpPr>
          <p:cNvPr id="9" name="Rectangle 8"/>
          <p:cNvSpPr/>
          <p:nvPr/>
        </p:nvSpPr>
        <p:spPr>
          <a:xfrm>
            <a:off x="6354445" y="2650914"/>
            <a:ext cx="4985474" cy="299427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200" kern="1200" dirty="0">
                <a:solidFill>
                  <a:schemeClr val="bg1"/>
                </a:solidFill>
                <a:latin typeface="Arial" panose="020B0604020202020204" pitchFamily="34" charset="0"/>
                <a:ea typeface="Arial" charset="0"/>
                <a:cs typeface="Arial" panose="020B0604020202020204" pitchFamily="34" charset="0"/>
              </a:rPr>
              <a:t>Lesson 4.2</a:t>
            </a:r>
          </a:p>
          <a:p>
            <a:pPr lvl="0" algn="ctr" defTabSz="1466850">
              <a:lnSpc>
                <a:spcPct val="90000"/>
              </a:lnSpc>
              <a:spcBef>
                <a:spcPct val="0"/>
              </a:spcBef>
              <a:spcAft>
                <a:spcPct val="35000"/>
              </a:spcAft>
            </a:pPr>
            <a:r>
              <a:rPr lang="en-GB" sz="3200" dirty="0">
                <a:solidFill>
                  <a:schemeClr val="bg1"/>
                </a:solidFill>
                <a:latin typeface="Arial" panose="020B0604020202020204" pitchFamily="34" charset="0"/>
                <a:cs typeface="Arial" panose="020B0604020202020204" pitchFamily="34" charset="0"/>
              </a:rPr>
              <a:t>Case studies: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How significant a role did members of the UN play in the Korean War?</a:t>
            </a:r>
            <a:endParaRPr lang="en-GB" sz="3200" kern="1200" dirty="0">
              <a:latin typeface="Arial" panose="020B0604020202020204" pitchFamily="34" charset="0"/>
              <a:ea typeface="Arial" charset="0"/>
              <a:cs typeface="Arial" panose="020B0604020202020204" pitchFamily="34" charset="0"/>
            </a:endParaRPr>
          </a:p>
        </p:txBody>
      </p:sp>
      <p:sp>
        <p:nvSpPr>
          <p:cNvPr id="7" name="Rectangle 6"/>
          <p:cNvSpPr/>
          <p:nvPr/>
        </p:nvSpPr>
        <p:spPr>
          <a:xfrm>
            <a:off x="688977" y="2650914"/>
            <a:ext cx="5026744" cy="3016046"/>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GB" sz="3200" b="1" dirty="0">
                <a:solidFill>
                  <a:schemeClr val="accent6">
                    <a:lumMod val="60000"/>
                    <a:lumOff val="40000"/>
                  </a:schemeClr>
                </a:solidFill>
                <a:latin typeface="Arial" panose="020B0604020202020204" pitchFamily="34" charset="0"/>
                <a:cs typeface="Arial" panose="020B0604020202020204" pitchFamily="34" charset="0"/>
              </a:rPr>
              <a:t>Lesson 4.1</a:t>
            </a:r>
          </a:p>
          <a:p>
            <a:pPr lvl="0" algn="ctr" defTabSz="1466850">
              <a:lnSpc>
                <a:spcPct val="90000"/>
              </a:lnSpc>
              <a:spcBef>
                <a:spcPct val="0"/>
              </a:spcBef>
              <a:spcAft>
                <a:spcPct val="35000"/>
              </a:spcAft>
            </a:pPr>
            <a:r>
              <a:rPr lang="en-GB" sz="3200" b="1" dirty="0">
                <a:solidFill>
                  <a:schemeClr val="bg1"/>
                </a:solidFill>
                <a:latin typeface="Arial" panose="020B0604020202020204" pitchFamily="34" charset="0"/>
                <a:cs typeface="Arial" panose="020B0604020202020204" pitchFamily="34" charset="0"/>
              </a:rPr>
              <a:t>Why did the UNO join the USA in the Korean War?</a:t>
            </a:r>
            <a:endParaRPr lang="en-GB" sz="3200" b="1" dirty="0">
              <a:solidFill>
                <a:schemeClr val="bg1"/>
              </a:solidFill>
              <a:latin typeface="Arial" panose="020B0604020202020204" pitchFamily="34" charset="0"/>
              <a:ea typeface="Arial" charset="0"/>
              <a:cs typeface="Arial" panose="020B0604020202020204" pitchFamily="34" charset="0"/>
            </a:endParaRPr>
          </a:p>
        </p:txBody>
      </p:sp>
      <p:sp>
        <p:nvSpPr>
          <p:cNvPr id="10" name="Slide Number Placeholder 9">
            <a:extLst>
              <a:ext uri="{FF2B5EF4-FFF2-40B4-BE49-F238E27FC236}">
                <a16:creationId xmlns:a16="http://schemas.microsoft.com/office/drawing/2014/main" id="{F617B6B9-F31B-3B47-9BDE-6BBA9339D15F}"/>
              </a:ext>
            </a:extLst>
          </p:cNvPr>
          <p:cNvSpPr>
            <a:spLocks noGrp="1"/>
          </p:cNvSpPr>
          <p:nvPr>
            <p:ph type="sldNum" sz="quarter" idx="12"/>
          </p:nvPr>
        </p:nvSpPr>
        <p:spPr/>
        <p:txBody>
          <a:bodyPr/>
          <a:lstStyle/>
          <a:p>
            <a:fld id="{91DB7F08-A76A-C04F-AC2D-B8A23795015F}" type="slidenum">
              <a:rPr lang="en-US" smtClean="0"/>
              <a:pPr/>
              <a:t>2</a:t>
            </a:fld>
            <a:endParaRPr lang="en-US" dirty="0"/>
          </a:p>
        </p:txBody>
      </p:sp>
      <p:sp>
        <p:nvSpPr>
          <p:cNvPr id="3" name="Rectangle 2">
            <a:extLst>
              <a:ext uri="{FF2B5EF4-FFF2-40B4-BE49-F238E27FC236}">
                <a16:creationId xmlns:a16="http://schemas.microsoft.com/office/drawing/2014/main" id="{0E45F633-8BA2-4DCD-AD47-FE34518EB291}"/>
              </a:ext>
            </a:extLst>
          </p:cNvPr>
          <p:cNvSpPr/>
          <p:nvPr/>
        </p:nvSpPr>
        <p:spPr>
          <a:xfrm>
            <a:off x="4195157" y="-1211465"/>
            <a:ext cx="6096000" cy="646331"/>
          </a:xfrm>
          <a:prstGeom prst="rect">
            <a:avLst/>
          </a:prstGeom>
        </p:spPr>
        <p:txBody>
          <a:bodyPr>
            <a:spAutoFit/>
          </a:bodyPr>
          <a:lstStyle/>
          <a:p>
            <a:r>
              <a:rPr lang="en-GB" b="1" dirty="0"/>
              <a:t>Enquiry 4</a:t>
            </a:r>
            <a:r>
              <a:rPr lang="en-GB" dirty="0"/>
              <a:t>: </a:t>
            </a:r>
            <a:br>
              <a:rPr lang="en-GB" dirty="0"/>
            </a:br>
            <a:endParaRPr lang="en-GB" dirty="0"/>
          </a:p>
        </p:txBody>
      </p:sp>
    </p:spTree>
    <p:extLst>
      <p:ext uri="{BB962C8B-B14F-4D97-AF65-F5344CB8AC3E}">
        <p14:creationId xmlns:p14="http://schemas.microsoft.com/office/powerpoint/2010/main" val="33535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692945"/>
          </a:xfrm>
        </p:spPr>
        <p:txBody>
          <a:bodyPr>
            <a:noAutofit/>
          </a:bodyPr>
          <a:lstStyle/>
          <a:p>
            <a:pPr defTabSz="501650"/>
            <a: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t>Lesson 4.1 Overview</a:t>
            </a: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dirty="0"/>
          </a:p>
        </p:txBody>
      </p:sp>
      <p:sp>
        <p:nvSpPr>
          <p:cNvPr id="6" name="Slide Number Placeholder 5">
            <a:extLst>
              <a:ext uri="{FF2B5EF4-FFF2-40B4-BE49-F238E27FC236}">
                <a16:creationId xmlns:a16="http://schemas.microsoft.com/office/drawing/2014/main" id="{B34002E7-0B7A-B54B-B8A1-8B557ED87D07}"/>
              </a:ext>
            </a:extLst>
          </p:cNvPr>
          <p:cNvSpPr>
            <a:spLocks noGrp="1"/>
          </p:cNvSpPr>
          <p:nvPr>
            <p:ph type="sldNum" sz="quarter" idx="12"/>
          </p:nvPr>
        </p:nvSpPr>
        <p:spPr/>
        <p:txBody>
          <a:bodyPr/>
          <a:lstStyle/>
          <a:p>
            <a:fld id="{91DB7F08-A76A-C04F-AC2D-B8A23795015F}" type="slidenum">
              <a:rPr lang="en-US" smtClean="0"/>
              <a:pPr/>
              <a:t>3</a:t>
            </a:fld>
            <a:endParaRPr lang="en-US" dirty="0"/>
          </a:p>
        </p:txBody>
      </p:sp>
      <p:sp>
        <p:nvSpPr>
          <p:cNvPr id="3" name="Rectangle 2">
            <a:extLst>
              <a:ext uri="{FF2B5EF4-FFF2-40B4-BE49-F238E27FC236}">
                <a16:creationId xmlns:a16="http://schemas.microsoft.com/office/drawing/2014/main" id="{99E71E96-458C-480C-A79E-06D44856AD93}"/>
              </a:ext>
            </a:extLst>
          </p:cNvPr>
          <p:cNvSpPr/>
          <p:nvPr/>
        </p:nvSpPr>
        <p:spPr>
          <a:xfrm>
            <a:off x="5977800" y="1620000"/>
            <a:ext cx="5572664" cy="3447098"/>
          </a:xfrm>
          <a:prstGeom prst="rect">
            <a:avLst/>
          </a:prstGeom>
        </p:spPr>
        <p:txBody>
          <a:bodyPr wrap="square">
            <a:spAutoFit/>
          </a:bodyPr>
          <a:lstStyle/>
          <a:p>
            <a:pPr>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Content covered in the lesson: </a:t>
            </a:r>
          </a:p>
          <a:p>
            <a:pPr marL="285750" indent="-285750">
              <a:spcBef>
                <a:spcPts val="600"/>
              </a:spcBef>
              <a:spcAft>
                <a:spcPts val="600"/>
              </a:spcAft>
              <a:buFont typeface="Arial" panose="020B0604020202020204" pitchFamily="34" charset="0"/>
              <a:buChar char="•"/>
            </a:pPr>
            <a:r>
              <a:rPr lang="en-US" altLang="fr-FR" sz="2400" dirty="0">
                <a:solidFill>
                  <a:srgbClr val="000000"/>
                </a:solidFill>
                <a:latin typeface="Arial" panose="020B0604020202020204" pitchFamily="34" charset="0"/>
                <a:cs typeface="Arial" panose="020B0604020202020204" pitchFamily="34" charset="0"/>
              </a:rPr>
              <a:t>Why did the UN pass Resolution 83?</a:t>
            </a:r>
          </a:p>
          <a:p>
            <a:pPr marL="285750" indent="-285750">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Who was in the multi-national force?</a:t>
            </a:r>
          </a:p>
          <a:p>
            <a:pPr marL="285750" indent="-285750">
              <a:spcBef>
                <a:spcPts val="600"/>
              </a:spcBef>
              <a:spcAft>
                <a:spcPts val="600"/>
              </a:spcAft>
              <a:buFont typeface="Arial" panose="020B0604020202020204" pitchFamily="34" charset="0"/>
              <a:buChar char="•"/>
            </a:pPr>
            <a:r>
              <a:rPr lang="en-US" altLang="fr-FR" sz="2400" dirty="0">
                <a:solidFill>
                  <a:srgbClr val="000000"/>
                </a:solidFill>
                <a:latin typeface="Arial" panose="020B0604020202020204" pitchFamily="34" charset="0"/>
                <a:cs typeface="Arial" panose="020B0604020202020204" pitchFamily="34" charset="0"/>
              </a:rPr>
              <a:t>What was the role of Marshall Aid? </a:t>
            </a:r>
          </a:p>
          <a:p>
            <a:pPr marL="285750" indent="-285750">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Review: </a:t>
            </a:r>
            <a:r>
              <a:rPr lang="en-GB" sz="2400" dirty="0">
                <a:latin typeface="Arial" panose="020B0604020202020204" pitchFamily="34" charset="0"/>
                <a:cs typeface="Arial" panose="020B0604020202020204" pitchFamily="34" charset="0"/>
              </a:rPr>
              <a:t>Why did the UN join the USA in the Korean War?</a:t>
            </a:r>
            <a:endParaRPr lang="en-GB" altLang="fr-FR" sz="2400" dirty="0">
              <a:solidFill>
                <a:srgbClr val="000000"/>
              </a:solidFill>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endParaRPr lang="en-GB" altLang="fr-FR" sz="2400" dirty="0">
              <a:solidFill>
                <a:srgbClr val="00000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915F8C8-D989-4388-9481-8FB44AFD97D0}"/>
              </a:ext>
            </a:extLst>
          </p:cNvPr>
          <p:cNvSpPr/>
          <p:nvPr/>
        </p:nvSpPr>
        <p:spPr>
          <a:xfrm>
            <a:off x="720000" y="1620000"/>
            <a:ext cx="5026744" cy="3016046"/>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GB" sz="3200" b="1" dirty="0">
                <a:solidFill>
                  <a:schemeClr val="accent6">
                    <a:lumMod val="60000"/>
                    <a:lumOff val="40000"/>
                  </a:schemeClr>
                </a:solidFill>
                <a:latin typeface="Arial" panose="020B0604020202020204" pitchFamily="34" charset="0"/>
                <a:cs typeface="Arial" panose="020B0604020202020204" pitchFamily="34" charset="0"/>
              </a:rPr>
              <a:t>Lesson 4.1</a:t>
            </a:r>
          </a:p>
          <a:p>
            <a:pPr lvl="0" algn="ctr" defTabSz="1466850">
              <a:lnSpc>
                <a:spcPct val="90000"/>
              </a:lnSpc>
              <a:spcBef>
                <a:spcPct val="0"/>
              </a:spcBef>
              <a:spcAft>
                <a:spcPct val="35000"/>
              </a:spcAft>
            </a:pPr>
            <a:r>
              <a:rPr lang="en-GB" sz="3200" b="1" dirty="0">
                <a:solidFill>
                  <a:schemeClr val="bg1"/>
                </a:solidFill>
                <a:latin typeface="Arial" panose="020B0604020202020204" pitchFamily="34" charset="0"/>
                <a:cs typeface="Arial" panose="020B0604020202020204" pitchFamily="34" charset="0"/>
              </a:rPr>
              <a:t>Why did the UNO join the USA in the Korean War?</a:t>
            </a:r>
            <a:endParaRPr lang="en-GB" sz="3200" b="1" dirty="0">
              <a:solidFill>
                <a:schemeClr val="bg1"/>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96300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5323301" cy="884368"/>
          </a:xfrm>
        </p:spPr>
        <p:txBody>
          <a:bodyPr>
            <a:normAutofit/>
          </a:bodyPr>
          <a:lstStyle/>
          <a:p>
            <a:r>
              <a:rPr lang="en-US" dirty="0"/>
              <a:t>Stop! Criminal!</a:t>
            </a:r>
          </a:p>
        </p:txBody>
      </p:sp>
      <p:sp>
        <p:nvSpPr>
          <p:cNvPr id="11" name="Rectangle"/>
          <p:cNvSpPr>
            <a:spLocks noChangeArrowheads="1"/>
          </p:cNvSpPr>
          <p:nvPr/>
        </p:nvSpPr>
        <p:spPr bwMode="auto">
          <a:xfrm>
            <a:off x="720000" y="1260000"/>
            <a:ext cx="4917844" cy="4392921"/>
          </a:xfrm>
          <a:prstGeom prst="rect">
            <a:avLst/>
          </a:prstGeom>
          <a:noFill/>
          <a:ln>
            <a:noFill/>
          </a:ln>
        </p:spPr>
        <p:txBody>
          <a:bodyPr lIns="0" tIns="0" rIns="0" bIns="5080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0" indent="0"/>
            <a:r>
              <a:rPr lang="en-GB" sz="2400" b="1" dirty="0">
                <a:latin typeface="Arial" charset="0"/>
                <a:ea typeface="Arial" charset="0"/>
                <a:cs typeface="Arial" charset="0"/>
              </a:rPr>
              <a:t>Starter:</a:t>
            </a:r>
            <a:endParaRPr lang="en-GB" sz="2400" dirty="0">
              <a:latin typeface="Arial" charset="0"/>
              <a:ea typeface="Arial" charset="0"/>
              <a:cs typeface="Arial" charset="0"/>
            </a:endParaRPr>
          </a:p>
          <a:p>
            <a:pPr marL="0" indent="0"/>
            <a:r>
              <a:rPr lang="en-GB" sz="2400" dirty="0">
                <a:latin typeface="Arial" charset="0"/>
                <a:ea typeface="Arial" charset="0"/>
                <a:cs typeface="Arial" charset="0"/>
              </a:rPr>
              <a:t>Look at Source 1.</a:t>
            </a:r>
          </a:p>
          <a:p>
            <a:pPr marL="457200" indent="-457200">
              <a:buFont typeface="+mj-lt"/>
              <a:buAutoNum type="arabicPeriod"/>
            </a:pPr>
            <a:r>
              <a:rPr lang="en-GB" sz="2400" dirty="0">
                <a:latin typeface="Arial" charset="0"/>
                <a:ea typeface="Arial" charset="0"/>
                <a:cs typeface="Arial" charset="0"/>
              </a:rPr>
              <a:t>What is the message of this source? Highlight a keyword and image that helps you to answer this question and be ready to share your answer.</a:t>
            </a:r>
          </a:p>
          <a:p>
            <a:pPr marL="457200" indent="-457200">
              <a:buFont typeface="+mj-lt"/>
              <a:buAutoNum type="arabicPeriod"/>
            </a:pPr>
            <a:r>
              <a:rPr lang="en-GB" sz="2400" dirty="0">
                <a:latin typeface="Arial" charset="0"/>
                <a:ea typeface="Arial" charset="0"/>
                <a:cs typeface="Arial" charset="0"/>
              </a:rPr>
              <a:t>Come up with a possible answer to the enquiry question: Why did the UNO join the USA in the Korean War? </a:t>
            </a:r>
          </a:p>
        </p:txBody>
      </p:sp>
      <p:pic>
        <p:nvPicPr>
          <p:cNvPr id="12" name="Picture 11"/>
          <p:cNvPicPr>
            <a:picLocks noChangeAspect="1"/>
          </p:cNvPicPr>
          <p:nvPr/>
        </p:nvPicPr>
        <p:blipFill>
          <a:blip r:embed="rId3"/>
          <a:stretch>
            <a:fillRect/>
          </a:stretch>
        </p:blipFill>
        <p:spPr>
          <a:xfrm>
            <a:off x="5935697" y="434936"/>
            <a:ext cx="5323300" cy="4093268"/>
          </a:xfrm>
          <a:prstGeom prst="rect">
            <a:avLst/>
          </a:prstGeom>
        </p:spPr>
      </p:pic>
      <p:sp>
        <p:nvSpPr>
          <p:cNvPr id="13" name="Title 1"/>
          <p:cNvSpPr txBox="1">
            <a:spLocks/>
          </p:cNvSpPr>
          <p:nvPr/>
        </p:nvSpPr>
        <p:spPr>
          <a:xfrm>
            <a:off x="6095999" y="4698062"/>
            <a:ext cx="5162998" cy="103516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800" b="1" dirty="0">
                <a:latin typeface="Arial" charset="0"/>
                <a:ea typeface="Arial" charset="0"/>
                <a:cs typeface="Arial" charset="0"/>
              </a:rPr>
              <a:t>Source 1:  </a:t>
            </a:r>
            <a:r>
              <a:rPr lang="en-US" sz="1800" dirty="0">
                <a:solidFill>
                  <a:srgbClr val="1E3351"/>
                </a:solidFill>
                <a:latin typeface="Arial" charset="0"/>
                <a:ea typeface="Arial" charset="0"/>
                <a:cs typeface="Arial" charset="0"/>
              </a:rPr>
              <a:t>An American poster produced during the Korean War. The number ‘53’ refers to the number of countries in the UNO that condemned Chinese intervention in Korea.</a:t>
            </a:r>
            <a:endParaRPr lang="en-GB" sz="1800" dirty="0">
              <a:latin typeface="Arial" charset="0"/>
              <a:ea typeface="Arial" charset="0"/>
              <a:cs typeface="Arial" charset="0"/>
            </a:endParaRPr>
          </a:p>
        </p:txBody>
      </p:sp>
      <p:sp>
        <p:nvSpPr>
          <p:cNvPr id="3" name="Slide Number Placeholder 2">
            <a:extLst>
              <a:ext uri="{FF2B5EF4-FFF2-40B4-BE49-F238E27FC236}">
                <a16:creationId xmlns:a16="http://schemas.microsoft.com/office/drawing/2014/main" id="{9457934B-02A0-6F40-AD64-9D767F973A93}"/>
              </a:ext>
            </a:extLst>
          </p:cNvPr>
          <p:cNvSpPr>
            <a:spLocks noGrp="1"/>
          </p:cNvSpPr>
          <p:nvPr>
            <p:ph type="sldNum" sz="quarter" idx="12"/>
          </p:nvPr>
        </p:nvSpPr>
        <p:spPr/>
        <p:txBody>
          <a:bodyPr/>
          <a:lstStyle/>
          <a:p>
            <a:fld id="{91DB7F08-A76A-C04F-AC2D-B8A23795015F}" type="slidenum">
              <a:rPr lang="en-US" smtClean="0"/>
              <a:pPr/>
              <a:t>4</a:t>
            </a:fld>
            <a:endParaRPr lang="en-US"/>
          </a:p>
        </p:txBody>
      </p:sp>
    </p:spTree>
    <p:extLst>
      <p:ext uri="{BB962C8B-B14F-4D97-AF65-F5344CB8AC3E}">
        <p14:creationId xmlns:p14="http://schemas.microsoft.com/office/powerpoint/2010/main" val="208723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1. Why did the UN pass Resolution 83?</a:t>
            </a:r>
          </a:p>
        </p:txBody>
      </p:sp>
      <p:sp>
        <p:nvSpPr>
          <p:cNvPr id="7" name="TextBox 6"/>
          <p:cNvSpPr txBox="1"/>
          <p:nvPr/>
        </p:nvSpPr>
        <p:spPr>
          <a:xfrm>
            <a:off x="720000" y="1260000"/>
            <a:ext cx="6545096" cy="4893647"/>
          </a:xfrm>
          <a:prstGeom prst="rect">
            <a:avLst/>
          </a:prstGeom>
          <a:noFill/>
        </p:spPr>
        <p:txBody>
          <a:bodyPr wrap="square" rtlCol="0">
            <a:spAutoFit/>
          </a:bodyPr>
          <a:lstStyle/>
          <a:p>
            <a:r>
              <a:rPr lang="en-GB" sz="2400" b="1" dirty="0">
                <a:latin typeface="Arial" charset="0"/>
                <a:ea typeface="Arial" charset="0"/>
                <a:cs typeface="Arial" charset="0"/>
              </a:rPr>
              <a:t>What was the United Nations Organisation?</a:t>
            </a:r>
          </a:p>
          <a:p>
            <a:pPr marL="342900" indent="-342900">
              <a:buFont typeface="Arial" panose="020B0604020202020204" pitchFamily="34" charset="0"/>
              <a:buChar char="•"/>
            </a:pPr>
            <a:r>
              <a:rPr lang="en-GB" sz="2400" dirty="0">
                <a:latin typeface="Arial" charset="0"/>
                <a:ea typeface="Arial" charset="0"/>
                <a:cs typeface="Arial" charset="0"/>
              </a:rPr>
              <a:t>Established in 1945 to promote international co-operation and peacekeeping.</a:t>
            </a:r>
          </a:p>
          <a:p>
            <a:pPr marL="342900" indent="-342900">
              <a:buFont typeface="Arial" panose="020B0604020202020204" pitchFamily="34" charset="0"/>
              <a:buChar char="•"/>
            </a:pPr>
            <a:r>
              <a:rPr lang="en-GB" sz="2400" dirty="0">
                <a:latin typeface="Arial" charset="0"/>
                <a:ea typeface="Arial" charset="0"/>
                <a:cs typeface="Arial" charset="0"/>
              </a:rPr>
              <a:t>Initially, the UN had 51 member states.</a:t>
            </a:r>
          </a:p>
          <a:p>
            <a:pPr marL="342900" indent="-342900">
              <a:buFont typeface="Arial" panose="020B0604020202020204" pitchFamily="34" charset="0"/>
              <a:buChar char="•"/>
            </a:pPr>
            <a:r>
              <a:rPr lang="en-GB" sz="2400" dirty="0">
                <a:latin typeface="Arial" charset="0"/>
                <a:ea typeface="Arial" charset="0"/>
                <a:cs typeface="Arial" charset="0"/>
              </a:rPr>
              <a:t>Major decisions (called Resolutions) were voted on by the </a:t>
            </a:r>
            <a:r>
              <a:rPr lang="en-GB" sz="2400" b="1" dirty="0">
                <a:latin typeface="Arial" charset="0"/>
                <a:ea typeface="Arial" charset="0"/>
                <a:cs typeface="Arial" charset="0"/>
              </a:rPr>
              <a:t>Security Council.</a:t>
            </a:r>
          </a:p>
          <a:p>
            <a:pPr marL="342900" indent="-342900">
              <a:buFont typeface="Arial" panose="020B0604020202020204" pitchFamily="34" charset="0"/>
              <a:buChar char="•"/>
            </a:pPr>
            <a:r>
              <a:rPr lang="en-GB" sz="2400" dirty="0">
                <a:latin typeface="Arial" charset="0"/>
                <a:ea typeface="Arial" charset="0"/>
                <a:cs typeface="Arial" charset="0"/>
              </a:rPr>
              <a:t>In 1950, the </a:t>
            </a:r>
            <a:r>
              <a:rPr lang="en-GB" sz="2400" b="1" dirty="0">
                <a:latin typeface="Arial" charset="0"/>
                <a:ea typeface="Arial" charset="0"/>
                <a:cs typeface="Arial" charset="0"/>
              </a:rPr>
              <a:t>Security Council </a:t>
            </a:r>
            <a:r>
              <a:rPr lang="en-GB" sz="2400" dirty="0">
                <a:latin typeface="Arial" charset="0"/>
                <a:ea typeface="Arial" charset="0"/>
                <a:cs typeface="Arial" charset="0"/>
              </a:rPr>
              <a:t>consisted of five permanent members:</a:t>
            </a:r>
          </a:p>
          <a:p>
            <a:pPr marL="800100" lvl="1" indent="-342900">
              <a:buFont typeface="Arial" panose="020B0604020202020204" pitchFamily="34" charset="0"/>
              <a:buChar char="•"/>
            </a:pPr>
            <a:r>
              <a:rPr lang="en-GB" sz="2400" dirty="0">
                <a:latin typeface="Arial" charset="0"/>
                <a:ea typeface="Arial" charset="0"/>
                <a:cs typeface="Arial" charset="0"/>
              </a:rPr>
              <a:t>The Republic of China</a:t>
            </a:r>
          </a:p>
          <a:p>
            <a:pPr marL="800100" lvl="1" indent="-342900">
              <a:buFont typeface="Arial" panose="020B0604020202020204" pitchFamily="34" charset="0"/>
              <a:buChar char="•"/>
            </a:pPr>
            <a:r>
              <a:rPr lang="en-GB" sz="2400" dirty="0">
                <a:latin typeface="Arial" charset="0"/>
                <a:ea typeface="Arial" charset="0"/>
                <a:cs typeface="Arial" charset="0"/>
              </a:rPr>
              <a:t>France</a:t>
            </a:r>
          </a:p>
          <a:p>
            <a:pPr marL="800100" lvl="1" indent="-342900">
              <a:buFont typeface="Arial" panose="020B0604020202020204" pitchFamily="34" charset="0"/>
              <a:buChar char="•"/>
            </a:pPr>
            <a:r>
              <a:rPr lang="en-GB" sz="2400" dirty="0">
                <a:latin typeface="Arial" charset="0"/>
                <a:ea typeface="Arial" charset="0"/>
                <a:cs typeface="Arial" charset="0"/>
              </a:rPr>
              <a:t>The USSR</a:t>
            </a:r>
          </a:p>
          <a:p>
            <a:pPr marL="800100" lvl="1" indent="-342900">
              <a:buFont typeface="Arial" panose="020B0604020202020204" pitchFamily="34" charset="0"/>
              <a:buChar char="•"/>
            </a:pPr>
            <a:r>
              <a:rPr lang="en-GB" sz="2400" dirty="0">
                <a:latin typeface="Arial" charset="0"/>
                <a:ea typeface="Arial" charset="0"/>
                <a:cs typeface="Arial" charset="0"/>
              </a:rPr>
              <a:t>The UK</a:t>
            </a:r>
          </a:p>
          <a:p>
            <a:pPr marL="800100" lvl="1" indent="-342900">
              <a:buFont typeface="Arial" panose="020B0604020202020204" pitchFamily="34" charset="0"/>
              <a:buChar char="•"/>
            </a:pPr>
            <a:r>
              <a:rPr lang="en-GB" sz="2400" dirty="0">
                <a:latin typeface="Arial" charset="0"/>
                <a:ea typeface="Arial" charset="0"/>
                <a:cs typeface="Arial" charset="0"/>
              </a:rPr>
              <a:t>The USA</a:t>
            </a:r>
          </a:p>
        </p:txBody>
      </p:sp>
      <p:pic>
        <p:nvPicPr>
          <p:cNvPr id="5" name="Picture 4"/>
          <p:cNvPicPr>
            <a:picLocks noChangeAspect="1"/>
          </p:cNvPicPr>
          <p:nvPr/>
        </p:nvPicPr>
        <p:blipFill>
          <a:blip r:embed="rId3"/>
          <a:stretch>
            <a:fillRect/>
          </a:stretch>
        </p:blipFill>
        <p:spPr>
          <a:xfrm>
            <a:off x="7388361" y="1260000"/>
            <a:ext cx="4557329" cy="2836417"/>
          </a:xfrm>
          <a:prstGeom prst="rect">
            <a:avLst/>
          </a:prstGeom>
        </p:spPr>
      </p:pic>
      <p:sp>
        <p:nvSpPr>
          <p:cNvPr id="3" name="Slide Number Placeholder 2">
            <a:extLst>
              <a:ext uri="{FF2B5EF4-FFF2-40B4-BE49-F238E27FC236}">
                <a16:creationId xmlns:a16="http://schemas.microsoft.com/office/drawing/2014/main" id="{BBB67F80-0636-284E-92E4-031C6F7F4E4A}"/>
              </a:ext>
            </a:extLst>
          </p:cNvPr>
          <p:cNvSpPr>
            <a:spLocks noGrp="1"/>
          </p:cNvSpPr>
          <p:nvPr>
            <p:ph type="sldNum" sz="quarter" idx="12"/>
          </p:nvPr>
        </p:nvSpPr>
        <p:spPr/>
        <p:txBody>
          <a:bodyPr/>
          <a:lstStyle/>
          <a:p>
            <a:fld id="{91DB7F08-A76A-C04F-AC2D-B8A23795015F}" type="slidenum">
              <a:rPr lang="en-US" smtClean="0"/>
              <a:pPr/>
              <a:t>5</a:t>
            </a:fld>
            <a:endParaRPr lang="en-US"/>
          </a:p>
        </p:txBody>
      </p:sp>
    </p:spTree>
    <p:extLst>
      <p:ext uri="{BB962C8B-B14F-4D97-AF65-F5344CB8AC3E}">
        <p14:creationId xmlns:p14="http://schemas.microsoft.com/office/powerpoint/2010/main" val="73980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F781EF-DCA9-9544-9AFB-E494FE7236B6}"/>
              </a:ext>
            </a:extLst>
          </p:cNvPr>
          <p:cNvPicPr>
            <a:picLocks noChangeAspect="1"/>
          </p:cNvPicPr>
          <p:nvPr/>
        </p:nvPicPr>
        <p:blipFill>
          <a:blip r:embed="rId3"/>
          <a:stretch>
            <a:fillRect/>
          </a:stretch>
        </p:blipFill>
        <p:spPr>
          <a:xfrm>
            <a:off x="4696691" y="1227233"/>
            <a:ext cx="5558942" cy="4248873"/>
          </a:xfrm>
          <a:prstGeom prst="rect">
            <a:avLst/>
          </a:prstGeom>
        </p:spPr>
      </p:pic>
      <p:sp>
        <p:nvSpPr>
          <p:cNvPr id="2" name="Title 1"/>
          <p:cNvSpPr>
            <a:spLocks noGrp="1"/>
          </p:cNvSpPr>
          <p:nvPr>
            <p:ph type="title"/>
          </p:nvPr>
        </p:nvSpPr>
        <p:spPr>
          <a:xfrm>
            <a:off x="720000" y="360001"/>
            <a:ext cx="10775868" cy="720952"/>
          </a:xfrm>
        </p:spPr>
        <p:txBody>
          <a:bodyPr>
            <a:normAutofit/>
          </a:bodyPr>
          <a:lstStyle/>
          <a:p>
            <a:r>
              <a:rPr lang="en-GB" dirty="0"/>
              <a:t>Why did the UN pass Resolution 83?</a:t>
            </a:r>
          </a:p>
        </p:txBody>
      </p:sp>
      <p:sp>
        <p:nvSpPr>
          <p:cNvPr id="11" name="TextBox 10"/>
          <p:cNvSpPr txBox="1"/>
          <p:nvPr/>
        </p:nvSpPr>
        <p:spPr>
          <a:xfrm>
            <a:off x="720000" y="1227234"/>
            <a:ext cx="3573703" cy="4801314"/>
          </a:xfrm>
          <a:prstGeom prst="rect">
            <a:avLst/>
          </a:prstGeom>
          <a:noFill/>
        </p:spPr>
        <p:txBody>
          <a:bodyPr wrap="square" lIns="0" tIns="0" rIns="0" bIns="0" rtlCol="0">
            <a:spAutoFit/>
          </a:bodyPr>
          <a:lstStyle/>
          <a:p>
            <a:r>
              <a:rPr lang="en-GB" sz="2400" dirty="0">
                <a:latin typeface="Arial" charset="0"/>
                <a:ea typeface="Arial" charset="0"/>
                <a:cs typeface="Arial" charset="0"/>
              </a:rPr>
              <a:t>In June 1950, the United Nations adopted </a:t>
            </a:r>
            <a:r>
              <a:rPr lang="en-GB" sz="2400" b="1" dirty="0">
                <a:latin typeface="Arial" charset="0"/>
                <a:ea typeface="Arial" charset="0"/>
                <a:cs typeface="Arial" charset="0"/>
              </a:rPr>
              <a:t>Resolution</a:t>
            </a:r>
            <a:r>
              <a:rPr lang="en-GB" sz="2400" dirty="0">
                <a:latin typeface="Arial" charset="0"/>
                <a:ea typeface="Arial" charset="0"/>
                <a:cs typeface="Arial" charset="0"/>
              </a:rPr>
              <a:t> </a:t>
            </a:r>
            <a:r>
              <a:rPr lang="en-GB" sz="2400" b="1" dirty="0">
                <a:latin typeface="Arial" charset="0"/>
                <a:ea typeface="Arial" charset="0"/>
                <a:cs typeface="Arial" charset="0"/>
              </a:rPr>
              <a:t>83</a:t>
            </a:r>
            <a:r>
              <a:rPr lang="en-GB" sz="2400" dirty="0">
                <a:latin typeface="Arial" charset="0"/>
                <a:ea typeface="Arial" charset="0"/>
                <a:cs typeface="Arial" charset="0"/>
              </a:rPr>
              <a:t>, stating that its members should provide military assistance to South Korea in its fight against the communist North.</a:t>
            </a:r>
          </a:p>
          <a:p>
            <a:endParaRPr lang="en-GB" sz="2400" dirty="0">
              <a:latin typeface="Arial" charset="0"/>
              <a:ea typeface="Arial" charset="0"/>
              <a:cs typeface="Arial" charset="0"/>
            </a:endParaRPr>
          </a:p>
          <a:p>
            <a:r>
              <a:rPr lang="en-GB" sz="2400" dirty="0">
                <a:latin typeface="Arial" charset="0"/>
                <a:ea typeface="Arial" charset="0"/>
                <a:cs typeface="Arial" charset="0"/>
              </a:rPr>
              <a:t>A </a:t>
            </a:r>
            <a:r>
              <a:rPr lang="en-GB" sz="2400" b="1" dirty="0">
                <a:latin typeface="Arial" charset="0"/>
                <a:ea typeface="Arial" charset="0"/>
                <a:cs typeface="Arial" charset="0"/>
              </a:rPr>
              <a:t>Resolution</a:t>
            </a:r>
            <a:r>
              <a:rPr lang="en-GB" sz="2400" dirty="0">
                <a:latin typeface="Arial" charset="0"/>
                <a:ea typeface="Arial" charset="0"/>
                <a:cs typeface="Arial" charset="0"/>
              </a:rPr>
              <a:t> is the formal name given to a decision made by the United Nations.</a:t>
            </a:r>
          </a:p>
        </p:txBody>
      </p:sp>
      <p:sp>
        <p:nvSpPr>
          <p:cNvPr id="13" name="Title 1"/>
          <p:cNvSpPr txBox="1">
            <a:spLocks/>
          </p:cNvSpPr>
          <p:nvPr/>
        </p:nvSpPr>
        <p:spPr>
          <a:xfrm>
            <a:off x="4696691" y="5557431"/>
            <a:ext cx="6048341" cy="109329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800" b="1" dirty="0">
                <a:latin typeface="Arial" charset="0"/>
                <a:ea typeface="Arial" charset="0"/>
                <a:cs typeface="Arial" charset="0"/>
              </a:rPr>
              <a:t>Source 2</a:t>
            </a:r>
            <a:r>
              <a:rPr lang="en-GB" sz="1800" dirty="0">
                <a:latin typeface="Arial" charset="0"/>
                <a:ea typeface="Arial" charset="0"/>
                <a:cs typeface="Arial" charset="0"/>
              </a:rPr>
              <a:t>: </a:t>
            </a:r>
            <a:br>
              <a:rPr lang="en-GB" sz="1800" dirty="0">
                <a:latin typeface="Arial" charset="0"/>
                <a:ea typeface="Arial" charset="0"/>
                <a:cs typeface="Arial" charset="0"/>
              </a:rPr>
            </a:br>
            <a:r>
              <a:rPr lang="en-GB" sz="1800" dirty="0">
                <a:latin typeface="Arial" charset="0"/>
                <a:ea typeface="Arial" charset="0"/>
                <a:cs typeface="Arial" charset="0"/>
              </a:rPr>
              <a:t>This photo shows this meeting in 1950. </a:t>
            </a:r>
            <a:br>
              <a:rPr lang="en-GB" sz="1800" dirty="0">
                <a:latin typeface="Arial" charset="0"/>
                <a:ea typeface="Arial" charset="0"/>
                <a:cs typeface="Arial" charset="0"/>
              </a:rPr>
            </a:br>
            <a:r>
              <a:rPr lang="en-GB" sz="1800" dirty="0">
                <a:latin typeface="Arial" charset="0"/>
                <a:ea typeface="Arial" charset="0"/>
                <a:cs typeface="Arial" charset="0"/>
              </a:rPr>
              <a:t>Can you see whose chair is empty?</a:t>
            </a:r>
          </a:p>
          <a:p>
            <a:pPr algn="l"/>
            <a:endParaRPr lang="en-GB" sz="1800" dirty="0">
              <a:latin typeface="Arial" charset="0"/>
              <a:ea typeface="Arial" charset="0"/>
              <a:cs typeface="Arial" charset="0"/>
            </a:endParaRPr>
          </a:p>
        </p:txBody>
      </p:sp>
      <p:sp>
        <p:nvSpPr>
          <p:cNvPr id="3" name="Slide Number Placeholder 2">
            <a:extLst>
              <a:ext uri="{FF2B5EF4-FFF2-40B4-BE49-F238E27FC236}">
                <a16:creationId xmlns:a16="http://schemas.microsoft.com/office/drawing/2014/main" id="{13FBC46F-918E-AA4E-918D-72ABF7477610}"/>
              </a:ext>
            </a:extLst>
          </p:cNvPr>
          <p:cNvSpPr>
            <a:spLocks noGrp="1"/>
          </p:cNvSpPr>
          <p:nvPr>
            <p:ph type="sldNum" sz="quarter" idx="12"/>
          </p:nvPr>
        </p:nvSpPr>
        <p:spPr/>
        <p:txBody>
          <a:bodyPr/>
          <a:lstStyle/>
          <a:p>
            <a:fld id="{91DB7F08-A76A-C04F-AC2D-B8A23795015F}" type="slidenum">
              <a:rPr lang="en-US" smtClean="0"/>
              <a:pPr/>
              <a:t>6</a:t>
            </a:fld>
            <a:endParaRPr lang="en-US"/>
          </a:p>
        </p:txBody>
      </p:sp>
      <p:sp>
        <p:nvSpPr>
          <p:cNvPr id="5" name="Arrow: Up 4">
            <a:extLst>
              <a:ext uri="{FF2B5EF4-FFF2-40B4-BE49-F238E27FC236}">
                <a16:creationId xmlns:a16="http://schemas.microsoft.com/office/drawing/2014/main" id="{B8CAD354-B47C-44E3-A5D7-EF46E3773BEF}"/>
              </a:ext>
            </a:extLst>
          </p:cNvPr>
          <p:cNvSpPr/>
          <p:nvPr/>
        </p:nvSpPr>
        <p:spPr>
          <a:xfrm rot="9509973">
            <a:off x="7109297" y="1455906"/>
            <a:ext cx="565592" cy="1623811"/>
          </a:xfrm>
          <a:prstGeom prst="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049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1325563"/>
          </a:xfrm>
        </p:spPr>
        <p:txBody>
          <a:bodyPr lIns="0"/>
          <a:lstStyle/>
          <a:p>
            <a:r>
              <a:rPr lang="en-GB" dirty="0"/>
              <a:t>Why did the UN pass Resolution 83?</a:t>
            </a:r>
          </a:p>
        </p:txBody>
      </p:sp>
      <p:sp>
        <p:nvSpPr>
          <p:cNvPr id="3" name="Slide Number Placeholder 2">
            <a:extLst>
              <a:ext uri="{FF2B5EF4-FFF2-40B4-BE49-F238E27FC236}">
                <a16:creationId xmlns:a16="http://schemas.microsoft.com/office/drawing/2014/main" id="{8F8010F2-4E63-FF45-AD15-1984651ED887}"/>
              </a:ext>
            </a:extLst>
          </p:cNvPr>
          <p:cNvSpPr>
            <a:spLocks noGrp="1"/>
          </p:cNvSpPr>
          <p:nvPr>
            <p:ph type="sldNum" sz="quarter" idx="12"/>
          </p:nvPr>
        </p:nvSpPr>
        <p:spPr/>
        <p:txBody>
          <a:bodyPr/>
          <a:lstStyle/>
          <a:p>
            <a:fld id="{91DB7F08-A76A-C04F-AC2D-B8A23795015F}" type="slidenum">
              <a:rPr lang="en-US" smtClean="0"/>
              <a:pPr/>
              <a:t>7</a:t>
            </a:fld>
            <a:endParaRPr lang="en-US"/>
          </a:p>
        </p:txBody>
      </p:sp>
      <p:sp>
        <p:nvSpPr>
          <p:cNvPr id="4" name="TextBox 3">
            <a:extLst>
              <a:ext uri="{FF2B5EF4-FFF2-40B4-BE49-F238E27FC236}">
                <a16:creationId xmlns:a16="http://schemas.microsoft.com/office/drawing/2014/main" id="{BB601148-7BE6-4C4B-BE26-A81A5C63699E}"/>
              </a:ext>
            </a:extLst>
          </p:cNvPr>
          <p:cNvSpPr txBox="1"/>
          <p:nvPr/>
        </p:nvSpPr>
        <p:spPr>
          <a:xfrm>
            <a:off x="720000" y="1372676"/>
            <a:ext cx="9435382" cy="4267835"/>
          </a:xfrm>
          <a:prstGeom prst="rect">
            <a:avLst/>
          </a:prstGeom>
          <a:noFill/>
        </p:spPr>
        <p:txBody>
          <a:bodyPr wrap="square" rtlCol="0">
            <a:spAutoFit/>
          </a:bodyPr>
          <a:lstStyle/>
          <a:p>
            <a:pPr>
              <a:spcBef>
                <a:spcPts val="600"/>
              </a:spcBef>
              <a:spcAft>
                <a:spcPts val="400"/>
              </a:spcAft>
            </a:pPr>
            <a:r>
              <a:rPr lang="en-GB" sz="2000" b="1" dirty="0">
                <a:latin typeface="Arial" panose="020B0604020202020204" pitchFamily="34" charset="0"/>
                <a:ea typeface="Arial" charset="0"/>
                <a:cs typeface="Arial" panose="020B0604020202020204" pitchFamily="34" charset="0"/>
              </a:rPr>
              <a:t>Source 3:  </a:t>
            </a:r>
            <a:br>
              <a:rPr lang="en-GB" sz="2000" b="1" dirty="0">
                <a:latin typeface="Arial" panose="020B0604020202020204" pitchFamily="34" charset="0"/>
                <a:ea typeface="Arial" charset="0"/>
                <a:cs typeface="Arial" panose="020B0604020202020204" pitchFamily="34" charset="0"/>
              </a:rPr>
            </a:br>
            <a:r>
              <a:rPr lang="en-US" sz="2000" dirty="0">
                <a:latin typeface="Arial" panose="020B0604020202020204" pitchFamily="34" charset="0"/>
                <a:ea typeface="Arial" charset="0"/>
                <a:cs typeface="Arial" panose="020B0604020202020204" pitchFamily="34" charset="0"/>
              </a:rPr>
              <a:t>The UN Security Council votes to intervene in the Korean War</a:t>
            </a:r>
            <a:endParaRPr lang="en-US" dirty="0">
              <a:latin typeface="Arial" panose="020B0604020202020204" pitchFamily="34" charset="0"/>
              <a:ea typeface="Arial" charset="0"/>
              <a:cs typeface="Arial" panose="020B0604020202020204" pitchFamily="34" charset="0"/>
            </a:endParaRPr>
          </a:p>
          <a:p>
            <a:pPr>
              <a:spcBef>
                <a:spcPts val="600"/>
              </a:spcBef>
              <a:spcAft>
                <a:spcPts val="400"/>
              </a:spcAft>
            </a:pPr>
            <a:r>
              <a:rPr lang="en-US" i="1" dirty="0">
                <a:latin typeface="Arial" panose="020B0604020202020204" pitchFamily="34" charset="0"/>
                <a:ea typeface="Arial" charset="0"/>
                <a:cs typeface="Arial" panose="020B0604020202020204" pitchFamily="34" charset="0"/>
              </a:rPr>
              <a:t>‘At the State Department’s urgent request, a special session of the UN Security Council was called by the Secretary General </a:t>
            </a:r>
            <a:r>
              <a:rPr lang="en-US" i="1" dirty="0" err="1">
                <a:latin typeface="Arial" panose="020B0604020202020204" pitchFamily="34" charset="0"/>
                <a:ea typeface="Arial" charset="0"/>
                <a:cs typeface="Arial" panose="020B0604020202020204" pitchFamily="34" charset="0"/>
              </a:rPr>
              <a:t>Trygve</a:t>
            </a:r>
            <a:r>
              <a:rPr lang="en-US" i="1" dirty="0">
                <a:latin typeface="Arial" panose="020B0604020202020204" pitchFamily="34" charset="0"/>
                <a:ea typeface="Arial" charset="0"/>
                <a:cs typeface="Arial" panose="020B0604020202020204" pitchFamily="34" charset="0"/>
              </a:rPr>
              <a:t> Lie for Sunday afternoon. The Soviet Union had walked out of the Security Council in January [1950] to protest the UN decision not to admit Communist China, and it was still boycotting the Council in June.</a:t>
            </a:r>
            <a:endParaRPr lang="en-GB" i="1" dirty="0">
              <a:latin typeface="Arial" panose="020B0604020202020204" pitchFamily="34" charset="0"/>
              <a:ea typeface="Arial" charset="0"/>
              <a:cs typeface="Arial" panose="020B0604020202020204" pitchFamily="34" charset="0"/>
            </a:endParaRPr>
          </a:p>
          <a:p>
            <a:pPr>
              <a:spcBef>
                <a:spcPts val="600"/>
              </a:spcBef>
              <a:spcAft>
                <a:spcPts val="400"/>
              </a:spcAft>
            </a:pPr>
            <a:r>
              <a:rPr lang="en-GB" i="1" dirty="0">
                <a:latin typeface="Arial" panose="020B0604020202020204" pitchFamily="34" charset="0"/>
                <a:ea typeface="Arial" charset="0"/>
                <a:cs typeface="Arial" panose="020B0604020202020204" pitchFamily="34" charset="0"/>
              </a:rPr>
              <a:t>Under these extraordinary circumstances, the Security Council unanimously condemned North Korea’s aggression and called for withdrawal to the 38th Parallel. Two days later, on 27 June, the UN went even further by calling on all member states to extend military aid to South Korea. </a:t>
            </a:r>
          </a:p>
          <a:p>
            <a:pPr>
              <a:spcBef>
                <a:spcPts val="600"/>
              </a:spcBef>
              <a:spcAft>
                <a:spcPts val="400"/>
              </a:spcAft>
            </a:pPr>
            <a:r>
              <a:rPr lang="en-GB" i="1" dirty="0">
                <a:latin typeface="Arial" panose="020B0604020202020204" pitchFamily="34" charset="0"/>
                <a:ea typeface="Arial" charset="0"/>
                <a:cs typeface="Arial" panose="020B0604020202020204" pitchFamily="34" charset="0"/>
              </a:rPr>
              <a:t>With the Soviets absent from the Security Council, the UN voted for the first time to send a military force to assist one country attacked by another.’ </a:t>
            </a:r>
            <a:endParaRPr lang="en-GB" dirty="0">
              <a:latin typeface="Arial" panose="020B0604020202020204" pitchFamily="34" charset="0"/>
              <a:ea typeface="Arial" charset="0"/>
              <a:cs typeface="Arial" panose="020B0604020202020204" pitchFamily="34" charset="0"/>
            </a:endParaRPr>
          </a:p>
          <a:p>
            <a:pPr>
              <a:spcBef>
                <a:spcPts val="600"/>
              </a:spcBef>
              <a:spcAft>
                <a:spcPts val="400"/>
              </a:spcAft>
            </a:pPr>
            <a:r>
              <a:rPr lang="en-GB" dirty="0">
                <a:latin typeface="Arial" panose="020B0604020202020204" pitchFamily="34" charset="0"/>
                <a:cs typeface="Arial" panose="020B0604020202020204" pitchFamily="34" charset="0"/>
              </a:rPr>
              <a:t>From Isaacs, J. and Downing, T. (1998) </a:t>
            </a:r>
            <a:r>
              <a:rPr lang="en-GB" i="1" dirty="0">
                <a:latin typeface="Arial" panose="020B0604020202020204" pitchFamily="34" charset="0"/>
                <a:cs typeface="Arial" panose="020B0604020202020204" pitchFamily="34" charset="0"/>
              </a:rPr>
              <a:t>Cold War</a:t>
            </a:r>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Bantam Press, pp. 100–101</a:t>
            </a:r>
          </a:p>
        </p:txBody>
      </p:sp>
    </p:spTree>
    <p:extLst>
      <p:ext uri="{BB962C8B-B14F-4D97-AF65-F5344CB8AC3E}">
        <p14:creationId xmlns:p14="http://schemas.microsoft.com/office/powerpoint/2010/main" val="201471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did the UN pass Resolution 83?</a:t>
            </a:r>
          </a:p>
        </p:txBody>
      </p:sp>
      <p:sp>
        <p:nvSpPr>
          <p:cNvPr id="11" name="Title 1"/>
          <p:cNvSpPr txBox="1">
            <a:spLocks/>
          </p:cNvSpPr>
          <p:nvPr/>
        </p:nvSpPr>
        <p:spPr>
          <a:xfrm>
            <a:off x="720000" y="1190282"/>
            <a:ext cx="6416296" cy="3233442"/>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2400" b="1" dirty="0">
                <a:latin typeface="Arial" charset="0"/>
                <a:ea typeface="Arial" charset="0"/>
                <a:cs typeface="Arial" charset="0"/>
              </a:rPr>
              <a:t>Activity 1</a:t>
            </a:r>
          </a:p>
          <a:p>
            <a:pPr marL="457200" indent="-457200" algn="l">
              <a:buFont typeface="+mj-lt"/>
              <a:buAutoNum type="arabicPeriod"/>
            </a:pPr>
            <a:r>
              <a:rPr lang="en-GB" sz="2400" b="1" dirty="0">
                <a:latin typeface="Arial" charset="0"/>
                <a:ea typeface="Arial" charset="0"/>
                <a:cs typeface="Arial" charset="0"/>
              </a:rPr>
              <a:t>On your own copy of Source 3</a:t>
            </a:r>
            <a:r>
              <a:rPr lang="en-GB" sz="2400" dirty="0">
                <a:latin typeface="Arial" charset="0"/>
                <a:ea typeface="Arial" charset="0"/>
                <a:cs typeface="Arial" charset="0"/>
              </a:rPr>
              <a:t>, highlight the </a:t>
            </a:r>
            <a:r>
              <a:rPr lang="en-GB" sz="2400" b="1" dirty="0">
                <a:latin typeface="Arial" charset="0"/>
                <a:ea typeface="Arial" charset="0"/>
                <a:cs typeface="Arial" charset="0"/>
              </a:rPr>
              <a:t>causes</a:t>
            </a:r>
            <a:r>
              <a:rPr lang="en-GB" sz="2400" dirty="0">
                <a:latin typeface="Arial" charset="0"/>
                <a:ea typeface="Arial" charset="0"/>
                <a:cs typeface="Arial" charset="0"/>
              </a:rPr>
              <a:t> that resulted in the United Nations’ decision to intervene in Korea.</a:t>
            </a:r>
            <a:r>
              <a:rPr lang="en-GB" sz="2400" b="1" dirty="0">
                <a:latin typeface="Arial" charset="0"/>
                <a:ea typeface="Arial" charset="0"/>
                <a:cs typeface="Arial" charset="0"/>
              </a:rPr>
              <a:t> </a:t>
            </a:r>
          </a:p>
          <a:p>
            <a:pPr marL="457200" indent="-457200" algn="l">
              <a:buFont typeface="+mj-lt"/>
              <a:buAutoNum type="arabicPeriod"/>
            </a:pPr>
            <a:r>
              <a:rPr lang="en-GB" sz="2400" b="1" dirty="0">
                <a:latin typeface="Arial" charset="0"/>
                <a:ea typeface="Arial" charset="0"/>
                <a:cs typeface="Arial" charset="0"/>
              </a:rPr>
              <a:t>Copy the line below into your book</a:t>
            </a:r>
            <a:r>
              <a:rPr lang="en-GB" sz="2400" dirty="0">
                <a:latin typeface="Arial" charset="0"/>
                <a:ea typeface="Arial" charset="0"/>
                <a:cs typeface="Arial" charset="0"/>
              </a:rPr>
              <a:t>.  Write a summary of each cause on the line, showing how important you think each cause was. An example has been done for you.</a:t>
            </a:r>
          </a:p>
        </p:txBody>
      </p:sp>
      <p:sp>
        <p:nvSpPr>
          <p:cNvPr id="12" name="Left-Right Arrow 11"/>
          <p:cNvSpPr/>
          <p:nvPr/>
        </p:nvSpPr>
        <p:spPr>
          <a:xfrm>
            <a:off x="1794617" y="4980963"/>
            <a:ext cx="8745046" cy="818148"/>
          </a:xfrm>
          <a:prstGeom prst="leftRightArrow">
            <a:avLst/>
          </a:prstGeom>
          <a:solidFill>
            <a:schemeClr val="accent5">
              <a:lumMod val="75000"/>
            </a:schemeClr>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itle 1"/>
          <p:cNvSpPr txBox="1">
            <a:spLocks/>
          </p:cNvSpPr>
          <p:nvPr/>
        </p:nvSpPr>
        <p:spPr>
          <a:xfrm>
            <a:off x="3324313" y="5128110"/>
            <a:ext cx="5695359" cy="511572"/>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b="1" dirty="0">
                <a:latin typeface="Arial" charset="0"/>
                <a:ea typeface="Arial" charset="0"/>
                <a:cs typeface="Arial" charset="0"/>
              </a:rPr>
              <a:t>Causes that led to UN intervention in Korea</a:t>
            </a:r>
            <a:endParaRPr lang="en-GB" sz="2000" dirty="0">
              <a:latin typeface="Arial" charset="0"/>
              <a:ea typeface="Arial" charset="0"/>
              <a:cs typeface="Arial" charset="0"/>
            </a:endParaRPr>
          </a:p>
        </p:txBody>
      </p:sp>
      <p:sp>
        <p:nvSpPr>
          <p:cNvPr id="14" name="Title 1"/>
          <p:cNvSpPr txBox="1">
            <a:spLocks/>
          </p:cNvSpPr>
          <p:nvPr/>
        </p:nvSpPr>
        <p:spPr>
          <a:xfrm>
            <a:off x="266609" y="5031094"/>
            <a:ext cx="1479883" cy="681789"/>
          </a:xfrm>
          <a:prstGeom prst="rect">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b="1" i="1" dirty="0">
                <a:latin typeface="Arial" charset="0"/>
                <a:ea typeface="Arial" charset="0"/>
                <a:cs typeface="Arial" charset="0"/>
              </a:rPr>
              <a:t>Not important</a:t>
            </a:r>
            <a:endParaRPr lang="en-GB" sz="2000" i="1" dirty="0">
              <a:latin typeface="Arial" charset="0"/>
              <a:ea typeface="Arial" charset="0"/>
              <a:cs typeface="Arial" charset="0"/>
            </a:endParaRPr>
          </a:p>
        </p:txBody>
      </p:sp>
      <p:sp>
        <p:nvSpPr>
          <p:cNvPr id="15" name="Title 1"/>
          <p:cNvSpPr txBox="1">
            <a:spLocks/>
          </p:cNvSpPr>
          <p:nvPr/>
        </p:nvSpPr>
        <p:spPr>
          <a:xfrm>
            <a:off x="10587788" y="5105288"/>
            <a:ext cx="1479883" cy="533402"/>
          </a:xfrm>
          <a:prstGeom prst="rect">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b="1" i="1" dirty="0">
                <a:latin typeface="Arial" charset="0"/>
                <a:ea typeface="Arial" charset="0"/>
                <a:cs typeface="Arial" charset="0"/>
              </a:rPr>
              <a:t>Vital</a:t>
            </a:r>
            <a:endParaRPr lang="en-GB" sz="2400" i="1" dirty="0">
              <a:latin typeface="Arial" charset="0"/>
              <a:ea typeface="Arial" charset="0"/>
              <a:cs typeface="Arial" charset="0"/>
            </a:endParaRPr>
          </a:p>
        </p:txBody>
      </p:sp>
      <p:sp>
        <p:nvSpPr>
          <p:cNvPr id="16" name="Rounded Rectangular Callout 15"/>
          <p:cNvSpPr/>
          <p:nvPr/>
        </p:nvSpPr>
        <p:spPr>
          <a:xfrm>
            <a:off x="6784258" y="3169084"/>
            <a:ext cx="3188096" cy="1441251"/>
          </a:xfrm>
          <a:prstGeom prst="wedgeRoundRectCallout">
            <a:avLst>
              <a:gd name="adj1" fmla="val 34935"/>
              <a:gd name="adj2" fmla="val 89800"/>
              <a:gd name="adj3" fmla="val 16667"/>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i="1" dirty="0">
                <a:solidFill>
                  <a:srgbClr val="1E3351"/>
                </a:solidFill>
                <a:latin typeface="Arial" charset="0"/>
                <a:ea typeface="Arial" charset="0"/>
                <a:cs typeface="Arial" charset="0"/>
              </a:rPr>
              <a:t>The Security Council condemned North Korea’s aggression</a:t>
            </a:r>
            <a:endParaRPr lang="en-GB" sz="2400" i="1" dirty="0">
              <a:latin typeface="Arial" charset="0"/>
              <a:ea typeface="Arial" charset="0"/>
              <a:cs typeface="Arial" charset="0"/>
            </a:endParaRPr>
          </a:p>
        </p:txBody>
      </p:sp>
      <p:sp>
        <p:nvSpPr>
          <p:cNvPr id="3" name="Slide Number Placeholder 2">
            <a:extLst>
              <a:ext uri="{FF2B5EF4-FFF2-40B4-BE49-F238E27FC236}">
                <a16:creationId xmlns:a16="http://schemas.microsoft.com/office/drawing/2014/main" id="{11FEF6A0-6B88-AA4A-BDAD-C48E19E89F85}"/>
              </a:ext>
            </a:extLst>
          </p:cNvPr>
          <p:cNvSpPr>
            <a:spLocks noGrp="1"/>
          </p:cNvSpPr>
          <p:nvPr>
            <p:ph type="sldNum" sz="quarter" idx="12"/>
          </p:nvPr>
        </p:nvSpPr>
        <p:spPr/>
        <p:txBody>
          <a:bodyPr/>
          <a:lstStyle/>
          <a:p>
            <a:fld id="{91DB7F08-A76A-C04F-AC2D-B8A23795015F}" type="slidenum">
              <a:rPr lang="en-US" smtClean="0"/>
              <a:pPr/>
              <a:t>8</a:t>
            </a:fld>
            <a:endParaRPr lang="en-US" dirty="0"/>
          </a:p>
        </p:txBody>
      </p:sp>
    </p:spTree>
    <p:extLst>
      <p:ext uri="{BB962C8B-B14F-4D97-AF65-F5344CB8AC3E}">
        <p14:creationId xmlns:p14="http://schemas.microsoft.com/office/powerpoint/2010/main" val="80562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46B6A3-AF4E-A540-8878-365DB695355B}"/>
              </a:ext>
            </a:extLst>
          </p:cNvPr>
          <p:cNvPicPr>
            <a:picLocks noChangeAspect="1"/>
          </p:cNvPicPr>
          <p:nvPr/>
        </p:nvPicPr>
        <p:blipFill rotWithShape="1">
          <a:blip r:embed="rId3"/>
          <a:srcRect l="74" t="701" r="4680" b="4332"/>
          <a:stretch/>
        </p:blipFill>
        <p:spPr>
          <a:xfrm rot="455378">
            <a:off x="526836" y="3050030"/>
            <a:ext cx="3024000" cy="2376000"/>
          </a:xfrm>
          <a:prstGeom prst="rect">
            <a:avLst/>
          </a:prstGeom>
        </p:spPr>
      </p:pic>
      <p:sp>
        <p:nvSpPr>
          <p:cNvPr id="3" name="Title 2"/>
          <p:cNvSpPr>
            <a:spLocks noGrp="1"/>
          </p:cNvSpPr>
          <p:nvPr>
            <p:ph type="title"/>
          </p:nvPr>
        </p:nvSpPr>
        <p:spPr>
          <a:xfrm>
            <a:off x="720000" y="360000"/>
            <a:ext cx="11472000" cy="1325563"/>
          </a:xfrm>
        </p:spPr>
        <p:txBody>
          <a:bodyPr/>
          <a:lstStyle/>
          <a:p>
            <a:r>
              <a:rPr lang="en-GB" dirty="0"/>
              <a:t>2. Who was in the multi-national UN force?</a:t>
            </a:r>
            <a:endParaRPr lang="en-US" dirty="0"/>
          </a:p>
        </p:txBody>
      </p:sp>
      <p:sp>
        <p:nvSpPr>
          <p:cNvPr id="4" name="Content Placeholder 3"/>
          <p:cNvSpPr>
            <a:spLocks noGrp="1"/>
          </p:cNvSpPr>
          <p:nvPr>
            <p:ph idx="1"/>
          </p:nvPr>
        </p:nvSpPr>
        <p:spPr>
          <a:xfrm>
            <a:off x="720000" y="1620000"/>
            <a:ext cx="10515600" cy="1038773"/>
          </a:xfrm>
        </p:spPr>
        <p:txBody>
          <a:bodyPr/>
          <a:lstStyle/>
          <a:p>
            <a:pPr marL="0" indent="0">
              <a:buNone/>
            </a:pPr>
            <a:r>
              <a:rPr lang="en-GB" dirty="0"/>
              <a:t>Led by the United States, 21 countries of the United Nations took part in the Korean War, including:</a:t>
            </a:r>
          </a:p>
          <a:p>
            <a:pPr marL="0" indent="0">
              <a:buNone/>
            </a:pPr>
            <a:endParaRPr lang="en-US" dirty="0"/>
          </a:p>
        </p:txBody>
      </p:sp>
      <p:pic>
        <p:nvPicPr>
          <p:cNvPr id="11" name="Picture 1">
            <a:extLst>
              <a:ext uri="{FF2B5EF4-FFF2-40B4-BE49-F238E27FC236}">
                <a16:creationId xmlns:a16="http://schemas.microsoft.com/office/drawing/2014/main" id="{BA7CEBEE-DA84-400E-B688-A7CB8580AE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014430">
            <a:off x="4063717" y="3248273"/>
            <a:ext cx="3320769" cy="242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2D23632D-9D69-4EF5-A587-7D6A6EC5176C}"/>
              </a:ext>
            </a:extLst>
          </p:cNvPr>
          <p:cNvSpPr txBox="1"/>
          <p:nvPr/>
        </p:nvSpPr>
        <p:spPr>
          <a:xfrm>
            <a:off x="895350" y="5443072"/>
            <a:ext cx="1598468" cy="461665"/>
          </a:xfrm>
          <a:prstGeom prst="rect">
            <a:avLst/>
          </a:prstGeom>
          <a:noFill/>
        </p:spPr>
        <p:txBody>
          <a:bodyPr wrap="square" rtlCol="0">
            <a:spAutoFit/>
          </a:bodyPr>
          <a:lstStyle/>
          <a:p>
            <a:pPr algn="ctr"/>
            <a:r>
              <a:rPr lang="en-GB" sz="2400" b="1" dirty="0">
                <a:latin typeface="Arial" charset="0"/>
                <a:ea typeface="Arial" charset="0"/>
                <a:cs typeface="Arial" charset="0"/>
              </a:rPr>
              <a:t>Turkey</a:t>
            </a:r>
          </a:p>
        </p:txBody>
      </p:sp>
      <p:sp>
        <p:nvSpPr>
          <p:cNvPr id="14" name="TextBox 13">
            <a:extLst>
              <a:ext uri="{FF2B5EF4-FFF2-40B4-BE49-F238E27FC236}">
                <a16:creationId xmlns:a16="http://schemas.microsoft.com/office/drawing/2014/main" id="{BCC2D35A-EC50-4280-B9C5-9390D32FC111}"/>
              </a:ext>
            </a:extLst>
          </p:cNvPr>
          <p:cNvSpPr txBox="1"/>
          <p:nvPr/>
        </p:nvSpPr>
        <p:spPr>
          <a:xfrm>
            <a:off x="5036150" y="5795388"/>
            <a:ext cx="1598468" cy="461665"/>
          </a:xfrm>
          <a:prstGeom prst="rect">
            <a:avLst/>
          </a:prstGeom>
          <a:noFill/>
        </p:spPr>
        <p:txBody>
          <a:bodyPr wrap="square" rtlCol="0">
            <a:spAutoFit/>
          </a:bodyPr>
          <a:lstStyle/>
          <a:p>
            <a:pPr algn="ctr"/>
            <a:r>
              <a:rPr lang="en-GB" sz="2400" b="1" dirty="0">
                <a:latin typeface="Arial" charset="0"/>
                <a:ea typeface="Arial" charset="0"/>
                <a:cs typeface="Arial" charset="0"/>
              </a:rPr>
              <a:t>Denmark</a:t>
            </a:r>
          </a:p>
        </p:txBody>
      </p:sp>
      <p:sp>
        <p:nvSpPr>
          <p:cNvPr id="15" name="TextBox 14">
            <a:extLst>
              <a:ext uri="{FF2B5EF4-FFF2-40B4-BE49-F238E27FC236}">
                <a16:creationId xmlns:a16="http://schemas.microsoft.com/office/drawing/2014/main" id="{B71A2D85-D3DD-4079-87D8-1974341F0771}"/>
              </a:ext>
            </a:extLst>
          </p:cNvPr>
          <p:cNvSpPr txBox="1"/>
          <p:nvPr/>
        </p:nvSpPr>
        <p:spPr>
          <a:xfrm>
            <a:off x="10270547" y="2381373"/>
            <a:ext cx="1598468" cy="461665"/>
          </a:xfrm>
          <a:prstGeom prst="rect">
            <a:avLst/>
          </a:prstGeom>
          <a:noFill/>
        </p:spPr>
        <p:txBody>
          <a:bodyPr wrap="square" rtlCol="0">
            <a:spAutoFit/>
          </a:bodyPr>
          <a:lstStyle/>
          <a:p>
            <a:pPr algn="ctr"/>
            <a:r>
              <a:rPr lang="en-GB" sz="2400" b="1" dirty="0">
                <a:latin typeface="Arial" charset="0"/>
                <a:ea typeface="Arial" charset="0"/>
                <a:cs typeface="Arial" charset="0"/>
              </a:rPr>
              <a:t>USA</a:t>
            </a:r>
          </a:p>
        </p:txBody>
      </p:sp>
      <p:sp>
        <p:nvSpPr>
          <p:cNvPr id="2" name="Slide Number Placeholder 1">
            <a:extLst>
              <a:ext uri="{FF2B5EF4-FFF2-40B4-BE49-F238E27FC236}">
                <a16:creationId xmlns:a16="http://schemas.microsoft.com/office/drawing/2014/main" id="{015C7EA2-2325-954F-AA3A-1D7AED866334}"/>
              </a:ext>
            </a:extLst>
          </p:cNvPr>
          <p:cNvSpPr>
            <a:spLocks noGrp="1"/>
          </p:cNvSpPr>
          <p:nvPr>
            <p:ph type="sldNum" sz="quarter" idx="12"/>
          </p:nvPr>
        </p:nvSpPr>
        <p:spPr/>
        <p:txBody>
          <a:bodyPr/>
          <a:lstStyle/>
          <a:p>
            <a:fld id="{91DB7F08-A76A-C04F-AC2D-B8A23795015F}" type="slidenum">
              <a:rPr lang="en-US" smtClean="0"/>
              <a:pPr/>
              <a:t>9</a:t>
            </a:fld>
            <a:endParaRPr lang="en-US"/>
          </a:p>
        </p:txBody>
      </p:sp>
      <p:pic>
        <p:nvPicPr>
          <p:cNvPr id="16" name="Picture 15">
            <a:extLst>
              <a:ext uri="{FF2B5EF4-FFF2-40B4-BE49-F238E27FC236}">
                <a16:creationId xmlns:a16="http://schemas.microsoft.com/office/drawing/2014/main" id="{16EB2F7F-DBCC-C747-9544-210A3A1F3532}"/>
              </a:ext>
            </a:extLst>
          </p:cNvPr>
          <p:cNvPicPr>
            <a:picLocks noChangeAspect="1"/>
          </p:cNvPicPr>
          <p:nvPr/>
        </p:nvPicPr>
        <p:blipFill>
          <a:blip r:embed="rId5"/>
          <a:stretch>
            <a:fillRect/>
          </a:stretch>
        </p:blipFill>
        <p:spPr>
          <a:xfrm rot="490085">
            <a:off x="8223091" y="2676092"/>
            <a:ext cx="2773140" cy="2931954"/>
          </a:xfrm>
          <a:prstGeom prst="rect">
            <a:avLst/>
          </a:prstGeom>
        </p:spPr>
      </p:pic>
    </p:spTree>
    <p:extLst>
      <p:ext uri="{BB962C8B-B14F-4D97-AF65-F5344CB8AC3E}">
        <p14:creationId xmlns:p14="http://schemas.microsoft.com/office/powerpoint/2010/main" val="1681535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1435</Words>
  <Application>Microsoft Office PowerPoint</Application>
  <PresentationFormat>Widescreen</PresentationFormat>
  <Paragraphs>135</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vt:lpstr>
      <vt:lpstr>Calibri</vt:lpstr>
      <vt:lpstr>Office Theme</vt:lpstr>
      <vt:lpstr>Enquiry 4:  The UNO intervention Why did the UNO join the USA in the Korean War?  </vt:lpstr>
      <vt:lpstr>Enquiry overview:  The UNO intervention Why did the UNO join the USA in the Korean War?</vt:lpstr>
      <vt:lpstr>Lesson 4.1 Overview </vt:lpstr>
      <vt:lpstr>Stop! Criminal!</vt:lpstr>
      <vt:lpstr>1. Why did the UN pass Resolution 83?</vt:lpstr>
      <vt:lpstr>Why did the UN pass Resolution 83?</vt:lpstr>
      <vt:lpstr>Why did the UN pass Resolution 83?</vt:lpstr>
      <vt:lpstr>Why did the UN pass Resolution 83?</vt:lpstr>
      <vt:lpstr>2. Who was in the multi-national UN force?</vt:lpstr>
      <vt:lpstr>Who was in the multi-national UN force?</vt:lpstr>
      <vt:lpstr>Who was in the multi-national UN force? Answers </vt:lpstr>
      <vt:lpstr>3. What was the role  of  Marshall Aid?</vt:lpstr>
      <vt:lpstr>What was the role  of  Marshall Aid?</vt:lpstr>
      <vt:lpstr>Why did the UN join the USA in the Korean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Maheema Chanrai</cp:lastModifiedBy>
  <cp:revision>147</cp:revision>
  <dcterms:created xsi:type="dcterms:W3CDTF">2020-03-11T22:57:07Z</dcterms:created>
  <dcterms:modified xsi:type="dcterms:W3CDTF">2020-06-26T11:23:12Z</dcterms:modified>
</cp:coreProperties>
</file>