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67" r:id="rId2"/>
    <p:sldId id="257" r:id="rId3"/>
    <p:sldId id="256" r:id="rId4"/>
    <p:sldId id="258" r:id="rId5"/>
    <p:sldId id="266" r:id="rId6"/>
    <p:sldId id="262" r:id="rId7"/>
    <p:sldId id="264" r:id="rId8"/>
    <p:sldId id="261" r:id="rId9"/>
    <p:sldId id="26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20"/>
    <p:restoredTop sz="94651"/>
  </p:normalViewPr>
  <p:slideViewPr>
    <p:cSldViewPr snapToGrid="0" snapToObjects="1">
      <p:cViewPr varScale="1">
        <p:scale>
          <a:sx n="55" d="100"/>
          <a:sy n="55" d="100"/>
        </p:scale>
        <p:origin x="192" y="15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2E27D6-2B28-3F44-908C-EEB3F598EA4C}" type="datetimeFigureOut">
              <a:rPr lang="en-US" smtClean="0"/>
              <a:t>4/30/20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5D80BE-6E19-2C40-9920-8AEF348EC9D1}" type="slidenum">
              <a:rPr lang="en-US" smtClean="0"/>
              <a:t>‹#›</a:t>
            </a:fld>
            <a:endParaRPr lang="en-US"/>
          </a:p>
        </p:txBody>
      </p:sp>
    </p:spTree>
    <p:extLst>
      <p:ext uri="{BB962C8B-B14F-4D97-AF65-F5344CB8AC3E}">
        <p14:creationId xmlns:p14="http://schemas.microsoft.com/office/powerpoint/2010/main" val="1814012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AF52644-A323-564B-9569-25FBA67D58A8}"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CC0F2-9687-2F4E-8343-81A8DB3E2D7F}" type="slidenum">
              <a:rPr lang="en-US" smtClean="0"/>
              <a:t>‹#›</a:t>
            </a:fld>
            <a:endParaRPr lang="en-US"/>
          </a:p>
        </p:txBody>
      </p:sp>
    </p:spTree>
    <p:extLst>
      <p:ext uri="{BB962C8B-B14F-4D97-AF65-F5344CB8AC3E}">
        <p14:creationId xmlns:p14="http://schemas.microsoft.com/office/powerpoint/2010/main" val="1018579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F52644-A323-564B-9569-25FBA67D58A8}"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CC0F2-9687-2F4E-8343-81A8DB3E2D7F}" type="slidenum">
              <a:rPr lang="en-US" smtClean="0"/>
              <a:t>‹#›</a:t>
            </a:fld>
            <a:endParaRPr lang="en-US"/>
          </a:p>
        </p:txBody>
      </p:sp>
    </p:spTree>
    <p:extLst>
      <p:ext uri="{BB962C8B-B14F-4D97-AF65-F5344CB8AC3E}">
        <p14:creationId xmlns:p14="http://schemas.microsoft.com/office/powerpoint/2010/main" val="1427253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F52644-A323-564B-9569-25FBA67D58A8}"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CC0F2-9687-2F4E-8343-81A8DB3E2D7F}" type="slidenum">
              <a:rPr lang="en-US" smtClean="0"/>
              <a:t>‹#›</a:t>
            </a:fld>
            <a:endParaRPr lang="en-US"/>
          </a:p>
        </p:txBody>
      </p:sp>
    </p:spTree>
    <p:extLst>
      <p:ext uri="{BB962C8B-B14F-4D97-AF65-F5344CB8AC3E}">
        <p14:creationId xmlns:p14="http://schemas.microsoft.com/office/powerpoint/2010/main" val="457422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F52644-A323-564B-9569-25FBA67D58A8}"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CC0F2-9687-2F4E-8343-81A8DB3E2D7F}" type="slidenum">
              <a:rPr lang="en-US" smtClean="0"/>
              <a:t>‹#›</a:t>
            </a:fld>
            <a:endParaRPr lang="en-US"/>
          </a:p>
        </p:txBody>
      </p:sp>
    </p:spTree>
    <p:extLst>
      <p:ext uri="{BB962C8B-B14F-4D97-AF65-F5344CB8AC3E}">
        <p14:creationId xmlns:p14="http://schemas.microsoft.com/office/powerpoint/2010/main" val="1676951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F52644-A323-564B-9569-25FBA67D58A8}"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CC0F2-9687-2F4E-8343-81A8DB3E2D7F}" type="slidenum">
              <a:rPr lang="en-US" smtClean="0"/>
              <a:t>‹#›</a:t>
            </a:fld>
            <a:endParaRPr lang="en-US"/>
          </a:p>
        </p:txBody>
      </p:sp>
    </p:spTree>
    <p:extLst>
      <p:ext uri="{BB962C8B-B14F-4D97-AF65-F5344CB8AC3E}">
        <p14:creationId xmlns:p14="http://schemas.microsoft.com/office/powerpoint/2010/main" val="951805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AF52644-A323-564B-9569-25FBA67D58A8}"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ECC0F2-9687-2F4E-8343-81A8DB3E2D7F}" type="slidenum">
              <a:rPr lang="en-US" smtClean="0"/>
              <a:t>‹#›</a:t>
            </a:fld>
            <a:endParaRPr lang="en-US"/>
          </a:p>
        </p:txBody>
      </p:sp>
    </p:spTree>
    <p:extLst>
      <p:ext uri="{BB962C8B-B14F-4D97-AF65-F5344CB8AC3E}">
        <p14:creationId xmlns:p14="http://schemas.microsoft.com/office/powerpoint/2010/main" val="381923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F52644-A323-564B-9569-25FBA67D58A8}" type="datetimeFigureOut">
              <a:rPr lang="en-US" smtClean="0"/>
              <a:t>4/30/20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ECC0F2-9687-2F4E-8343-81A8DB3E2D7F}" type="slidenum">
              <a:rPr lang="en-US" smtClean="0"/>
              <a:t>‹#›</a:t>
            </a:fld>
            <a:endParaRPr lang="en-US"/>
          </a:p>
        </p:txBody>
      </p:sp>
    </p:spTree>
    <p:extLst>
      <p:ext uri="{BB962C8B-B14F-4D97-AF65-F5344CB8AC3E}">
        <p14:creationId xmlns:p14="http://schemas.microsoft.com/office/powerpoint/2010/main" val="156332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F52644-A323-564B-9569-25FBA67D58A8}" type="datetimeFigureOut">
              <a:rPr lang="en-US" smtClean="0"/>
              <a:t>4/30/20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ECC0F2-9687-2F4E-8343-81A8DB3E2D7F}" type="slidenum">
              <a:rPr lang="en-US" smtClean="0"/>
              <a:t>‹#›</a:t>
            </a:fld>
            <a:endParaRPr lang="en-US"/>
          </a:p>
        </p:txBody>
      </p:sp>
    </p:spTree>
    <p:extLst>
      <p:ext uri="{BB962C8B-B14F-4D97-AF65-F5344CB8AC3E}">
        <p14:creationId xmlns:p14="http://schemas.microsoft.com/office/powerpoint/2010/main" val="1110146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F52644-A323-564B-9569-25FBA67D58A8}" type="datetimeFigureOut">
              <a:rPr lang="en-US" smtClean="0"/>
              <a:t>4/30/20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ECC0F2-9687-2F4E-8343-81A8DB3E2D7F}" type="slidenum">
              <a:rPr lang="en-US" smtClean="0"/>
              <a:t>‹#›</a:t>
            </a:fld>
            <a:endParaRPr lang="en-US"/>
          </a:p>
        </p:txBody>
      </p:sp>
    </p:spTree>
    <p:extLst>
      <p:ext uri="{BB962C8B-B14F-4D97-AF65-F5344CB8AC3E}">
        <p14:creationId xmlns:p14="http://schemas.microsoft.com/office/powerpoint/2010/main" val="895728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F52644-A323-564B-9569-25FBA67D58A8}"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ECC0F2-9687-2F4E-8343-81A8DB3E2D7F}" type="slidenum">
              <a:rPr lang="en-US" smtClean="0"/>
              <a:t>‹#›</a:t>
            </a:fld>
            <a:endParaRPr lang="en-US"/>
          </a:p>
        </p:txBody>
      </p:sp>
    </p:spTree>
    <p:extLst>
      <p:ext uri="{BB962C8B-B14F-4D97-AF65-F5344CB8AC3E}">
        <p14:creationId xmlns:p14="http://schemas.microsoft.com/office/powerpoint/2010/main" val="656248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F52644-A323-564B-9569-25FBA67D58A8}"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ECC0F2-9687-2F4E-8343-81A8DB3E2D7F}" type="slidenum">
              <a:rPr lang="en-US" smtClean="0"/>
              <a:t>‹#›</a:t>
            </a:fld>
            <a:endParaRPr lang="en-US"/>
          </a:p>
        </p:txBody>
      </p:sp>
    </p:spTree>
    <p:extLst>
      <p:ext uri="{BB962C8B-B14F-4D97-AF65-F5344CB8AC3E}">
        <p14:creationId xmlns:p14="http://schemas.microsoft.com/office/powerpoint/2010/main" val="915705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F52644-A323-564B-9569-25FBA67D58A8}" type="datetimeFigureOut">
              <a:rPr lang="en-US" smtClean="0"/>
              <a:t>4/30/20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ECC0F2-9687-2F4E-8343-81A8DB3E2D7F}" type="slidenum">
              <a:rPr lang="en-US" smtClean="0"/>
              <a:t>‹#›</a:t>
            </a:fld>
            <a:endParaRPr lang="en-US"/>
          </a:p>
        </p:txBody>
      </p:sp>
    </p:spTree>
    <p:extLst>
      <p:ext uri="{BB962C8B-B14F-4D97-AF65-F5344CB8AC3E}">
        <p14:creationId xmlns:p14="http://schemas.microsoft.com/office/powerpoint/2010/main" val="12438046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jFICRFKtAc4"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03513" y="205693"/>
            <a:ext cx="10559143" cy="992943"/>
          </a:xfrm>
        </p:spPr>
        <p:style>
          <a:lnRef idx="0">
            <a:schemeClr val="dk1"/>
          </a:lnRef>
          <a:fillRef idx="3">
            <a:schemeClr val="dk1"/>
          </a:fillRef>
          <a:effectRef idx="3">
            <a:schemeClr val="dk1"/>
          </a:effectRef>
          <a:fontRef idx="minor">
            <a:schemeClr val="lt1"/>
          </a:fontRef>
        </p:style>
        <p:txBody>
          <a:bodyPr>
            <a:noAutofit/>
          </a:bodyPr>
          <a:lstStyle/>
          <a:p>
            <a:r>
              <a:rPr lang="en-US" sz="2800" dirty="0" smtClean="0">
                <a:latin typeface="Century Gothic" charset="0"/>
                <a:ea typeface="Century Gothic" charset="0"/>
                <a:cs typeface="Century Gothic" charset="0"/>
              </a:rPr>
              <a:t>Match the dates to the event to create a chronology of Hitler’s rise to power</a:t>
            </a:r>
            <a:endParaRPr lang="en-US" sz="2800" dirty="0">
              <a:latin typeface="Century Gothic" charset="0"/>
              <a:ea typeface="Century Gothic" charset="0"/>
              <a:cs typeface="Century Gothic"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42756704"/>
              </p:ext>
            </p:extLst>
          </p:nvPr>
        </p:nvGraphicFramePr>
        <p:xfrm>
          <a:off x="1094012" y="1568752"/>
          <a:ext cx="10178144" cy="4603450"/>
        </p:xfrm>
        <a:graphic>
          <a:graphicData uri="http://schemas.openxmlformats.org/drawingml/2006/table">
            <a:tbl>
              <a:tblPr firstRow="1" bandRow="1">
                <a:tableStyleId>{5C22544A-7EE6-4342-B048-85BDC9FD1C3A}</a:tableStyleId>
              </a:tblPr>
              <a:tblGrid>
                <a:gridCol w="3003463"/>
                <a:gridCol w="7174681"/>
              </a:tblGrid>
              <a:tr h="8923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0" dirty="0" smtClean="0">
                          <a:solidFill>
                            <a:schemeClr val="tx1"/>
                          </a:solidFill>
                          <a:latin typeface="Century Gothic" charset="0"/>
                          <a:ea typeface="Century Gothic" charset="0"/>
                          <a:cs typeface="Century Gothic" charset="0"/>
                        </a:rPr>
                        <a:t>30</a:t>
                      </a:r>
                      <a:r>
                        <a:rPr lang="en-US" sz="2400" b="0" baseline="30000" dirty="0" smtClean="0">
                          <a:solidFill>
                            <a:schemeClr val="tx1"/>
                          </a:solidFill>
                          <a:latin typeface="Century Gothic" charset="0"/>
                          <a:ea typeface="Century Gothic" charset="0"/>
                          <a:cs typeface="Century Gothic" charset="0"/>
                        </a:rPr>
                        <a:t>th</a:t>
                      </a:r>
                      <a:r>
                        <a:rPr lang="en-US" sz="2400" b="0" dirty="0" smtClean="0">
                          <a:solidFill>
                            <a:schemeClr val="tx1"/>
                          </a:solidFill>
                          <a:latin typeface="Century Gothic" charset="0"/>
                          <a:ea typeface="Century Gothic" charset="0"/>
                          <a:cs typeface="Century Gothic" charset="0"/>
                        </a:rPr>
                        <a:t> January 1933</a:t>
                      </a:r>
                    </a:p>
                    <a:p>
                      <a:endParaRPr lang="en-US" sz="2400" b="0" dirty="0">
                        <a:solidFill>
                          <a:schemeClr val="tx1"/>
                        </a:solidFill>
                        <a:latin typeface="Century Gothic" charset="0"/>
                        <a:ea typeface="Century Gothic" charset="0"/>
                        <a:cs typeface="Century Gothic" charset="0"/>
                      </a:endParaRPr>
                    </a:p>
                  </a:txBody>
                  <a:tcPr>
                    <a:solidFill>
                      <a:schemeClr val="accent1">
                        <a:lumMod val="40000"/>
                        <a:lumOff val="60000"/>
                      </a:schemeClr>
                    </a:solidFill>
                  </a:tcPr>
                </a:tc>
                <a:tc>
                  <a:txBody>
                    <a:bodyPr/>
                    <a:lstStyle/>
                    <a:p>
                      <a:r>
                        <a:rPr lang="en-US" sz="2400" b="0" dirty="0" smtClean="0">
                          <a:solidFill>
                            <a:schemeClr val="tx1"/>
                          </a:solidFill>
                          <a:latin typeface="Century Gothic" charset="0"/>
                          <a:ea typeface="Century Gothic" charset="0"/>
                          <a:cs typeface="Century Gothic" charset="0"/>
                        </a:rPr>
                        <a:t>The Enabling Act allowing Hitler to change the rules of the Weimar Republic</a:t>
                      </a:r>
                      <a:endParaRPr lang="en-US" sz="2400" b="0" dirty="0">
                        <a:solidFill>
                          <a:schemeClr val="tx1"/>
                        </a:solidFill>
                        <a:latin typeface="Century Gothic" charset="0"/>
                        <a:ea typeface="Century Gothic" charset="0"/>
                        <a:cs typeface="Century Gothic" charset="0"/>
                      </a:endParaRPr>
                    </a:p>
                  </a:txBody>
                  <a:tcPr>
                    <a:solidFill>
                      <a:schemeClr val="accent1">
                        <a:lumMod val="40000"/>
                        <a:lumOff val="60000"/>
                      </a:schemeClr>
                    </a:solidFill>
                  </a:tcPr>
                </a:tc>
              </a:tr>
              <a:tr h="892361">
                <a:tc>
                  <a:txBody>
                    <a:bodyPr/>
                    <a:lstStyle/>
                    <a:p>
                      <a:r>
                        <a:rPr lang="en-US" sz="2400" b="0" dirty="0" smtClean="0">
                          <a:solidFill>
                            <a:schemeClr val="tx1"/>
                          </a:solidFill>
                          <a:latin typeface="Century Gothic" charset="0"/>
                          <a:ea typeface="Century Gothic" charset="0"/>
                          <a:cs typeface="Century Gothic" charset="0"/>
                        </a:rPr>
                        <a:t>27</a:t>
                      </a:r>
                      <a:r>
                        <a:rPr lang="en-US" sz="2400" b="0" baseline="30000" dirty="0" smtClean="0">
                          <a:solidFill>
                            <a:schemeClr val="tx1"/>
                          </a:solidFill>
                          <a:latin typeface="Century Gothic" charset="0"/>
                          <a:ea typeface="Century Gothic" charset="0"/>
                          <a:cs typeface="Century Gothic" charset="0"/>
                        </a:rPr>
                        <a:t>th</a:t>
                      </a:r>
                      <a:r>
                        <a:rPr lang="en-US" sz="2400" b="0" dirty="0" smtClean="0">
                          <a:solidFill>
                            <a:schemeClr val="tx1"/>
                          </a:solidFill>
                          <a:latin typeface="Century Gothic" charset="0"/>
                          <a:ea typeface="Century Gothic" charset="0"/>
                          <a:cs typeface="Century Gothic" charset="0"/>
                        </a:rPr>
                        <a:t> February 1933</a:t>
                      </a:r>
                      <a:endParaRPr lang="en-US" sz="2400" b="0" dirty="0">
                        <a:solidFill>
                          <a:schemeClr val="tx1"/>
                        </a:solidFill>
                        <a:latin typeface="Century Gothic" charset="0"/>
                        <a:ea typeface="Century Gothic" charset="0"/>
                        <a:cs typeface="Century Gothic" charset="0"/>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0" dirty="0" smtClean="0">
                          <a:solidFill>
                            <a:schemeClr val="tx1"/>
                          </a:solidFill>
                          <a:latin typeface="Century Gothic" charset="0"/>
                          <a:ea typeface="Century Gothic" charset="0"/>
                          <a:cs typeface="Century Gothic" charset="0"/>
                        </a:rPr>
                        <a:t>Hitler</a:t>
                      </a:r>
                      <a:r>
                        <a:rPr lang="en-US" sz="2400" b="0" baseline="0" dirty="0" smtClean="0">
                          <a:solidFill>
                            <a:schemeClr val="tx1"/>
                          </a:solidFill>
                          <a:latin typeface="Century Gothic" charset="0"/>
                          <a:ea typeface="Century Gothic" charset="0"/>
                          <a:cs typeface="Century Gothic" charset="0"/>
                        </a:rPr>
                        <a:t> becomes Chancellor</a:t>
                      </a:r>
                      <a:endParaRPr lang="en-US" sz="2400" b="0" dirty="0" smtClean="0">
                        <a:solidFill>
                          <a:schemeClr val="tx1"/>
                        </a:solidFill>
                        <a:latin typeface="Century Gothic" charset="0"/>
                        <a:ea typeface="Century Gothic" charset="0"/>
                        <a:cs typeface="Century Gothic" charset="0"/>
                      </a:endParaRPr>
                    </a:p>
                    <a:p>
                      <a:endParaRPr lang="en-US" sz="2400" b="0" dirty="0">
                        <a:solidFill>
                          <a:schemeClr val="tx1"/>
                        </a:solidFill>
                        <a:latin typeface="Century Gothic" charset="0"/>
                        <a:ea typeface="Century Gothic" charset="0"/>
                        <a:cs typeface="Century Gothic" charset="0"/>
                      </a:endParaRPr>
                    </a:p>
                  </a:txBody>
                  <a:tcPr>
                    <a:solidFill>
                      <a:schemeClr val="accent1">
                        <a:lumMod val="40000"/>
                        <a:lumOff val="60000"/>
                      </a:schemeClr>
                    </a:solidFill>
                  </a:tcPr>
                </a:tc>
              </a:tr>
              <a:tr h="517003">
                <a:tc>
                  <a:txBody>
                    <a:bodyPr/>
                    <a:lstStyle/>
                    <a:p>
                      <a:r>
                        <a:rPr lang="en-US" sz="2400" b="0" dirty="0" smtClean="0">
                          <a:solidFill>
                            <a:schemeClr val="tx1"/>
                          </a:solidFill>
                          <a:latin typeface="Century Gothic" charset="0"/>
                          <a:ea typeface="Century Gothic" charset="0"/>
                          <a:cs typeface="Century Gothic" charset="0"/>
                        </a:rPr>
                        <a:t>5</a:t>
                      </a:r>
                      <a:r>
                        <a:rPr lang="en-US" sz="2400" b="0" baseline="30000" dirty="0" smtClean="0">
                          <a:solidFill>
                            <a:schemeClr val="tx1"/>
                          </a:solidFill>
                          <a:latin typeface="Century Gothic" charset="0"/>
                          <a:ea typeface="Century Gothic" charset="0"/>
                          <a:cs typeface="Century Gothic" charset="0"/>
                        </a:rPr>
                        <a:t>th</a:t>
                      </a:r>
                      <a:r>
                        <a:rPr lang="en-US" sz="2400" b="0" dirty="0" smtClean="0">
                          <a:solidFill>
                            <a:schemeClr val="tx1"/>
                          </a:solidFill>
                          <a:latin typeface="Century Gothic" charset="0"/>
                          <a:ea typeface="Century Gothic" charset="0"/>
                          <a:cs typeface="Century Gothic" charset="0"/>
                        </a:rPr>
                        <a:t> March 1933</a:t>
                      </a:r>
                      <a:endParaRPr lang="en-US" sz="2400" b="0" dirty="0">
                        <a:solidFill>
                          <a:schemeClr val="tx1"/>
                        </a:solidFill>
                        <a:latin typeface="Century Gothic" charset="0"/>
                        <a:ea typeface="Century Gothic" charset="0"/>
                        <a:cs typeface="Century Gothic" charset="0"/>
                      </a:endParaRPr>
                    </a:p>
                  </a:txBody>
                  <a:tcPr>
                    <a:solidFill>
                      <a:schemeClr val="accent1">
                        <a:lumMod val="40000"/>
                        <a:lumOff val="60000"/>
                      </a:schemeClr>
                    </a:solidFill>
                  </a:tcPr>
                </a:tc>
                <a:tc>
                  <a:txBody>
                    <a:bodyPr/>
                    <a:lstStyle/>
                    <a:p>
                      <a:r>
                        <a:rPr lang="en-US" sz="2400" b="0" dirty="0" smtClean="0">
                          <a:solidFill>
                            <a:schemeClr val="tx1"/>
                          </a:solidFill>
                          <a:latin typeface="Century Gothic" charset="0"/>
                          <a:ea typeface="Century Gothic" charset="0"/>
                          <a:cs typeface="Century Gothic" charset="0"/>
                        </a:rPr>
                        <a:t>President Hindenburg dies</a:t>
                      </a:r>
                      <a:endParaRPr lang="en-US" sz="2400" b="0" dirty="0">
                        <a:solidFill>
                          <a:schemeClr val="tx1"/>
                        </a:solidFill>
                        <a:latin typeface="Century Gothic" charset="0"/>
                        <a:ea typeface="Century Gothic" charset="0"/>
                        <a:cs typeface="Century Gothic" charset="0"/>
                      </a:endParaRPr>
                    </a:p>
                  </a:txBody>
                  <a:tcPr>
                    <a:solidFill>
                      <a:schemeClr val="accent1">
                        <a:lumMod val="40000"/>
                        <a:lumOff val="60000"/>
                      </a:schemeClr>
                    </a:solidFill>
                  </a:tcPr>
                </a:tc>
              </a:tr>
              <a:tr h="517003">
                <a:tc>
                  <a:txBody>
                    <a:bodyPr/>
                    <a:lstStyle/>
                    <a:p>
                      <a:r>
                        <a:rPr lang="en-US" sz="2400" b="0" dirty="0" smtClean="0">
                          <a:solidFill>
                            <a:schemeClr val="tx1"/>
                          </a:solidFill>
                          <a:latin typeface="Century Gothic" charset="0"/>
                          <a:ea typeface="Century Gothic" charset="0"/>
                          <a:cs typeface="Century Gothic" charset="0"/>
                        </a:rPr>
                        <a:t>24</a:t>
                      </a:r>
                      <a:r>
                        <a:rPr lang="en-US" sz="2400" b="0" baseline="30000" dirty="0" smtClean="0">
                          <a:solidFill>
                            <a:schemeClr val="tx1"/>
                          </a:solidFill>
                          <a:latin typeface="Century Gothic" charset="0"/>
                          <a:ea typeface="Century Gothic" charset="0"/>
                          <a:cs typeface="Century Gothic" charset="0"/>
                        </a:rPr>
                        <a:t>th</a:t>
                      </a:r>
                      <a:r>
                        <a:rPr lang="en-US" sz="2400" b="0" dirty="0" smtClean="0">
                          <a:solidFill>
                            <a:schemeClr val="tx1"/>
                          </a:solidFill>
                          <a:latin typeface="Century Gothic" charset="0"/>
                          <a:ea typeface="Century Gothic" charset="0"/>
                          <a:cs typeface="Century Gothic" charset="0"/>
                        </a:rPr>
                        <a:t> March 1933</a:t>
                      </a:r>
                      <a:endParaRPr lang="en-US" sz="2400" b="0" dirty="0">
                        <a:solidFill>
                          <a:schemeClr val="tx1"/>
                        </a:solidFill>
                        <a:latin typeface="Century Gothic" charset="0"/>
                        <a:ea typeface="Century Gothic" charset="0"/>
                        <a:cs typeface="Century Gothic" charset="0"/>
                      </a:endParaRPr>
                    </a:p>
                  </a:txBody>
                  <a:tcPr>
                    <a:solidFill>
                      <a:schemeClr val="accent1">
                        <a:lumMod val="40000"/>
                        <a:lumOff val="60000"/>
                      </a:schemeClr>
                    </a:solidFill>
                  </a:tcPr>
                </a:tc>
                <a:tc>
                  <a:txBody>
                    <a:bodyPr/>
                    <a:lstStyle/>
                    <a:p>
                      <a:r>
                        <a:rPr lang="en-US" sz="2400" b="0" dirty="0" smtClean="0">
                          <a:solidFill>
                            <a:schemeClr val="tx1"/>
                          </a:solidFill>
                          <a:latin typeface="Century Gothic" charset="0"/>
                          <a:ea typeface="Century Gothic" charset="0"/>
                          <a:cs typeface="Century Gothic" charset="0"/>
                        </a:rPr>
                        <a:t>Election where the</a:t>
                      </a:r>
                      <a:r>
                        <a:rPr lang="en-US" sz="2400" b="0" baseline="0" dirty="0" smtClean="0">
                          <a:solidFill>
                            <a:schemeClr val="tx1"/>
                          </a:solidFill>
                          <a:latin typeface="Century Gothic" charset="0"/>
                          <a:ea typeface="Century Gothic" charset="0"/>
                          <a:cs typeface="Century Gothic" charset="0"/>
                        </a:rPr>
                        <a:t> Nazis win 288 seats</a:t>
                      </a:r>
                      <a:endParaRPr lang="en-US" sz="2400" b="0" dirty="0">
                        <a:solidFill>
                          <a:schemeClr val="tx1"/>
                        </a:solidFill>
                        <a:latin typeface="Century Gothic" charset="0"/>
                        <a:ea typeface="Century Gothic" charset="0"/>
                        <a:cs typeface="Century Gothic" charset="0"/>
                      </a:endParaRPr>
                    </a:p>
                  </a:txBody>
                  <a:tcPr>
                    <a:solidFill>
                      <a:schemeClr val="accent1">
                        <a:lumMod val="40000"/>
                        <a:lumOff val="60000"/>
                      </a:schemeClr>
                    </a:solidFill>
                  </a:tcPr>
                </a:tc>
              </a:tr>
              <a:tr h="892361">
                <a:tc>
                  <a:txBody>
                    <a:bodyPr/>
                    <a:lstStyle/>
                    <a:p>
                      <a:r>
                        <a:rPr lang="en-US" sz="2400" b="0" dirty="0" smtClean="0">
                          <a:solidFill>
                            <a:schemeClr val="tx1"/>
                          </a:solidFill>
                          <a:latin typeface="Century Gothic" charset="0"/>
                          <a:ea typeface="Century Gothic" charset="0"/>
                          <a:cs typeface="Century Gothic" charset="0"/>
                        </a:rPr>
                        <a:t>30</a:t>
                      </a:r>
                      <a:r>
                        <a:rPr lang="en-US" sz="2400" b="0" baseline="30000" dirty="0" smtClean="0">
                          <a:solidFill>
                            <a:schemeClr val="tx1"/>
                          </a:solidFill>
                          <a:latin typeface="Century Gothic" charset="0"/>
                          <a:ea typeface="Century Gothic" charset="0"/>
                          <a:cs typeface="Century Gothic" charset="0"/>
                        </a:rPr>
                        <a:t>th</a:t>
                      </a:r>
                      <a:r>
                        <a:rPr lang="en-US" sz="2400" b="0" dirty="0" smtClean="0">
                          <a:solidFill>
                            <a:schemeClr val="tx1"/>
                          </a:solidFill>
                          <a:latin typeface="Century Gothic" charset="0"/>
                          <a:ea typeface="Century Gothic" charset="0"/>
                          <a:cs typeface="Century Gothic" charset="0"/>
                        </a:rPr>
                        <a:t> June 1934</a:t>
                      </a:r>
                      <a:endParaRPr lang="en-US" sz="2400" b="0" dirty="0">
                        <a:solidFill>
                          <a:schemeClr val="tx1"/>
                        </a:solidFill>
                        <a:latin typeface="Century Gothic" charset="0"/>
                        <a:ea typeface="Century Gothic" charset="0"/>
                        <a:cs typeface="Century Gothic" charset="0"/>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0" dirty="0" smtClean="0">
                          <a:solidFill>
                            <a:schemeClr val="tx1"/>
                          </a:solidFill>
                          <a:latin typeface="Century Gothic" charset="0"/>
                          <a:ea typeface="Century Gothic" charset="0"/>
                          <a:cs typeface="Century Gothic" charset="0"/>
                        </a:rPr>
                        <a:t>The Reichstag Fire</a:t>
                      </a:r>
                    </a:p>
                    <a:p>
                      <a:endParaRPr lang="en-US" sz="2400" b="0" dirty="0">
                        <a:solidFill>
                          <a:schemeClr val="tx1"/>
                        </a:solidFill>
                        <a:latin typeface="Century Gothic" charset="0"/>
                        <a:ea typeface="Century Gothic" charset="0"/>
                        <a:cs typeface="Century Gothic" charset="0"/>
                      </a:endParaRPr>
                    </a:p>
                  </a:txBody>
                  <a:tcPr>
                    <a:solidFill>
                      <a:schemeClr val="accent1">
                        <a:lumMod val="40000"/>
                        <a:lumOff val="60000"/>
                      </a:schemeClr>
                    </a:solidFill>
                  </a:tcPr>
                </a:tc>
              </a:tr>
              <a:tr h="892361">
                <a:tc>
                  <a:txBody>
                    <a:bodyPr/>
                    <a:lstStyle/>
                    <a:p>
                      <a:r>
                        <a:rPr lang="en-US" sz="2400" b="0" dirty="0" smtClean="0">
                          <a:solidFill>
                            <a:schemeClr val="tx1"/>
                          </a:solidFill>
                          <a:latin typeface="Century Gothic" charset="0"/>
                          <a:ea typeface="Century Gothic" charset="0"/>
                          <a:cs typeface="Century Gothic" charset="0"/>
                        </a:rPr>
                        <a:t>2</a:t>
                      </a:r>
                      <a:r>
                        <a:rPr lang="en-US" sz="2400" b="0" baseline="30000" dirty="0" smtClean="0">
                          <a:solidFill>
                            <a:schemeClr val="tx1"/>
                          </a:solidFill>
                          <a:latin typeface="Century Gothic" charset="0"/>
                          <a:ea typeface="Century Gothic" charset="0"/>
                          <a:cs typeface="Century Gothic" charset="0"/>
                        </a:rPr>
                        <a:t>nd</a:t>
                      </a:r>
                      <a:r>
                        <a:rPr lang="en-US" sz="2400" b="0" dirty="0" smtClean="0">
                          <a:solidFill>
                            <a:schemeClr val="tx1"/>
                          </a:solidFill>
                          <a:latin typeface="Century Gothic" charset="0"/>
                          <a:ea typeface="Century Gothic" charset="0"/>
                          <a:cs typeface="Century Gothic" charset="0"/>
                        </a:rPr>
                        <a:t> August</a:t>
                      </a:r>
                      <a:r>
                        <a:rPr lang="en-US" sz="2400" b="0" baseline="0" dirty="0" smtClean="0">
                          <a:solidFill>
                            <a:schemeClr val="tx1"/>
                          </a:solidFill>
                          <a:latin typeface="Century Gothic" charset="0"/>
                          <a:ea typeface="Century Gothic" charset="0"/>
                          <a:cs typeface="Century Gothic" charset="0"/>
                        </a:rPr>
                        <a:t> 1934</a:t>
                      </a:r>
                      <a:endParaRPr lang="en-US" sz="2400" b="0" dirty="0">
                        <a:solidFill>
                          <a:schemeClr val="tx1"/>
                        </a:solidFill>
                        <a:latin typeface="Century Gothic" charset="0"/>
                        <a:ea typeface="Century Gothic" charset="0"/>
                        <a:cs typeface="Century Gothic" charset="0"/>
                      </a:endParaRPr>
                    </a:p>
                  </a:txBody>
                  <a:tcPr>
                    <a:solidFill>
                      <a:schemeClr val="accent1">
                        <a:lumMod val="40000"/>
                        <a:lumOff val="60000"/>
                      </a:schemeClr>
                    </a:solidFill>
                  </a:tcPr>
                </a:tc>
                <a:tc>
                  <a:txBody>
                    <a:bodyPr/>
                    <a:lstStyle/>
                    <a:p>
                      <a:r>
                        <a:rPr lang="en-US" sz="2400" b="0" dirty="0" smtClean="0">
                          <a:solidFill>
                            <a:schemeClr val="tx1"/>
                          </a:solidFill>
                          <a:latin typeface="Century Gothic" charset="0"/>
                          <a:ea typeface="Century Gothic" charset="0"/>
                          <a:cs typeface="Century Gothic" charset="0"/>
                        </a:rPr>
                        <a:t>Night of the</a:t>
                      </a:r>
                      <a:r>
                        <a:rPr lang="en-US" sz="2400" b="0" baseline="0" dirty="0" smtClean="0">
                          <a:solidFill>
                            <a:schemeClr val="tx1"/>
                          </a:solidFill>
                          <a:latin typeface="Century Gothic" charset="0"/>
                          <a:ea typeface="Century Gothic" charset="0"/>
                          <a:cs typeface="Century Gothic" charset="0"/>
                        </a:rPr>
                        <a:t> Long Knives, where Hitler kills off his political enemies</a:t>
                      </a:r>
                      <a:endParaRPr lang="en-US" sz="2400" b="0" dirty="0">
                        <a:solidFill>
                          <a:schemeClr val="tx1"/>
                        </a:solidFill>
                        <a:latin typeface="Century Gothic" charset="0"/>
                        <a:ea typeface="Century Gothic" charset="0"/>
                        <a:cs typeface="Century Gothic" charset="0"/>
                      </a:endParaRPr>
                    </a:p>
                  </a:txBody>
                  <a:tcPr>
                    <a:solidFill>
                      <a:schemeClr val="accent1">
                        <a:lumMod val="40000"/>
                        <a:lumOff val="60000"/>
                      </a:schemeClr>
                    </a:solidFill>
                  </a:tcPr>
                </a:tc>
              </a:tr>
            </a:tbl>
          </a:graphicData>
        </a:graphic>
      </p:graphicFrame>
    </p:spTree>
    <p:extLst>
      <p:ext uri="{BB962C8B-B14F-4D97-AF65-F5344CB8AC3E}">
        <p14:creationId xmlns:p14="http://schemas.microsoft.com/office/powerpoint/2010/main" val="1395516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lstStyle/>
          <a:p>
            <a:r>
              <a:rPr lang="en-US" dirty="0" smtClean="0">
                <a:latin typeface="Century Gothic" charset="0"/>
                <a:ea typeface="Century Gothic" charset="0"/>
                <a:cs typeface="Century Gothic" charset="0"/>
              </a:rPr>
              <a:t>What was the Nazi Police State?</a:t>
            </a:r>
            <a:endParaRPr lang="en-US" dirty="0">
              <a:latin typeface="Century Gothic" charset="0"/>
              <a:ea typeface="Century Gothic" charset="0"/>
              <a:cs typeface="Century Gothic" charset="0"/>
            </a:endParaRPr>
          </a:p>
        </p:txBody>
      </p:sp>
      <p:sp>
        <p:nvSpPr>
          <p:cNvPr id="3" name="Content Placeholder 2"/>
          <p:cNvSpPr>
            <a:spLocks noGrp="1"/>
          </p:cNvSpPr>
          <p:nvPr>
            <p:ph idx="1"/>
          </p:nvPr>
        </p:nvSpPr>
        <p:spPr>
          <a:xfrm>
            <a:off x="690283" y="1879412"/>
            <a:ext cx="7270376" cy="4454151"/>
          </a:xfrm>
          <a:solidFill>
            <a:schemeClr val="accent1">
              <a:lumMod val="60000"/>
              <a:lumOff val="40000"/>
            </a:schemeClr>
          </a:solidFill>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latin typeface="Century Gothic" charset="0"/>
                <a:ea typeface="Century Gothic" charset="0"/>
                <a:cs typeface="Century Gothic" charset="0"/>
              </a:rPr>
              <a:t>To describe the methods used by Hitler to achieve power in 1933</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latin typeface="Century Gothic" charset="0"/>
              <a:ea typeface="Century Gothic" charset="0"/>
              <a:cs typeface="Century Gothic" charset="0"/>
            </a:endParaRPr>
          </a:p>
          <a:p>
            <a:pPr marL="0" marR="0" lvl="0" indent="0" defTabSz="914400" eaLnBrk="1" fontAlgn="auto" latinLnBrk="0" hangingPunct="1">
              <a:lnSpc>
                <a:spcPct val="100000"/>
              </a:lnSpc>
              <a:spcBef>
                <a:spcPts val="0"/>
              </a:spcBef>
              <a:spcAft>
                <a:spcPts val="0"/>
              </a:spcAft>
              <a:buClrTx/>
              <a:buSzTx/>
              <a:buFontTx/>
              <a:buNone/>
              <a:tabLst/>
              <a:defRPr/>
            </a:pPr>
            <a:r>
              <a:rPr lang="en-US" dirty="0" smtClean="0">
                <a:latin typeface="Century Gothic" charset="0"/>
                <a:ea typeface="Century Gothic" charset="0"/>
                <a:cs typeface="Century Gothic" charset="0"/>
              </a:rPr>
              <a:t>To explain how he strengthened his power through the “Police State”</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latin typeface="Century Gothic" charset="0"/>
              <a:ea typeface="Century Gothic" charset="0"/>
              <a:cs typeface="Century Gothic" charset="0"/>
            </a:endParaRPr>
          </a:p>
          <a:p>
            <a:pPr marL="0" marR="0" lvl="0" indent="0" defTabSz="914400" eaLnBrk="1" fontAlgn="auto" latinLnBrk="0" hangingPunct="1">
              <a:lnSpc>
                <a:spcPct val="100000"/>
              </a:lnSpc>
              <a:spcBef>
                <a:spcPts val="0"/>
              </a:spcBef>
              <a:spcAft>
                <a:spcPts val="0"/>
              </a:spcAft>
              <a:buClrTx/>
              <a:buSzTx/>
              <a:buFontTx/>
              <a:buNone/>
              <a:tabLst/>
              <a:defRPr/>
            </a:pPr>
            <a:r>
              <a:rPr lang="en-US" dirty="0" smtClean="0">
                <a:latin typeface="Century Gothic" charset="0"/>
                <a:ea typeface="Century Gothic" charset="0"/>
                <a:cs typeface="Century Gothic" charset="0"/>
              </a:rPr>
              <a:t>To evaluate how effective the “Police State” was</a:t>
            </a:r>
            <a:endParaRPr lang="en-US" dirty="0">
              <a:latin typeface="Century Gothic" charset="0"/>
              <a:ea typeface="Century Gothic" charset="0"/>
              <a:cs typeface="Century Gothic" charset="0"/>
            </a:endParaRPr>
          </a:p>
        </p:txBody>
      </p:sp>
      <p:sp>
        <p:nvSpPr>
          <p:cNvPr id="6" name="TextBox 5"/>
          <p:cNvSpPr txBox="1"/>
          <p:nvPr/>
        </p:nvSpPr>
        <p:spPr>
          <a:xfrm>
            <a:off x="8382690" y="2090550"/>
            <a:ext cx="3599367" cy="4031873"/>
          </a:xfrm>
          <a:prstGeom prst="rect">
            <a:avLst/>
          </a:prstGeom>
          <a:solidFill>
            <a:schemeClr val="tx1"/>
          </a:solidFill>
        </p:spPr>
        <p:txBody>
          <a:bodyPr wrap="square" rtlCol="0">
            <a:spAutoFit/>
          </a:bodyPr>
          <a:lstStyle/>
          <a:p>
            <a:r>
              <a:rPr lang="en-US" sz="3200" dirty="0" smtClean="0">
                <a:solidFill>
                  <a:schemeClr val="bg1"/>
                </a:solidFill>
                <a:latin typeface="Century Gothic" charset="0"/>
                <a:ea typeface="Century Gothic" charset="0"/>
                <a:cs typeface="Century Gothic" charset="0"/>
              </a:rPr>
              <a:t>Teacher insert picture here</a:t>
            </a:r>
          </a:p>
          <a:p>
            <a:endParaRPr lang="en-US" sz="3200" dirty="0">
              <a:solidFill>
                <a:schemeClr val="bg1"/>
              </a:solidFill>
              <a:latin typeface="Century Gothic" charset="0"/>
              <a:ea typeface="Century Gothic" charset="0"/>
              <a:cs typeface="Century Gothic" charset="0"/>
            </a:endParaRPr>
          </a:p>
          <a:p>
            <a:endParaRPr lang="en-US" sz="3200" dirty="0" smtClean="0">
              <a:solidFill>
                <a:schemeClr val="bg1"/>
              </a:solidFill>
              <a:latin typeface="Century Gothic" charset="0"/>
              <a:ea typeface="Century Gothic" charset="0"/>
              <a:cs typeface="Century Gothic" charset="0"/>
            </a:endParaRPr>
          </a:p>
          <a:p>
            <a:endParaRPr lang="en-US" sz="3200" dirty="0">
              <a:solidFill>
                <a:schemeClr val="bg1"/>
              </a:solidFill>
              <a:latin typeface="Century Gothic" charset="0"/>
              <a:ea typeface="Century Gothic" charset="0"/>
              <a:cs typeface="Century Gothic" charset="0"/>
            </a:endParaRPr>
          </a:p>
          <a:p>
            <a:endParaRPr lang="en-US" sz="3200" dirty="0" smtClean="0">
              <a:solidFill>
                <a:schemeClr val="bg1"/>
              </a:solidFill>
              <a:latin typeface="Century Gothic" charset="0"/>
              <a:ea typeface="Century Gothic" charset="0"/>
              <a:cs typeface="Century Gothic" charset="0"/>
            </a:endParaRPr>
          </a:p>
          <a:p>
            <a:endParaRPr lang="en-US" sz="3200" dirty="0">
              <a:solidFill>
                <a:schemeClr val="bg1"/>
              </a:solidFill>
              <a:latin typeface="Century Gothic" charset="0"/>
              <a:ea typeface="Century Gothic" charset="0"/>
              <a:cs typeface="Century Gothic" charset="0"/>
            </a:endParaRPr>
          </a:p>
          <a:p>
            <a:endParaRPr lang="en-US" sz="3200" dirty="0">
              <a:solidFill>
                <a:schemeClr val="bg1"/>
              </a:solidFill>
              <a:latin typeface="Century Gothic" charset="0"/>
              <a:ea typeface="Century Gothic" charset="0"/>
              <a:cs typeface="Century Gothic" charset="0"/>
            </a:endParaRPr>
          </a:p>
        </p:txBody>
      </p:sp>
    </p:spTree>
    <p:extLst>
      <p:ext uri="{BB962C8B-B14F-4D97-AF65-F5344CB8AC3E}">
        <p14:creationId xmlns:p14="http://schemas.microsoft.com/office/powerpoint/2010/main" val="16276818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21711" y="335285"/>
            <a:ext cx="8488101" cy="1180999"/>
          </a:xfrm>
        </p:spPr>
        <p:style>
          <a:lnRef idx="0">
            <a:schemeClr val="dk1"/>
          </a:lnRef>
          <a:fillRef idx="3">
            <a:schemeClr val="dk1"/>
          </a:fillRef>
          <a:effectRef idx="3">
            <a:schemeClr val="dk1"/>
          </a:effectRef>
          <a:fontRef idx="minor">
            <a:schemeClr val="lt1"/>
          </a:fontRef>
        </p:style>
        <p:txBody>
          <a:bodyPr>
            <a:normAutofit fontScale="90000"/>
          </a:bodyPr>
          <a:lstStyle/>
          <a:p>
            <a:r>
              <a:rPr lang="en-US" sz="4000" dirty="0" smtClean="0">
                <a:latin typeface="Century Gothic" charset="0"/>
                <a:ea typeface="Century Gothic" charset="0"/>
                <a:cs typeface="Century Gothic" charset="0"/>
              </a:rPr>
              <a:t>How Has Hitler used the following to win power in Germany?:</a:t>
            </a:r>
            <a:endParaRPr lang="en-US" sz="4000" dirty="0">
              <a:latin typeface="Century Gothic" charset="0"/>
              <a:ea typeface="Century Gothic" charset="0"/>
              <a:cs typeface="Century Gothic" charset="0"/>
            </a:endParaRPr>
          </a:p>
        </p:txBody>
      </p:sp>
      <p:sp>
        <p:nvSpPr>
          <p:cNvPr id="3" name="Subtitle 2"/>
          <p:cNvSpPr>
            <a:spLocks noGrp="1"/>
          </p:cNvSpPr>
          <p:nvPr>
            <p:ph type="subTitle" idx="1"/>
          </p:nvPr>
        </p:nvSpPr>
        <p:spPr>
          <a:xfrm>
            <a:off x="523778" y="2096430"/>
            <a:ext cx="4360456" cy="3702204"/>
          </a:xfrm>
          <a:solidFill>
            <a:schemeClr val="accent1">
              <a:lumMod val="60000"/>
              <a:lumOff val="40000"/>
            </a:schemeClr>
          </a:solidFill>
        </p:spPr>
        <p:txBody>
          <a:bodyPr>
            <a:normAutofit/>
          </a:bodyPr>
          <a:lstStyle/>
          <a:p>
            <a:pPr marL="457200" indent="-457200" algn="l">
              <a:buFont typeface="+mj-lt"/>
              <a:buAutoNum type="arabicPeriod"/>
            </a:pPr>
            <a:r>
              <a:rPr lang="en-US" sz="3200" dirty="0" smtClean="0">
                <a:latin typeface="Century Gothic" charset="0"/>
                <a:ea typeface="Century Gothic" charset="0"/>
                <a:cs typeface="Century Gothic" charset="0"/>
              </a:rPr>
              <a:t>Violence:</a:t>
            </a:r>
          </a:p>
          <a:p>
            <a:pPr marL="457200" indent="-457200" algn="l">
              <a:buFont typeface="+mj-lt"/>
              <a:buAutoNum type="arabicPeriod"/>
            </a:pPr>
            <a:r>
              <a:rPr lang="en-US" sz="3200" dirty="0" smtClean="0">
                <a:latin typeface="Century Gothic" charset="0"/>
                <a:ea typeface="Century Gothic" charset="0"/>
                <a:cs typeface="Century Gothic" charset="0"/>
              </a:rPr>
              <a:t>Propaganda:</a:t>
            </a:r>
          </a:p>
          <a:p>
            <a:pPr marL="457200" indent="-457200" algn="l">
              <a:buFont typeface="+mj-lt"/>
              <a:buAutoNum type="arabicPeriod"/>
            </a:pPr>
            <a:r>
              <a:rPr lang="en-US" sz="3200" dirty="0" smtClean="0">
                <a:latin typeface="Century Gothic" charset="0"/>
                <a:ea typeface="Century Gothic" charset="0"/>
                <a:cs typeface="Century Gothic" charset="0"/>
              </a:rPr>
              <a:t>His speeches:</a:t>
            </a:r>
          </a:p>
          <a:p>
            <a:pPr algn="l"/>
            <a:endParaRPr lang="en-US" sz="3200" dirty="0">
              <a:latin typeface="Century Gothic" charset="0"/>
              <a:ea typeface="Century Gothic" charset="0"/>
              <a:cs typeface="Century Gothic" charset="0"/>
            </a:endParaRPr>
          </a:p>
          <a:p>
            <a:pPr algn="l"/>
            <a:r>
              <a:rPr lang="en-US" sz="3200" b="1" dirty="0" smtClean="0">
                <a:latin typeface="Century Gothic" charset="0"/>
                <a:ea typeface="Century Gothic" charset="0"/>
                <a:cs typeface="Century Gothic" charset="0"/>
              </a:rPr>
              <a:t>If there anything else?</a:t>
            </a:r>
          </a:p>
          <a:p>
            <a:pPr algn="l"/>
            <a:endParaRPr lang="en-US" dirty="0">
              <a:latin typeface="Century Gothic" charset="0"/>
              <a:ea typeface="Century Gothic" charset="0"/>
              <a:cs typeface="Century Gothic" charset="0"/>
            </a:endParaRPr>
          </a:p>
        </p:txBody>
      </p:sp>
      <p:sp>
        <p:nvSpPr>
          <p:cNvPr id="6" name="TextBox 5"/>
          <p:cNvSpPr txBox="1"/>
          <p:nvPr/>
        </p:nvSpPr>
        <p:spPr>
          <a:xfrm>
            <a:off x="6074229" y="2209800"/>
            <a:ext cx="5485797" cy="3539430"/>
          </a:xfrm>
          <a:prstGeom prst="rect">
            <a:avLst/>
          </a:prstGeom>
          <a:solidFill>
            <a:schemeClr val="tx1"/>
          </a:solidFill>
        </p:spPr>
        <p:txBody>
          <a:bodyPr wrap="none" rtlCol="0">
            <a:spAutoFit/>
          </a:bodyPr>
          <a:lstStyle/>
          <a:p>
            <a:r>
              <a:rPr lang="en-US" sz="3200" dirty="0" smtClean="0">
                <a:solidFill>
                  <a:schemeClr val="bg1"/>
                </a:solidFill>
                <a:latin typeface="Century Gothic" charset="0"/>
                <a:ea typeface="Century Gothic" charset="0"/>
                <a:cs typeface="Century Gothic" charset="0"/>
              </a:rPr>
              <a:t>Teacher insert picture here</a:t>
            </a:r>
          </a:p>
          <a:p>
            <a:endParaRPr lang="en-US" sz="3200" dirty="0">
              <a:solidFill>
                <a:schemeClr val="bg1"/>
              </a:solidFill>
              <a:latin typeface="Century Gothic" charset="0"/>
              <a:ea typeface="Century Gothic" charset="0"/>
              <a:cs typeface="Century Gothic" charset="0"/>
            </a:endParaRPr>
          </a:p>
          <a:p>
            <a:endParaRPr lang="en-US" sz="3200" dirty="0" smtClean="0">
              <a:solidFill>
                <a:schemeClr val="bg1"/>
              </a:solidFill>
              <a:latin typeface="Century Gothic" charset="0"/>
              <a:ea typeface="Century Gothic" charset="0"/>
              <a:cs typeface="Century Gothic" charset="0"/>
            </a:endParaRPr>
          </a:p>
          <a:p>
            <a:endParaRPr lang="en-US" sz="3200" dirty="0">
              <a:solidFill>
                <a:schemeClr val="bg1"/>
              </a:solidFill>
              <a:latin typeface="Century Gothic" charset="0"/>
              <a:ea typeface="Century Gothic" charset="0"/>
              <a:cs typeface="Century Gothic" charset="0"/>
            </a:endParaRPr>
          </a:p>
          <a:p>
            <a:endParaRPr lang="en-US" sz="3200" dirty="0" smtClean="0">
              <a:solidFill>
                <a:schemeClr val="bg1"/>
              </a:solidFill>
              <a:latin typeface="Century Gothic" charset="0"/>
              <a:ea typeface="Century Gothic" charset="0"/>
              <a:cs typeface="Century Gothic" charset="0"/>
            </a:endParaRPr>
          </a:p>
          <a:p>
            <a:endParaRPr lang="en-US" sz="3200" dirty="0">
              <a:solidFill>
                <a:schemeClr val="bg1"/>
              </a:solidFill>
              <a:latin typeface="Century Gothic" charset="0"/>
              <a:ea typeface="Century Gothic" charset="0"/>
              <a:cs typeface="Century Gothic" charset="0"/>
            </a:endParaRPr>
          </a:p>
          <a:p>
            <a:endParaRPr lang="en-US" sz="3200" dirty="0">
              <a:solidFill>
                <a:schemeClr val="bg1"/>
              </a:solidFill>
              <a:latin typeface="Century Gothic" charset="0"/>
              <a:ea typeface="Century Gothic" charset="0"/>
              <a:cs typeface="Century Gothic" charset="0"/>
            </a:endParaRPr>
          </a:p>
        </p:txBody>
      </p:sp>
    </p:spTree>
    <p:extLst>
      <p:ext uri="{BB962C8B-B14F-4D97-AF65-F5344CB8AC3E}">
        <p14:creationId xmlns:p14="http://schemas.microsoft.com/office/powerpoint/2010/main" val="2054085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12165"/>
          </a:xfrm>
        </p:spPr>
        <p:style>
          <a:lnRef idx="0">
            <a:schemeClr val="dk1"/>
          </a:lnRef>
          <a:fillRef idx="3">
            <a:schemeClr val="dk1"/>
          </a:fillRef>
          <a:effectRef idx="3">
            <a:schemeClr val="dk1"/>
          </a:effectRef>
          <a:fontRef idx="minor">
            <a:schemeClr val="lt1"/>
          </a:fontRef>
        </p:style>
        <p:txBody>
          <a:bodyPr/>
          <a:lstStyle/>
          <a:p>
            <a:r>
              <a:rPr lang="en-US" dirty="0" smtClean="0">
                <a:latin typeface="Century Gothic" charset="0"/>
                <a:ea typeface="Century Gothic" charset="0"/>
                <a:cs typeface="Century Gothic" charset="0"/>
              </a:rPr>
              <a:t>Recapping Hitler’s Steps to Power</a:t>
            </a:r>
            <a:r>
              <a:rPr lang="mr-IN" dirty="0" smtClean="0">
                <a:latin typeface="Century Gothic" charset="0"/>
                <a:ea typeface="Century Gothic" charset="0"/>
                <a:cs typeface="Century Gothic" charset="0"/>
              </a:rPr>
              <a:t>…</a:t>
            </a:r>
            <a:endParaRPr lang="en-US" dirty="0">
              <a:latin typeface="Century Gothic" charset="0"/>
              <a:ea typeface="Century Gothic" charset="0"/>
              <a:cs typeface="Century Gothic" charset="0"/>
            </a:endParaRPr>
          </a:p>
        </p:txBody>
      </p:sp>
      <p:sp>
        <p:nvSpPr>
          <p:cNvPr id="3" name="Content Placeholder 2"/>
          <p:cNvSpPr>
            <a:spLocks noGrp="1"/>
          </p:cNvSpPr>
          <p:nvPr>
            <p:ph idx="1"/>
          </p:nvPr>
        </p:nvSpPr>
        <p:spPr>
          <a:xfrm>
            <a:off x="403860" y="6240779"/>
            <a:ext cx="7494270" cy="393383"/>
          </a:xfrm>
          <a:solidFill>
            <a:schemeClr val="accent1">
              <a:lumMod val="20000"/>
              <a:lumOff val="80000"/>
            </a:schemeClr>
          </a:solidFill>
        </p:spPr>
        <p:txBody>
          <a:bodyPr>
            <a:normAutofit fontScale="85000" lnSpcReduction="20000"/>
          </a:bodyPr>
          <a:lstStyle/>
          <a:p>
            <a:pPr marL="0" lvl="0" indent="0">
              <a:lnSpc>
                <a:spcPct val="100000"/>
              </a:lnSpc>
              <a:spcBef>
                <a:spcPts val="0"/>
              </a:spcBef>
              <a:buNone/>
            </a:pPr>
            <a:r>
              <a:rPr lang="en-US" dirty="0" smtClean="0">
                <a:hlinkClick r:id="rId2"/>
              </a:rPr>
              <a:t>https://www.youtube.com/watch?v=jFICRFKtAc4</a:t>
            </a:r>
            <a:endParaRPr lang="en-US" dirty="0"/>
          </a:p>
        </p:txBody>
      </p:sp>
      <p:sp>
        <p:nvSpPr>
          <p:cNvPr id="4" name="TextBox 3"/>
          <p:cNvSpPr txBox="1"/>
          <p:nvPr/>
        </p:nvSpPr>
        <p:spPr>
          <a:xfrm>
            <a:off x="4674870" y="1303926"/>
            <a:ext cx="7241085" cy="523220"/>
          </a:xfrm>
          <a:prstGeom prst="rect">
            <a:avLst/>
          </a:prstGeom>
        </p:spPr>
        <p:style>
          <a:lnRef idx="0">
            <a:schemeClr val="accent1"/>
          </a:lnRef>
          <a:fillRef idx="3">
            <a:schemeClr val="accent1"/>
          </a:fillRef>
          <a:effectRef idx="3">
            <a:schemeClr val="accent1"/>
          </a:effectRef>
          <a:fontRef idx="minor">
            <a:schemeClr val="lt1"/>
          </a:fontRef>
        </p:style>
        <p:txBody>
          <a:bodyPr wrap="none" rtlCol="0">
            <a:spAutoFit/>
          </a:bodyPr>
          <a:lstStyle/>
          <a:p>
            <a:r>
              <a:rPr lang="en-US" sz="2800" dirty="0" smtClean="0">
                <a:latin typeface="Century Gothic" charset="0"/>
                <a:ea typeface="Century Gothic" charset="0"/>
                <a:cs typeface="Century Gothic" charset="0"/>
              </a:rPr>
              <a:t>What can you add to your starter notes?</a:t>
            </a:r>
            <a:endParaRPr lang="en-US" sz="2800" dirty="0">
              <a:latin typeface="Century Gothic" charset="0"/>
              <a:ea typeface="Century Gothic" charset="0"/>
              <a:cs typeface="Century Gothic" charset="0"/>
            </a:endParaRPr>
          </a:p>
        </p:txBody>
      </p:sp>
      <p:sp>
        <p:nvSpPr>
          <p:cNvPr id="6" name="TextBox 5"/>
          <p:cNvSpPr txBox="1"/>
          <p:nvPr/>
        </p:nvSpPr>
        <p:spPr>
          <a:xfrm>
            <a:off x="3450772" y="2051493"/>
            <a:ext cx="5485797" cy="3539430"/>
          </a:xfrm>
          <a:prstGeom prst="rect">
            <a:avLst/>
          </a:prstGeom>
          <a:solidFill>
            <a:schemeClr val="tx1"/>
          </a:solidFill>
        </p:spPr>
        <p:txBody>
          <a:bodyPr wrap="none" rtlCol="0">
            <a:spAutoFit/>
          </a:bodyPr>
          <a:lstStyle/>
          <a:p>
            <a:r>
              <a:rPr lang="en-US" sz="3200" dirty="0" smtClean="0">
                <a:solidFill>
                  <a:schemeClr val="bg1"/>
                </a:solidFill>
                <a:latin typeface="Century Gothic" charset="0"/>
                <a:ea typeface="Century Gothic" charset="0"/>
                <a:cs typeface="Century Gothic" charset="0"/>
              </a:rPr>
              <a:t>Teacher insert picture here</a:t>
            </a:r>
          </a:p>
          <a:p>
            <a:endParaRPr lang="en-US" sz="3200" dirty="0">
              <a:solidFill>
                <a:schemeClr val="bg1"/>
              </a:solidFill>
              <a:latin typeface="Century Gothic" charset="0"/>
              <a:ea typeface="Century Gothic" charset="0"/>
              <a:cs typeface="Century Gothic" charset="0"/>
            </a:endParaRPr>
          </a:p>
          <a:p>
            <a:endParaRPr lang="en-US" sz="3200" dirty="0" smtClean="0">
              <a:solidFill>
                <a:schemeClr val="bg1"/>
              </a:solidFill>
              <a:latin typeface="Century Gothic" charset="0"/>
              <a:ea typeface="Century Gothic" charset="0"/>
              <a:cs typeface="Century Gothic" charset="0"/>
            </a:endParaRPr>
          </a:p>
          <a:p>
            <a:endParaRPr lang="en-US" sz="3200" dirty="0">
              <a:solidFill>
                <a:schemeClr val="bg1"/>
              </a:solidFill>
              <a:latin typeface="Century Gothic" charset="0"/>
              <a:ea typeface="Century Gothic" charset="0"/>
              <a:cs typeface="Century Gothic" charset="0"/>
            </a:endParaRPr>
          </a:p>
          <a:p>
            <a:endParaRPr lang="en-US" sz="3200" dirty="0" smtClean="0">
              <a:solidFill>
                <a:schemeClr val="bg1"/>
              </a:solidFill>
              <a:latin typeface="Century Gothic" charset="0"/>
              <a:ea typeface="Century Gothic" charset="0"/>
              <a:cs typeface="Century Gothic" charset="0"/>
            </a:endParaRPr>
          </a:p>
          <a:p>
            <a:endParaRPr lang="en-US" sz="3200">
              <a:solidFill>
                <a:schemeClr val="bg1"/>
              </a:solidFill>
              <a:latin typeface="Century Gothic" charset="0"/>
              <a:ea typeface="Century Gothic" charset="0"/>
              <a:cs typeface="Century Gothic" charset="0"/>
            </a:endParaRPr>
          </a:p>
          <a:p>
            <a:endParaRPr lang="en-US" sz="3200" dirty="0">
              <a:solidFill>
                <a:schemeClr val="bg1"/>
              </a:solidFill>
              <a:latin typeface="Century Gothic" charset="0"/>
              <a:ea typeface="Century Gothic" charset="0"/>
              <a:cs typeface="Century Gothic" charset="0"/>
            </a:endParaRPr>
          </a:p>
        </p:txBody>
      </p:sp>
    </p:spTree>
    <p:extLst>
      <p:ext uri="{BB962C8B-B14F-4D97-AF65-F5344CB8AC3E}">
        <p14:creationId xmlns:p14="http://schemas.microsoft.com/office/powerpoint/2010/main" val="514831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9110" y="392548"/>
            <a:ext cx="3120025" cy="1000212"/>
          </a:xfrm>
        </p:spPr>
        <p:style>
          <a:lnRef idx="0">
            <a:schemeClr val="dk1"/>
          </a:lnRef>
          <a:fillRef idx="3">
            <a:schemeClr val="dk1"/>
          </a:fillRef>
          <a:effectRef idx="3">
            <a:schemeClr val="dk1"/>
          </a:effectRef>
          <a:fontRef idx="minor">
            <a:schemeClr val="lt1"/>
          </a:fontRef>
        </p:style>
        <p:txBody>
          <a:bodyPr>
            <a:normAutofit/>
          </a:bodyPr>
          <a:lstStyle/>
          <a:p>
            <a:r>
              <a:rPr lang="en-US" sz="4800" dirty="0" smtClean="0">
                <a:latin typeface="Century Gothic" charset="0"/>
                <a:ea typeface="Century Gothic" charset="0"/>
                <a:cs typeface="Century Gothic" charset="0"/>
              </a:rPr>
              <a:t>Key Term</a:t>
            </a:r>
            <a:endParaRPr lang="en-US" sz="4800" dirty="0">
              <a:latin typeface="Century Gothic" charset="0"/>
              <a:ea typeface="Century Gothic" charset="0"/>
              <a:cs typeface="Century Gothic" charset="0"/>
            </a:endParaRPr>
          </a:p>
        </p:txBody>
      </p:sp>
      <p:sp>
        <p:nvSpPr>
          <p:cNvPr id="3" name="Content Placeholder 2"/>
          <p:cNvSpPr>
            <a:spLocks noGrp="1"/>
          </p:cNvSpPr>
          <p:nvPr>
            <p:ph idx="1"/>
          </p:nvPr>
        </p:nvSpPr>
        <p:spPr>
          <a:xfrm>
            <a:off x="897176" y="2242159"/>
            <a:ext cx="10397647" cy="2907670"/>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4400" b="1" u="sng" dirty="0" smtClean="0">
                <a:solidFill>
                  <a:schemeClr val="bg1"/>
                </a:solidFill>
                <a:latin typeface="Century Gothic" charset="0"/>
                <a:ea typeface="Century Gothic" charset="0"/>
                <a:cs typeface="Century Gothic" charset="0"/>
              </a:rPr>
              <a:t>Police State: </a:t>
            </a:r>
            <a:r>
              <a:rPr lang="en-US" sz="4400" dirty="0" smtClean="0">
                <a:solidFill>
                  <a:schemeClr val="bg1"/>
                </a:solidFill>
                <a:latin typeface="Century Gothic" charset="0"/>
                <a:ea typeface="Century Gothic" charset="0"/>
                <a:cs typeface="Century Gothic" charset="0"/>
              </a:rPr>
              <a:t>a country where all its citizens are closely monitored and controlled, often in a dictatorship. </a:t>
            </a:r>
            <a:endParaRPr lang="en-US" sz="4400" dirty="0">
              <a:solidFill>
                <a:schemeClr val="bg1"/>
              </a:solidFill>
              <a:latin typeface="Century Gothic" charset="0"/>
              <a:ea typeface="Century Gothic" charset="0"/>
              <a:cs typeface="Century Gothic" charset="0"/>
            </a:endParaRPr>
          </a:p>
        </p:txBody>
      </p:sp>
    </p:spTree>
    <p:extLst>
      <p:ext uri="{BB962C8B-B14F-4D97-AF65-F5344CB8AC3E}">
        <p14:creationId xmlns:p14="http://schemas.microsoft.com/office/powerpoint/2010/main" val="235841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090" y="274320"/>
            <a:ext cx="7563289" cy="646331"/>
          </a:xfrm>
          <a:prstGeom prst="rect">
            <a:avLst/>
          </a:prstGeom>
        </p:spPr>
        <p:style>
          <a:lnRef idx="0">
            <a:schemeClr val="dk1"/>
          </a:lnRef>
          <a:fillRef idx="3">
            <a:schemeClr val="dk1"/>
          </a:fillRef>
          <a:effectRef idx="3">
            <a:schemeClr val="dk1"/>
          </a:effectRef>
          <a:fontRef idx="minor">
            <a:schemeClr val="lt1"/>
          </a:fontRef>
        </p:style>
        <p:txBody>
          <a:bodyPr wrap="none" rtlCol="0">
            <a:spAutoFit/>
          </a:bodyPr>
          <a:lstStyle/>
          <a:p>
            <a:r>
              <a:rPr lang="en-US" sz="3600" dirty="0" smtClean="0">
                <a:latin typeface="Century Gothic" charset="0"/>
                <a:ea typeface="Century Gothic" charset="0"/>
                <a:cs typeface="Century Gothic" charset="0"/>
              </a:rPr>
              <a:t>The Police State in Nazi Germany</a:t>
            </a:r>
            <a:endParaRPr lang="en-US" sz="3600" dirty="0">
              <a:latin typeface="Century Gothic" charset="0"/>
              <a:ea typeface="Century Gothic" charset="0"/>
              <a:cs typeface="Century Gothic" charset="0"/>
            </a:endParaRPr>
          </a:p>
        </p:txBody>
      </p:sp>
      <p:sp>
        <p:nvSpPr>
          <p:cNvPr id="6" name="TextBox 5"/>
          <p:cNvSpPr txBox="1"/>
          <p:nvPr/>
        </p:nvSpPr>
        <p:spPr>
          <a:xfrm>
            <a:off x="411480" y="1143000"/>
            <a:ext cx="6892289" cy="5354419"/>
          </a:xfrm>
          <a:prstGeom prst="rect">
            <a:avLst/>
          </a:prstGeom>
          <a:solidFill>
            <a:schemeClr val="accent1">
              <a:lumMod val="60000"/>
              <a:lumOff val="40000"/>
            </a:schemeClr>
          </a:solidFill>
        </p:spPr>
        <p:txBody>
          <a:bodyPr wrap="square" rtlCol="0">
            <a:spAutoFit/>
          </a:bodyPr>
          <a:lstStyle/>
          <a:p>
            <a:r>
              <a:rPr lang="en-US" sz="2400" dirty="0" smtClean="0">
                <a:latin typeface="Century Gothic" charset="0"/>
                <a:ea typeface="Century Gothic" charset="0"/>
                <a:cs typeface="Century Gothic" charset="0"/>
              </a:rPr>
              <a:t>Through propaganda, surveillance (monitoring German Citizens), and punishment, Hitler was able to strengthen his power through fear.</a:t>
            </a:r>
          </a:p>
          <a:p>
            <a:endParaRPr lang="en-US" sz="2400" dirty="0">
              <a:latin typeface="Century Gothic" charset="0"/>
              <a:ea typeface="Century Gothic" charset="0"/>
              <a:cs typeface="Century Gothic" charset="0"/>
            </a:endParaRPr>
          </a:p>
          <a:p>
            <a:r>
              <a:rPr lang="en-US" sz="2400" dirty="0" smtClean="0">
                <a:latin typeface="Century Gothic" charset="0"/>
                <a:ea typeface="Century Gothic" charset="0"/>
                <a:cs typeface="Century Gothic" charset="0"/>
              </a:rPr>
              <a:t>He used three main groups to enforce this fear, and maintain the level of surveillance and punishment.</a:t>
            </a:r>
          </a:p>
          <a:p>
            <a:endParaRPr lang="en-US" sz="2400" dirty="0">
              <a:latin typeface="Century Gothic" charset="0"/>
              <a:ea typeface="Century Gothic" charset="0"/>
              <a:cs typeface="Century Gothic" charset="0"/>
            </a:endParaRPr>
          </a:p>
          <a:p>
            <a:r>
              <a:rPr lang="en-US" sz="2400" dirty="0" smtClean="0">
                <a:latin typeface="Century Gothic" charset="0"/>
                <a:ea typeface="Century Gothic" charset="0"/>
                <a:cs typeface="Century Gothic" charset="0"/>
              </a:rPr>
              <a:t>These were the:</a:t>
            </a:r>
          </a:p>
          <a:p>
            <a:endParaRPr lang="en-US" sz="2400" dirty="0">
              <a:latin typeface="Century Gothic" charset="0"/>
              <a:ea typeface="Century Gothic" charset="0"/>
              <a:cs typeface="Century Gothic" charset="0"/>
            </a:endParaRPr>
          </a:p>
          <a:p>
            <a:pPr marL="285750" indent="-285750">
              <a:buFont typeface="Arial" charset="0"/>
              <a:buChar char="•"/>
            </a:pPr>
            <a:r>
              <a:rPr lang="en-US" sz="2400" dirty="0" smtClean="0">
                <a:latin typeface="Century Gothic" charset="0"/>
                <a:ea typeface="Century Gothic" charset="0"/>
                <a:cs typeface="Century Gothic" charset="0"/>
              </a:rPr>
              <a:t>SS (</a:t>
            </a:r>
            <a:r>
              <a:rPr lang="en-US" sz="2400" dirty="0" err="1" smtClean="0">
                <a:latin typeface="Century Gothic" charset="0"/>
                <a:ea typeface="Century Gothic" charset="0"/>
                <a:cs typeface="Century Gothic" charset="0"/>
              </a:rPr>
              <a:t>Blackshirts</a:t>
            </a:r>
            <a:r>
              <a:rPr lang="en-US" sz="2400" dirty="0" smtClean="0">
                <a:latin typeface="Century Gothic" charset="0"/>
                <a:ea typeface="Century Gothic" charset="0"/>
                <a:cs typeface="Century Gothic" charset="0"/>
              </a:rPr>
              <a:t>- Schutzstaffel)</a:t>
            </a:r>
          </a:p>
          <a:p>
            <a:pPr marL="285750" indent="-285750">
              <a:buFont typeface="Arial" charset="0"/>
              <a:buChar char="•"/>
            </a:pPr>
            <a:r>
              <a:rPr lang="en-US" sz="2400" dirty="0" smtClean="0">
                <a:latin typeface="Century Gothic" charset="0"/>
                <a:ea typeface="Century Gothic" charset="0"/>
                <a:cs typeface="Century Gothic" charset="0"/>
              </a:rPr>
              <a:t>SA </a:t>
            </a:r>
          </a:p>
          <a:p>
            <a:pPr marL="285750" indent="-285750">
              <a:buFont typeface="Arial" charset="0"/>
              <a:buChar char="•"/>
            </a:pPr>
            <a:r>
              <a:rPr lang="en-US" sz="2400" dirty="0" smtClean="0">
                <a:latin typeface="Century Gothic" charset="0"/>
                <a:ea typeface="Century Gothic" charset="0"/>
                <a:cs typeface="Century Gothic" charset="0"/>
              </a:rPr>
              <a:t>Gestapo</a:t>
            </a:r>
            <a:endParaRPr lang="en-US" sz="2400" dirty="0">
              <a:latin typeface="Century Gothic" charset="0"/>
              <a:ea typeface="Century Gothic" charset="0"/>
              <a:cs typeface="Century Gothic" charset="0"/>
            </a:endParaRPr>
          </a:p>
        </p:txBody>
      </p:sp>
      <p:sp>
        <p:nvSpPr>
          <p:cNvPr id="2" name="Content Placeholder 1"/>
          <p:cNvSpPr>
            <a:spLocks noGrp="1"/>
          </p:cNvSpPr>
          <p:nvPr>
            <p:ph idx="1"/>
          </p:nvPr>
        </p:nvSpPr>
        <p:spPr/>
        <p:txBody>
          <a:bodyPr/>
          <a:lstStyle/>
          <a:p>
            <a:endParaRPr lang="en-US"/>
          </a:p>
        </p:txBody>
      </p:sp>
      <p:sp>
        <p:nvSpPr>
          <p:cNvPr id="7" name="TextBox 6"/>
          <p:cNvSpPr txBox="1"/>
          <p:nvPr/>
        </p:nvSpPr>
        <p:spPr>
          <a:xfrm>
            <a:off x="7576457" y="1825625"/>
            <a:ext cx="3983569" cy="4031873"/>
          </a:xfrm>
          <a:prstGeom prst="rect">
            <a:avLst/>
          </a:prstGeom>
          <a:solidFill>
            <a:schemeClr val="tx1"/>
          </a:solidFill>
        </p:spPr>
        <p:txBody>
          <a:bodyPr wrap="square" rtlCol="0">
            <a:spAutoFit/>
          </a:bodyPr>
          <a:lstStyle/>
          <a:p>
            <a:r>
              <a:rPr lang="en-US" sz="3200" dirty="0" smtClean="0">
                <a:solidFill>
                  <a:schemeClr val="bg1"/>
                </a:solidFill>
                <a:latin typeface="Century Gothic" charset="0"/>
                <a:ea typeface="Century Gothic" charset="0"/>
                <a:cs typeface="Century Gothic" charset="0"/>
              </a:rPr>
              <a:t>Teacher insert picture here</a:t>
            </a:r>
          </a:p>
          <a:p>
            <a:endParaRPr lang="en-US" sz="3200" dirty="0">
              <a:solidFill>
                <a:schemeClr val="bg1"/>
              </a:solidFill>
              <a:latin typeface="Century Gothic" charset="0"/>
              <a:ea typeface="Century Gothic" charset="0"/>
              <a:cs typeface="Century Gothic" charset="0"/>
            </a:endParaRPr>
          </a:p>
          <a:p>
            <a:endParaRPr lang="en-US" sz="3200" dirty="0" smtClean="0">
              <a:solidFill>
                <a:schemeClr val="bg1"/>
              </a:solidFill>
              <a:latin typeface="Century Gothic" charset="0"/>
              <a:ea typeface="Century Gothic" charset="0"/>
              <a:cs typeface="Century Gothic" charset="0"/>
            </a:endParaRPr>
          </a:p>
          <a:p>
            <a:endParaRPr lang="en-US" sz="3200" dirty="0">
              <a:solidFill>
                <a:schemeClr val="bg1"/>
              </a:solidFill>
              <a:latin typeface="Century Gothic" charset="0"/>
              <a:ea typeface="Century Gothic" charset="0"/>
              <a:cs typeface="Century Gothic" charset="0"/>
            </a:endParaRPr>
          </a:p>
          <a:p>
            <a:endParaRPr lang="en-US" sz="3200" dirty="0" smtClean="0">
              <a:solidFill>
                <a:schemeClr val="bg1"/>
              </a:solidFill>
              <a:latin typeface="Century Gothic" charset="0"/>
              <a:ea typeface="Century Gothic" charset="0"/>
              <a:cs typeface="Century Gothic" charset="0"/>
            </a:endParaRPr>
          </a:p>
          <a:p>
            <a:endParaRPr lang="en-US" sz="3200">
              <a:solidFill>
                <a:schemeClr val="bg1"/>
              </a:solidFill>
              <a:latin typeface="Century Gothic" charset="0"/>
              <a:ea typeface="Century Gothic" charset="0"/>
              <a:cs typeface="Century Gothic" charset="0"/>
            </a:endParaRPr>
          </a:p>
          <a:p>
            <a:endParaRPr lang="en-US" sz="3200" dirty="0">
              <a:solidFill>
                <a:schemeClr val="bg1"/>
              </a:solidFill>
              <a:latin typeface="Century Gothic" charset="0"/>
              <a:ea typeface="Century Gothic" charset="0"/>
              <a:cs typeface="Century Gothic" charset="0"/>
            </a:endParaRPr>
          </a:p>
        </p:txBody>
      </p:sp>
    </p:spTree>
    <p:extLst>
      <p:ext uri="{BB962C8B-B14F-4D97-AF65-F5344CB8AC3E}">
        <p14:creationId xmlns:p14="http://schemas.microsoft.com/office/powerpoint/2010/main" val="361082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3890" y="147955"/>
            <a:ext cx="11106150" cy="1200785"/>
          </a:xfrm>
        </p:spPr>
        <p:style>
          <a:lnRef idx="0">
            <a:schemeClr val="dk1"/>
          </a:lnRef>
          <a:fillRef idx="3">
            <a:schemeClr val="dk1"/>
          </a:fillRef>
          <a:effectRef idx="3">
            <a:schemeClr val="dk1"/>
          </a:effectRef>
          <a:fontRef idx="minor">
            <a:schemeClr val="lt1"/>
          </a:fontRef>
        </p:style>
        <p:txBody>
          <a:bodyPr>
            <a:normAutofit fontScale="90000"/>
          </a:bodyPr>
          <a:lstStyle/>
          <a:p>
            <a:pPr algn="ctr"/>
            <a:r>
              <a:rPr lang="en-US" dirty="0" smtClean="0">
                <a:latin typeface="Century Gothic" charset="0"/>
                <a:ea typeface="Century Gothic" charset="0"/>
                <a:cs typeface="Century Gothic" charset="0"/>
              </a:rPr>
              <a:t>Draw and complete your grid using the information sheet</a:t>
            </a:r>
            <a:endParaRPr lang="en-US" dirty="0">
              <a:latin typeface="Century Gothic" charset="0"/>
              <a:ea typeface="Century Gothic" charset="0"/>
              <a:cs typeface="Century Gothic"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43818219"/>
              </p:ext>
            </p:extLst>
          </p:nvPr>
        </p:nvGraphicFramePr>
        <p:xfrm>
          <a:off x="838200" y="1825625"/>
          <a:ext cx="11014710" cy="3935094"/>
        </p:xfrm>
        <a:graphic>
          <a:graphicData uri="http://schemas.openxmlformats.org/drawingml/2006/table">
            <a:tbl>
              <a:tblPr firstRow="1" bandRow="1">
                <a:tableStyleId>{5C22544A-7EE6-4342-B048-85BDC9FD1C3A}</a:tableStyleId>
              </a:tblPr>
              <a:tblGrid>
                <a:gridCol w="2225040"/>
                <a:gridCol w="5118100"/>
                <a:gridCol w="3671570"/>
              </a:tblGrid>
              <a:tr h="1133994">
                <a:tc>
                  <a:txBody>
                    <a:bodyPr/>
                    <a:lstStyle/>
                    <a:p>
                      <a:pPr algn="ctr"/>
                      <a:r>
                        <a:rPr lang="en-US" dirty="0" smtClean="0">
                          <a:solidFill>
                            <a:schemeClr val="bg1"/>
                          </a:solidFill>
                          <a:latin typeface="Century Gothic" charset="0"/>
                          <a:ea typeface="Century Gothic" charset="0"/>
                          <a:cs typeface="Century Gothic" charset="0"/>
                        </a:rPr>
                        <a:t>Organisation</a:t>
                      </a:r>
                      <a:endParaRPr lang="en-US" dirty="0">
                        <a:solidFill>
                          <a:schemeClr val="bg1"/>
                        </a:solidFill>
                        <a:latin typeface="Century Gothic" charset="0"/>
                        <a:ea typeface="Century Gothic" charset="0"/>
                        <a:cs typeface="Century Goth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bg1"/>
                          </a:solidFill>
                          <a:latin typeface="Century Gothic" charset="0"/>
                          <a:ea typeface="Century Gothic" charset="0"/>
                          <a:cs typeface="Century Gothic" charset="0"/>
                        </a:rPr>
                        <a:t>Role</a:t>
                      </a:r>
                      <a:endParaRPr lang="en-US" dirty="0">
                        <a:solidFill>
                          <a:schemeClr val="bg1"/>
                        </a:solidFill>
                        <a:latin typeface="Century Gothic" charset="0"/>
                        <a:ea typeface="Century Gothic" charset="0"/>
                        <a:cs typeface="Century Goth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bg1"/>
                          </a:solidFill>
                          <a:latin typeface="Century Gothic" charset="0"/>
                          <a:ea typeface="Century Gothic" charset="0"/>
                          <a:cs typeface="Century Gothic" charset="0"/>
                        </a:rPr>
                        <a:t>How effective</a:t>
                      </a:r>
                      <a:r>
                        <a:rPr lang="en-US" baseline="0" dirty="0" smtClean="0">
                          <a:solidFill>
                            <a:schemeClr val="bg1"/>
                          </a:solidFill>
                          <a:latin typeface="Century Gothic" charset="0"/>
                          <a:ea typeface="Century Gothic" charset="0"/>
                          <a:cs typeface="Century Gothic" charset="0"/>
                        </a:rPr>
                        <a:t> were they at enforcing Hitler’s “Police State”</a:t>
                      </a:r>
                      <a:endParaRPr lang="en-US" dirty="0">
                        <a:solidFill>
                          <a:schemeClr val="bg1"/>
                        </a:solidFill>
                        <a:latin typeface="Century Gothic" charset="0"/>
                        <a:ea typeface="Century Gothic" charset="0"/>
                        <a:cs typeface="Century Goth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33700">
                <a:tc>
                  <a:txBody>
                    <a:bodyPr/>
                    <a:lstStyle/>
                    <a:p>
                      <a:pPr algn="ctr"/>
                      <a:r>
                        <a:rPr lang="en-US" dirty="0" smtClean="0">
                          <a:solidFill>
                            <a:schemeClr val="bg1"/>
                          </a:solidFill>
                          <a:latin typeface="Century Gothic" charset="0"/>
                          <a:ea typeface="Century Gothic" charset="0"/>
                          <a:cs typeface="Century Gothic" charset="0"/>
                        </a:rPr>
                        <a:t>SS</a:t>
                      </a:r>
                      <a:endParaRPr lang="en-US" dirty="0">
                        <a:solidFill>
                          <a:schemeClr val="bg1"/>
                        </a:solidFill>
                        <a:latin typeface="Century Gothic" charset="0"/>
                        <a:ea typeface="Century Gothic" charset="0"/>
                        <a:cs typeface="Century Goth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solidFill>
                          <a:schemeClr val="bg1"/>
                        </a:solidFill>
                        <a:latin typeface="Century Gothic" charset="0"/>
                        <a:ea typeface="Century Gothic" charset="0"/>
                        <a:cs typeface="Century Goth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solidFill>
                          <a:schemeClr val="bg1"/>
                        </a:solidFill>
                        <a:latin typeface="Century Gothic" charset="0"/>
                        <a:ea typeface="Century Gothic" charset="0"/>
                        <a:cs typeface="Century Goth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33700">
                <a:tc>
                  <a:txBody>
                    <a:bodyPr/>
                    <a:lstStyle/>
                    <a:p>
                      <a:pPr algn="ctr"/>
                      <a:r>
                        <a:rPr lang="en-US" dirty="0" smtClean="0">
                          <a:solidFill>
                            <a:schemeClr val="bg1"/>
                          </a:solidFill>
                          <a:latin typeface="Century Gothic" charset="0"/>
                          <a:ea typeface="Century Gothic" charset="0"/>
                          <a:cs typeface="Century Gothic" charset="0"/>
                        </a:rPr>
                        <a:t>SA</a:t>
                      </a:r>
                      <a:endParaRPr lang="en-US" dirty="0">
                        <a:solidFill>
                          <a:schemeClr val="bg1"/>
                        </a:solidFill>
                        <a:latin typeface="Century Gothic" charset="0"/>
                        <a:ea typeface="Century Gothic" charset="0"/>
                        <a:cs typeface="Century Goth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solidFill>
                          <a:schemeClr val="bg1"/>
                        </a:solidFill>
                        <a:latin typeface="Century Gothic" charset="0"/>
                        <a:ea typeface="Century Gothic" charset="0"/>
                        <a:cs typeface="Century Goth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solidFill>
                          <a:schemeClr val="bg1"/>
                        </a:solidFill>
                        <a:latin typeface="Century Gothic" charset="0"/>
                        <a:ea typeface="Century Gothic" charset="0"/>
                        <a:cs typeface="Century Goth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33700">
                <a:tc>
                  <a:txBody>
                    <a:bodyPr/>
                    <a:lstStyle/>
                    <a:p>
                      <a:pPr algn="ctr"/>
                      <a:r>
                        <a:rPr lang="en-US" dirty="0" smtClean="0">
                          <a:solidFill>
                            <a:schemeClr val="bg1"/>
                          </a:solidFill>
                          <a:latin typeface="Century Gothic" charset="0"/>
                          <a:ea typeface="Century Gothic" charset="0"/>
                          <a:cs typeface="Century Gothic" charset="0"/>
                        </a:rPr>
                        <a:t>Gestapo</a:t>
                      </a:r>
                      <a:endParaRPr lang="en-US" dirty="0">
                        <a:solidFill>
                          <a:schemeClr val="bg1"/>
                        </a:solidFill>
                        <a:latin typeface="Century Gothic" charset="0"/>
                        <a:ea typeface="Century Gothic" charset="0"/>
                        <a:cs typeface="Century Goth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a:solidFill>
                          <a:schemeClr val="bg1"/>
                        </a:solidFill>
                        <a:latin typeface="Century Gothic" charset="0"/>
                        <a:ea typeface="Century Gothic" charset="0"/>
                        <a:cs typeface="Century Goth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solidFill>
                          <a:schemeClr val="bg1"/>
                        </a:solidFill>
                        <a:latin typeface="Century Gothic" charset="0"/>
                        <a:ea typeface="Century Gothic" charset="0"/>
                        <a:cs typeface="Century Goth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TextBox 4"/>
          <p:cNvSpPr txBox="1"/>
          <p:nvPr/>
        </p:nvSpPr>
        <p:spPr>
          <a:xfrm>
            <a:off x="838200" y="6080760"/>
            <a:ext cx="9034846" cy="523220"/>
          </a:xfrm>
          <a:prstGeom prst="rect">
            <a:avLst/>
          </a:prstGeom>
        </p:spPr>
        <p:style>
          <a:lnRef idx="0">
            <a:schemeClr val="accent1"/>
          </a:lnRef>
          <a:fillRef idx="3">
            <a:schemeClr val="accent1"/>
          </a:fillRef>
          <a:effectRef idx="3">
            <a:schemeClr val="accent1"/>
          </a:effectRef>
          <a:fontRef idx="minor">
            <a:schemeClr val="lt1"/>
          </a:fontRef>
        </p:style>
        <p:txBody>
          <a:bodyPr wrap="none" rtlCol="0">
            <a:spAutoFit/>
          </a:bodyPr>
          <a:lstStyle/>
          <a:p>
            <a:r>
              <a:rPr lang="en-US" sz="2800" dirty="0" smtClean="0">
                <a:latin typeface="Century Gothic" charset="0"/>
                <a:ea typeface="Century Gothic" charset="0"/>
                <a:cs typeface="Century Gothic" charset="0"/>
              </a:rPr>
              <a:t>How effective do you think the “Police State” was?</a:t>
            </a:r>
            <a:endParaRPr lang="en-US" sz="2800" dirty="0">
              <a:latin typeface="Century Gothic" charset="0"/>
              <a:ea typeface="Century Gothic" charset="0"/>
              <a:cs typeface="Century Gothic" charset="0"/>
            </a:endParaRPr>
          </a:p>
        </p:txBody>
      </p:sp>
    </p:spTree>
    <p:extLst>
      <p:ext uri="{BB962C8B-B14F-4D97-AF65-F5344CB8AC3E}">
        <p14:creationId xmlns:p14="http://schemas.microsoft.com/office/powerpoint/2010/main" val="528865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8472" y="199575"/>
            <a:ext cx="11386683" cy="4832092"/>
          </a:xfrm>
          <a:prstGeom prst="rect">
            <a:avLst/>
          </a:prstGeom>
          <a:solidFill>
            <a:schemeClr val="accent1">
              <a:lumMod val="60000"/>
              <a:lumOff val="40000"/>
            </a:schemeClr>
          </a:solidFill>
        </p:spPr>
        <p:txBody>
          <a:bodyPr wrap="square" rtlCol="0">
            <a:spAutoFit/>
          </a:bodyPr>
          <a:lstStyle/>
          <a:p>
            <a:r>
              <a:rPr lang="en-US" sz="2800" dirty="0" smtClean="0">
                <a:latin typeface="Century Gothic" charset="0"/>
                <a:ea typeface="Century Gothic" charset="0"/>
                <a:cs typeface="Century Gothic" charset="0"/>
              </a:rPr>
              <a:t>“The </a:t>
            </a:r>
            <a:r>
              <a:rPr lang="en-US" sz="2800" dirty="0">
                <a:latin typeface="Century Gothic" charset="0"/>
                <a:ea typeface="Century Gothic" charset="0"/>
                <a:cs typeface="Century Gothic" charset="0"/>
              </a:rPr>
              <a:t>Nazi Police State was to ensure that everybody did as they were told – or paid the price. The Nazi Police were controlled by Heinrich Himmler and his feared secret police – the Gestapo – did as it pleased in Nazi Germany. </a:t>
            </a:r>
            <a:endParaRPr lang="en-US" sz="2800" dirty="0" smtClean="0">
              <a:latin typeface="Century Gothic" charset="0"/>
              <a:ea typeface="Century Gothic" charset="0"/>
              <a:cs typeface="Century Gothic" charset="0"/>
            </a:endParaRPr>
          </a:p>
          <a:p>
            <a:r>
              <a:rPr lang="en-US" sz="2800" dirty="0">
                <a:latin typeface="Century Gothic" charset="0"/>
                <a:ea typeface="Century Gothic" charset="0"/>
                <a:cs typeface="Century Gothic" charset="0"/>
              </a:rPr>
              <a:t>Hitler’s police state worked on the rule that if you said nothing, no harm, could come to you. If you had doubts about the way the country was going, you kept them to yourself – or paid the price. As nearly 17 million people had not voted for either the Nazis or the Nationalist in March 1933, a large and visible police force was required to keep this sizeable group under observation and control</a:t>
            </a:r>
            <a:r>
              <a:rPr lang="en-US" sz="2800" dirty="0" smtClean="0">
                <a:latin typeface="Century Gothic" charset="0"/>
                <a:ea typeface="Century Gothic" charset="0"/>
                <a:cs typeface="Century Gothic" charset="0"/>
              </a:rPr>
              <a:t>.”</a:t>
            </a:r>
            <a:endParaRPr lang="en-US" sz="2800" dirty="0">
              <a:latin typeface="Century Gothic" charset="0"/>
              <a:ea typeface="Century Gothic" charset="0"/>
              <a:cs typeface="Century Gothic" charset="0"/>
            </a:endParaRPr>
          </a:p>
        </p:txBody>
      </p:sp>
      <p:sp>
        <p:nvSpPr>
          <p:cNvPr id="5" name="TextBox 4"/>
          <p:cNvSpPr txBox="1"/>
          <p:nvPr/>
        </p:nvSpPr>
        <p:spPr>
          <a:xfrm>
            <a:off x="782873" y="5359079"/>
            <a:ext cx="10497879" cy="830997"/>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en-US" sz="2400" dirty="0" smtClean="0">
                <a:latin typeface="Century Gothic" charset="0"/>
                <a:ea typeface="Century Gothic" charset="0"/>
                <a:cs typeface="Century Gothic" charset="0"/>
              </a:rPr>
              <a:t>What inferences can you make from this source about the Nazi Police State? (4 marks)</a:t>
            </a:r>
            <a:endParaRPr lang="en-US" sz="2400" dirty="0">
              <a:latin typeface="Century Gothic" charset="0"/>
              <a:ea typeface="Century Gothic" charset="0"/>
              <a:cs typeface="Century Gothic" charset="0"/>
            </a:endParaRPr>
          </a:p>
        </p:txBody>
      </p:sp>
    </p:spTree>
    <p:extLst>
      <p:ext uri="{BB962C8B-B14F-4D97-AF65-F5344CB8AC3E}">
        <p14:creationId xmlns:p14="http://schemas.microsoft.com/office/powerpoint/2010/main" val="15053171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70021573"/>
              </p:ext>
            </p:extLst>
          </p:nvPr>
        </p:nvGraphicFramePr>
        <p:xfrm>
          <a:off x="0" y="207264"/>
          <a:ext cx="12192000" cy="6650737"/>
        </p:xfrm>
        <a:graphic>
          <a:graphicData uri="http://schemas.openxmlformats.org/drawingml/2006/table">
            <a:tbl>
              <a:tblPr firstRow="1" bandRow="1">
                <a:tableStyleId>{5C22544A-7EE6-4342-B048-85BDC9FD1C3A}</a:tableStyleId>
              </a:tblPr>
              <a:tblGrid>
                <a:gridCol w="1621536"/>
                <a:gridCol w="6506464"/>
                <a:gridCol w="4064000"/>
              </a:tblGrid>
              <a:tr h="676918">
                <a:tc>
                  <a:txBody>
                    <a:bodyPr/>
                    <a:lstStyle/>
                    <a:p>
                      <a:pPr algn="ctr"/>
                      <a:r>
                        <a:rPr lang="en-US" sz="1200" dirty="0" smtClean="0">
                          <a:solidFill>
                            <a:schemeClr val="tx1"/>
                          </a:solidFill>
                          <a:latin typeface="Century Gothic" charset="0"/>
                          <a:ea typeface="Century Gothic" charset="0"/>
                          <a:cs typeface="Century Gothic" charset="0"/>
                        </a:rPr>
                        <a:t>Organisation</a:t>
                      </a:r>
                      <a:endParaRPr lang="en-US" sz="1200" dirty="0">
                        <a:solidFill>
                          <a:schemeClr val="tx1"/>
                        </a:solidFill>
                        <a:latin typeface="Century Gothic" charset="0"/>
                        <a:ea typeface="Century Gothic" charset="0"/>
                        <a:cs typeface="Century Goth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solidFill>
                            <a:schemeClr val="tx1"/>
                          </a:solidFill>
                          <a:latin typeface="Century Gothic" charset="0"/>
                          <a:ea typeface="Century Gothic" charset="0"/>
                          <a:cs typeface="Century Gothic" charset="0"/>
                        </a:rPr>
                        <a:t>Role</a:t>
                      </a:r>
                      <a:endParaRPr lang="en-US" sz="1200" dirty="0">
                        <a:solidFill>
                          <a:schemeClr val="tx1"/>
                        </a:solidFill>
                        <a:latin typeface="Century Gothic" charset="0"/>
                        <a:ea typeface="Century Gothic" charset="0"/>
                        <a:cs typeface="Century Goth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solidFill>
                            <a:schemeClr val="tx1"/>
                          </a:solidFill>
                          <a:latin typeface="Century Gothic" charset="0"/>
                          <a:ea typeface="Century Gothic" charset="0"/>
                          <a:cs typeface="Century Gothic" charset="0"/>
                        </a:rPr>
                        <a:t>How effective</a:t>
                      </a:r>
                      <a:r>
                        <a:rPr lang="en-US" sz="1200" baseline="0" dirty="0" smtClean="0">
                          <a:solidFill>
                            <a:schemeClr val="tx1"/>
                          </a:solidFill>
                          <a:latin typeface="Century Gothic" charset="0"/>
                          <a:ea typeface="Century Gothic" charset="0"/>
                          <a:cs typeface="Century Gothic" charset="0"/>
                        </a:rPr>
                        <a:t> were they at enforcing Hitler’s “Police State”</a:t>
                      </a:r>
                      <a:endParaRPr lang="en-US" sz="1200" dirty="0">
                        <a:solidFill>
                          <a:schemeClr val="tx1"/>
                        </a:solidFill>
                        <a:latin typeface="Century Gothic" charset="0"/>
                        <a:ea typeface="Century Gothic" charset="0"/>
                        <a:cs typeface="Century Goth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91273">
                <a:tc>
                  <a:txBody>
                    <a:bodyPr/>
                    <a:lstStyle/>
                    <a:p>
                      <a:pPr algn="ctr"/>
                      <a:r>
                        <a:rPr lang="en-US" sz="1200" b="1" dirty="0" smtClean="0">
                          <a:solidFill>
                            <a:schemeClr val="tx1"/>
                          </a:solidFill>
                          <a:latin typeface="Century Gothic" charset="0"/>
                          <a:ea typeface="Century Gothic" charset="0"/>
                          <a:cs typeface="Century Gothic" charset="0"/>
                        </a:rPr>
                        <a:t>SS</a:t>
                      </a:r>
                      <a:endParaRPr lang="en-US" sz="1200" b="1" dirty="0">
                        <a:solidFill>
                          <a:schemeClr val="tx1"/>
                        </a:solidFill>
                        <a:latin typeface="Century Gothic" charset="0"/>
                        <a:ea typeface="Century Gothic" charset="0"/>
                        <a:cs typeface="Century Goth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latin typeface="Century Gothic" charset="0"/>
                        <a:ea typeface="Century Gothic" charset="0"/>
                        <a:cs typeface="Century Goth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latin typeface="Century Gothic" charset="0"/>
                        <a:ea typeface="Century Gothic" charset="0"/>
                        <a:cs typeface="Century Goth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91273">
                <a:tc>
                  <a:txBody>
                    <a:bodyPr/>
                    <a:lstStyle/>
                    <a:p>
                      <a:pPr algn="ctr"/>
                      <a:r>
                        <a:rPr lang="en-US" sz="1200" b="1" dirty="0" smtClean="0">
                          <a:solidFill>
                            <a:schemeClr val="tx1"/>
                          </a:solidFill>
                          <a:latin typeface="Century Gothic" charset="0"/>
                          <a:ea typeface="Century Gothic" charset="0"/>
                          <a:cs typeface="Century Gothic" charset="0"/>
                        </a:rPr>
                        <a:t>SA</a:t>
                      </a:r>
                      <a:endParaRPr lang="en-US" sz="1200" b="1" dirty="0">
                        <a:solidFill>
                          <a:schemeClr val="tx1"/>
                        </a:solidFill>
                        <a:latin typeface="Century Gothic" charset="0"/>
                        <a:ea typeface="Century Gothic" charset="0"/>
                        <a:cs typeface="Century Goth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latin typeface="Century Gothic" charset="0"/>
                        <a:ea typeface="Century Gothic" charset="0"/>
                        <a:cs typeface="Century Goth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latin typeface="Century Gothic" charset="0"/>
                        <a:ea typeface="Century Gothic" charset="0"/>
                        <a:cs typeface="Century Goth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91273">
                <a:tc>
                  <a:txBody>
                    <a:bodyPr/>
                    <a:lstStyle/>
                    <a:p>
                      <a:pPr algn="ctr"/>
                      <a:r>
                        <a:rPr lang="en-US" sz="1200" b="1" dirty="0" smtClean="0">
                          <a:solidFill>
                            <a:schemeClr val="tx1"/>
                          </a:solidFill>
                          <a:latin typeface="Century Gothic" charset="0"/>
                          <a:ea typeface="Century Gothic" charset="0"/>
                          <a:cs typeface="Century Gothic" charset="0"/>
                        </a:rPr>
                        <a:t>Gestapo</a:t>
                      </a:r>
                      <a:endParaRPr lang="en-US" sz="1200" b="1" dirty="0">
                        <a:solidFill>
                          <a:schemeClr val="tx1"/>
                        </a:solidFill>
                        <a:latin typeface="Century Gothic" charset="0"/>
                        <a:ea typeface="Century Gothic" charset="0"/>
                        <a:cs typeface="Century Goth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a:solidFill>
                          <a:schemeClr val="tx1"/>
                        </a:solidFill>
                        <a:latin typeface="Century Gothic" charset="0"/>
                        <a:ea typeface="Century Gothic" charset="0"/>
                        <a:cs typeface="Century Goth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latin typeface="Century Gothic" charset="0"/>
                        <a:ea typeface="Century Gothic" charset="0"/>
                        <a:cs typeface="Century Goth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803347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1084</TotalTime>
  <Words>335</Words>
  <Application>Microsoft Macintosh PowerPoint</Application>
  <PresentationFormat>Widescreen</PresentationFormat>
  <Paragraphs>77</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vt:lpstr>
      <vt:lpstr>Calibri Light</vt:lpstr>
      <vt:lpstr>Century Gothic</vt:lpstr>
      <vt:lpstr>Arial</vt:lpstr>
      <vt:lpstr>Office Theme</vt:lpstr>
      <vt:lpstr>PowerPoint Presentation</vt:lpstr>
      <vt:lpstr>What was the Nazi Police State?</vt:lpstr>
      <vt:lpstr>How Has Hitler used the following to win power in Germany?:</vt:lpstr>
      <vt:lpstr>Recapping Hitler’s Steps to Power…</vt:lpstr>
      <vt:lpstr>Key Term</vt:lpstr>
      <vt:lpstr>PowerPoint Presentation</vt:lpstr>
      <vt:lpstr>Draw and complete your grid using the information sheet</vt:lpstr>
      <vt:lpstr>PowerPoint Presentation</vt:lpstr>
      <vt:lpstr>PowerPoint Presentation</vt:lpstr>
    </vt:vector>
  </TitlesOfParts>
  <Company/>
  <LinksUpToDate>false</LinksUpToDate>
  <SharedDoc>false</SharedDoc>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Has Hitler used the following to win power in Germany?:</dc:title>
  <dc:creator>Emma Bevan</dc:creator>
  <cp:lastModifiedBy>Emma Bevan</cp:lastModifiedBy>
  <cp:revision>17</cp:revision>
  <dcterms:created xsi:type="dcterms:W3CDTF">2020-04-07T10:13:18Z</dcterms:created>
  <dcterms:modified xsi:type="dcterms:W3CDTF">2020-04-30T11:19:39Z</dcterms:modified>
</cp:coreProperties>
</file>