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0"/>
  </p:notesMasterIdLst>
  <p:sldIdLst>
    <p:sldId id="256" r:id="rId2"/>
    <p:sldId id="262" r:id="rId3"/>
    <p:sldId id="268" r:id="rId4"/>
    <p:sldId id="269" r:id="rId5"/>
    <p:sldId id="270" r:id="rId6"/>
    <p:sldId id="271" r:id="rId7"/>
    <p:sldId id="273" r:id="rId8"/>
    <p:sldId id="272" r:id="rId9"/>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39" userDrawn="1">
          <p15:clr>
            <a:srgbClr val="A4A3A4"/>
          </p15:clr>
        </p15:guide>
        <p15:guide id="2" pos="4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807" autoAdjust="0"/>
  </p:normalViewPr>
  <p:slideViewPr>
    <p:cSldViewPr snapToGrid="0" showGuides="1">
      <p:cViewPr varScale="1">
        <p:scale>
          <a:sx n="104" d="100"/>
          <a:sy n="104" d="100"/>
        </p:scale>
        <p:origin x="-744" y="-84"/>
      </p:cViewPr>
      <p:guideLst>
        <p:guide orient="horz" pos="3339"/>
        <p:guide pos="453"/>
      </p:guideLst>
    </p:cSldViewPr>
  </p:slideViewPr>
  <p:outlineViewPr>
    <p:cViewPr>
      <p:scale>
        <a:sx n="33" d="100"/>
        <a:sy n="33" d="100"/>
      </p:scale>
      <p:origin x="0" y="-1590"/>
    </p:cViewPr>
  </p:outlin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EDD482F6-8E63-4197-9B6B-53C5F53F703D}" type="datetimeFigureOut">
              <a:rPr lang="en-GB" smtClean="0"/>
              <a:pPr/>
              <a:t>23/04/2020</a:t>
            </a:fld>
            <a:endParaRPr lang="en-GB"/>
          </a:p>
        </p:txBody>
      </p:sp>
      <p:sp>
        <p:nvSpPr>
          <p:cNvPr id="4" name="Slide Image Placeholder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135F8540-E0A4-4BA3-BC79-A17AA4CE2DCA}" type="slidenum">
              <a:rPr lang="en-GB" smtClean="0"/>
              <a:pPr/>
              <a:t>‹#›</a:t>
            </a:fld>
            <a:endParaRPr lang="en-GB"/>
          </a:p>
        </p:txBody>
      </p:sp>
    </p:spTree>
    <p:extLst>
      <p:ext uri="{BB962C8B-B14F-4D97-AF65-F5344CB8AC3E}">
        <p14:creationId xmlns:p14="http://schemas.microsoft.com/office/powerpoint/2010/main" xmlns="" val="2873705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3248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1483200" y="3556800"/>
            <a:ext cx="2509200" cy="2235600"/>
          </a:xfrm>
        </p:spPr>
        <p:txBody>
          <a:bodyPr>
            <a:noAutofit/>
          </a:bodyPr>
          <a:lstStyle>
            <a:lvl1pPr marL="0" indent="0" algn="r">
              <a:buNone/>
              <a:defRPr sz="44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F2638C0-E0A2-49A8-A165-523BC2E752F7}" type="datetime1">
              <a:rPr lang="en-GB" smtClean="0"/>
              <a:pPr/>
              <a:t>23/04/2020</a:t>
            </a:fld>
            <a:endParaRPr lang="en-GB"/>
          </a:p>
        </p:txBody>
      </p:sp>
      <p:sp>
        <p:nvSpPr>
          <p:cNvPr id="5" name="Footer Placeholder 4"/>
          <p:cNvSpPr>
            <a:spLocks noGrp="1"/>
          </p:cNvSpPr>
          <p:nvPr>
            <p:ph type="ftr" sz="quarter" idx="11"/>
          </p:nvPr>
        </p:nvSpPr>
        <p:spPr/>
        <p:txBody>
          <a:bodyPr/>
          <a:lstStyle/>
          <a:p>
            <a:r>
              <a:rPr lang="sv-SE"/>
              <a:t>© Ian Dawson 2019    www.thinkinghistory.co.uk</a:t>
            </a:r>
            <a:endParaRPr lang="en-GB"/>
          </a:p>
        </p:txBody>
      </p:sp>
      <p:sp>
        <p:nvSpPr>
          <p:cNvPr id="6" name="Slide Number Placeholder 5"/>
          <p:cNvSpPr>
            <a:spLocks noGrp="1"/>
          </p:cNvSpPr>
          <p:nvPr>
            <p:ph type="sldNum" sz="quarter" idx="12"/>
          </p:nvPr>
        </p:nvSpPr>
        <p:spPr/>
        <p:txBody>
          <a:bodyPr/>
          <a:lstStyle/>
          <a:p>
            <a:fld id="{2FFCF7CE-7A9B-4114-90AD-DFAECE5B6DB7}" type="slidenum">
              <a:rPr lang="en-GB" smtClean="0"/>
              <a:pPr/>
              <a:t>‹#›</a:t>
            </a:fld>
            <a:endParaRPr lang="en-GB"/>
          </a:p>
        </p:txBody>
      </p:sp>
      <p:pic>
        <p:nvPicPr>
          <p:cNvPr id="7" name="Picture 6">
            <a:extLst>
              <a:ext uri="{FF2B5EF4-FFF2-40B4-BE49-F238E27FC236}">
                <a16:creationId xmlns:a16="http://schemas.microsoft.com/office/drawing/2014/main" xmlns="" id="{50603DD5-ABA0-4C48-827F-6A5F8FD1679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212000" y="3391200"/>
            <a:ext cx="3537537" cy="2559878"/>
          </a:xfrm>
          <a:prstGeom prst="rect">
            <a:avLst/>
          </a:prstGeom>
          <a:ln>
            <a:solidFill>
              <a:schemeClr val="tx2"/>
            </a:solidFill>
          </a:ln>
        </p:spPr>
      </p:pic>
    </p:spTree>
    <p:extLst>
      <p:ext uri="{BB962C8B-B14F-4D97-AF65-F5344CB8AC3E}">
        <p14:creationId xmlns:p14="http://schemas.microsoft.com/office/powerpoint/2010/main" xmlns="" val="12960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F5A11-5A4D-4D78-8336-B95FF257DF05}" type="datetime1">
              <a:rPr lang="en-GB" smtClean="0"/>
              <a:pPr/>
              <a:t>23/04/2020</a:t>
            </a:fld>
            <a:endParaRPr lang="en-GB"/>
          </a:p>
        </p:txBody>
      </p:sp>
      <p:sp>
        <p:nvSpPr>
          <p:cNvPr id="5" name="Footer Placeholder 4"/>
          <p:cNvSpPr>
            <a:spLocks noGrp="1"/>
          </p:cNvSpPr>
          <p:nvPr>
            <p:ph type="ftr" sz="quarter" idx="11"/>
          </p:nvPr>
        </p:nvSpPr>
        <p:spPr/>
        <p:txBody>
          <a:bodyPr/>
          <a:lstStyle/>
          <a:p>
            <a:r>
              <a:rPr lang="sv-SE"/>
              <a:t>© Ian Dawson 2019    www.thinkinghistory.co.uk</a:t>
            </a:r>
            <a:endParaRPr lang="en-GB"/>
          </a:p>
        </p:txBody>
      </p:sp>
      <p:sp>
        <p:nvSpPr>
          <p:cNvPr id="6" name="Slide Number Placeholder 5"/>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233697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CA0E3A-629C-4912-96C0-183DA4B586FC}" type="datetime1">
              <a:rPr lang="en-GB" smtClean="0"/>
              <a:pPr/>
              <a:t>23/04/2020</a:t>
            </a:fld>
            <a:endParaRPr lang="en-GB"/>
          </a:p>
        </p:txBody>
      </p:sp>
      <p:sp>
        <p:nvSpPr>
          <p:cNvPr id="5" name="Footer Placeholder 4"/>
          <p:cNvSpPr>
            <a:spLocks noGrp="1"/>
          </p:cNvSpPr>
          <p:nvPr>
            <p:ph type="ftr" sz="quarter" idx="11"/>
          </p:nvPr>
        </p:nvSpPr>
        <p:spPr/>
        <p:txBody>
          <a:bodyPr/>
          <a:lstStyle/>
          <a:p>
            <a:r>
              <a:rPr lang="sv-SE"/>
              <a:t>© Ian Dawson 2019    www.thinkinghistory.co.uk</a:t>
            </a:r>
            <a:endParaRPr lang="en-GB"/>
          </a:p>
        </p:txBody>
      </p:sp>
      <p:sp>
        <p:nvSpPr>
          <p:cNvPr id="6" name="Slide Number Placeholder 5"/>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75799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49" y="1953157"/>
            <a:ext cx="8227251" cy="422380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EBE164-7B9A-4172-A018-03B8CD17E937}" type="datetime1">
              <a:rPr lang="en-GB" smtClean="0"/>
              <a:pPr/>
              <a:t>23/04/2020</a:t>
            </a:fld>
            <a:endParaRPr lang="en-GB"/>
          </a:p>
        </p:txBody>
      </p:sp>
      <p:sp>
        <p:nvSpPr>
          <p:cNvPr id="5" name="Footer Placeholder 4"/>
          <p:cNvSpPr>
            <a:spLocks noGrp="1"/>
          </p:cNvSpPr>
          <p:nvPr>
            <p:ph type="ftr" sz="quarter" idx="11"/>
          </p:nvPr>
        </p:nvSpPr>
        <p:spPr/>
        <p:txBody>
          <a:bodyPr/>
          <a:lstStyle/>
          <a:p>
            <a:r>
              <a:rPr lang="sv-SE"/>
              <a:t>© Ian Dawson 2019    www.thinkinghistory.co.uk</a:t>
            </a:r>
            <a:endParaRPr lang="en-GB" dirty="0"/>
          </a:p>
        </p:txBody>
      </p:sp>
      <p:sp>
        <p:nvSpPr>
          <p:cNvPr id="6" name="Slide Number Placeholder 5"/>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327482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A125E-0881-40FA-B8D7-1035C8673027}" type="datetime1">
              <a:rPr lang="en-GB" smtClean="0"/>
              <a:pPr/>
              <a:t>23/04/2020</a:t>
            </a:fld>
            <a:endParaRPr lang="en-GB"/>
          </a:p>
        </p:txBody>
      </p:sp>
      <p:sp>
        <p:nvSpPr>
          <p:cNvPr id="5" name="Footer Placeholder 4"/>
          <p:cNvSpPr>
            <a:spLocks noGrp="1"/>
          </p:cNvSpPr>
          <p:nvPr>
            <p:ph type="ftr" sz="quarter" idx="11"/>
          </p:nvPr>
        </p:nvSpPr>
        <p:spPr/>
        <p:txBody>
          <a:bodyPr/>
          <a:lstStyle/>
          <a:p>
            <a:r>
              <a:rPr lang="sv-SE"/>
              <a:t>© Ian Dawson 2019    www.thinkinghistory.co.uk</a:t>
            </a:r>
            <a:endParaRPr lang="en-GB"/>
          </a:p>
        </p:txBody>
      </p:sp>
      <p:sp>
        <p:nvSpPr>
          <p:cNvPr id="6" name="Slide Number Placeholder 5"/>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105874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8C0798-963C-4861-AFD3-F1ECC84E27F7}" type="datetime1">
              <a:rPr lang="en-GB" smtClean="0"/>
              <a:pPr/>
              <a:t>23/04/2020</a:t>
            </a:fld>
            <a:endParaRPr lang="en-GB"/>
          </a:p>
        </p:txBody>
      </p:sp>
      <p:sp>
        <p:nvSpPr>
          <p:cNvPr id="6" name="Footer Placeholder 5"/>
          <p:cNvSpPr>
            <a:spLocks noGrp="1"/>
          </p:cNvSpPr>
          <p:nvPr>
            <p:ph type="ftr" sz="quarter" idx="11"/>
          </p:nvPr>
        </p:nvSpPr>
        <p:spPr/>
        <p:txBody>
          <a:bodyPr/>
          <a:lstStyle/>
          <a:p>
            <a:r>
              <a:rPr lang="sv-SE"/>
              <a:t>© Ian Dawson 2019    www.thinkinghistory.co.uk</a:t>
            </a:r>
            <a:endParaRPr lang="en-GB"/>
          </a:p>
        </p:txBody>
      </p:sp>
      <p:sp>
        <p:nvSpPr>
          <p:cNvPr id="7" name="Slide Number Placeholder 6"/>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173755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5D00EF-B646-4A05-BBF2-CB55D6964BE5}" type="datetime1">
              <a:rPr lang="en-GB" smtClean="0"/>
              <a:pPr/>
              <a:t>23/04/2020</a:t>
            </a:fld>
            <a:endParaRPr lang="en-GB"/>
          </a:p>
        </p:txBody>
      </p:sp>
      <p:sp>
        <p:nvSpPr>
          <p:cNvPr id="8" name="Footer Placeholder 7"/>
          <p:cNvSpPr>
            <a:spLocks noGrp="1"/>
          </p:cNvSpPr>
          <p:nvPr>
            <p:ph type="ftr" sz="quarter" idx="11"/>
          </p:nvPr>
        </p:nvSpPr>
        <p:spPr/>
        <p:txBody>
          <a:bodyPr/>
          <a:lstStyle/>
          <a:p>
            <a:r>
              <a:rPr lang="sv-SE"/>
              <a:t>© Ian Dawson 2019    www.thinkinghistory.co.uk</a:t>
            </a:r>
            <a:endParaRPr lang="en-GB"/>
          </a:p>
        </p:txBody>
      </p:sp>
      <p:sp>
        <p:nvSpPr>
          <p:cNvPr id="9" name="Slide Number Placeholder 8"/>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277227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0E9829-BCFA-4EC7-842E-15D006EDC875}" type="datetime1">
              <a:rPr lang="en-GB" smtClean="0"/>
              <a:pPr/>
              <a:t>23/04/2020</a:t>
            </a:fld>
            <a:endParaRPr lang="en-GB"/>
          </a:p>
        </p:txBody>
      </p:sp>
      <p:sp>
        <p:nvSpPr>
          <p:cNvPr id="4" name="Footer Placeholder 3"/>
          <p:cNvSpPr>
            <a:spLocks noGrp="1"/>
          </p:cNvSpPr>
          <p:nvPr>
            <p:ph type="ftr" sz="quarter" idx="11"/>
          </p:nvPr>
        </p:nvSpPr>
        <p:spPr/>
        <p:txBody>
          <a:bodyPr/>
          <a:lstStyle/>
          <a:p>
            <a:r>
              <a:rPr lang="sv-SE"/>
              <a:t>© Ian Dawson 2019    www.thinkinghistory.co.uk</a:t>
            </a:r>
            <a:endParaRPr lang="en-GB"/>
          </a:p>
        </p:txBody>
      </p:sp>
      <p:sp>
        <p:nvSpPr>
          <p:cNvPr id="5" name="Slide Number Placeholder 4"/>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300179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9C2F2-D44B-4D15-890D-38DFC292AD43}" type="datetime1">
              <a:rPr lang="en-GB" smtClean="0"/>
              <a:pPr/>
              <a:t>23/04/2020</a:t>
            </a:fld>
            <a:endParaRPr lang="en-GB"/>
          </a:p>
        </p:txBody>
      </p:sp>
      <p:sp>
        <p:nvSpPr>
          <p:cNvPr id="3" name="Footer Placeholder 2"/>
          <p:cNvSpPr>
            <a:spLocks noGrp="1"/>
          </p:cNvSpPr>
          <p:nvPr>
            <p:ph type="ftr" sz="quarter" idx="11"/>
          </p:nvPr>
        </p:nvSpPr>
        <p:spPr/>
        <p:txBody>
          <a:bodyPr/>
          <a:lstStyle/>
          <a:p>
            <a:r>
              <a:rPr lang="sv-SE"/>
              <a:t>© Ian Dawson 2019    www.thinkinghistory.co.uk</a:t>
            </a:r>
            <a:endParaRPr lang="en-GB"/>
          </a:p>
        </p:txBody>
      </p:sp>
      <p:sp>
        <p:nvSpPr>
          <p:cNvPr id="4" name="Slide Number Placeholder 3"/>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2368413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CD23CD-0127-44B0-83A9-D83CA0BC1C58}" type="datetime1">
              <a:rPr lang="en-GB" smtClean="0"/>
              <a:pPr/>
              <a:t>23/04/2020</a:t>
            </a:fld>
            <a:endParaRPr lang="en-GB"/>
          </a:p>
        </p:txBody>
      </p:sp>
      <p:sp>
        <p:nvSpPr>
          <p:cNvPr id="6" name="Footer Placeholder 5"/>
          <p:cNvSpPr>
            <a:spLocks noGrp="1"/>
          </p:cNvSpPr>
          <p:nvPr>
            <p:ph type="ftr" sz="quarter" idx="11"/>
          </p:nvPr>
        </p:nvSpPr>
        <p:spPr/>
        <p:txBody>
          <a:bodyPr/>
          <a:lstStyle/>
          <a:p>
            <a:r>
              <a:rPr lang="sv-SE"/>
              <a:t>© Ian Dawson 2019    www.thinkinghistory.co.uk</a:t>
            </a:r>
            <a:endParaRPr lang="en-GB"/>
          </a:p>
        </p:txBody>
      </p:sp>
      <p:sp>
        <p:nvSpPr>
          <p:cNvPr id="7" name="Slide Number Placeholder 6"/>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184390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40D7F3-8D77-4757-82C7-8AC82E4CA707}" type="datetime1">
              <a:rPr lang="en-GB" smtClean="0"/>
              <a:pPr/>
              <a:t>23/04/2020</a:t>
            </a:fld>
            <a:endParaRPr lang="en-GB"/>
          </a:p>
        </p:txBody>
      </p:sp>
      <p:sp>
        <p:nvSpPr>
          <p:cNvPr id="6" name="Footer Placeholder 5"/>
          <p:cNvSpPr>
            <a:spLocks noGrp="1"/>
          </p:cNvSpPr>
          <p:nvPr>
            <p:ph type="ftr" sz="quarter" idx="11"/>
          </p:nvPr>
        </p:nvSpPr>
        <p:spPr/>
        <p:txBody>
          <a:bodyPr/>
          <a:lstStyle/>
          <a:p>
            <a:r>
              <a:rPr lang="sv-SE"/>
              <a:t>© Ian Dawson 2019    www.thinkinghistory.co.uk</a:t>
            </a:r>
            <a:endParaRPr lang="en-GB"/>
          </a:p>
        </p:txBody>
      </p:sp>
      <p:sp>
        <p:nvSpPr>
          <p:cNvPr id="7" name="Slide Number Placeholder 6"/>
          <p:cNvSpPr>
            <a:spLocks noGrp="1"/>
          </p:cNvSpPr>
          <p:nvPr>
            <p:ph type="sldNum" sz="quarter" idx="12"/>
          </p:nvPr>
        </p:nvSpPr>
        <p:spPr/>
        <p:txBody>
          <a:body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182970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49" y="1825625"/>
            <a:ext cx="8252303"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8B39D-21ED-4542-A703-F9E42294516B}" type="datetime1">
              <a:rPr lang="en-GB" smtClean="0"/>
              <a:pPr/>
              <a:t>23/04/2020</a:t>
            </a:fld>
            <a:endParaRPr lang="en-GB"/>
          </a:p>
        </p:txBody>
      </p:sp>
      <p:sp>
        <p:nvSpPr>
          <p:cNvPr id="5" name="Footer Placeholder 4"/>
          <p:cNvSpPr>
            <a:spLocks noGrp="1"/>
          </p:cNvSpPr>
          <p:nvPr>
            <p:ph type="ftr" sz="quarter" idx="3"/>
          </p:nvPr>
        </p:nvSpPr>
        <p:spPr>
          <a:xfrm>
            <a:off x="628650" y="6356351"/>
            <a:ext cx="30861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sv-SE"/>
              <a:t>© Ian Dawson 2019    www.thinkinghistory.co.uk</a:t>
            </a:r>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FFCF7CE-7A9B-4114-90AD-DFAECE5B6DB7}" type="slidenum">
              <a:rPr lang="en-GB" smtClean="0"/>
              <a:pPr/>
              <a:t>‹#›</a:t>
            </a:fld>
            <a:endParaRPr lang="en-GB"/>
          </a:p>
        </p:txBody>
      </p:sp>
    </p:spTree>
    <p:extLst>
      <p:ext uri="{BB962C8B-B14F-4D97-AF65-F5344CB8AC3E}">
        <p14:creationId xmlns:p14="http://schemas.microsoft.com/office/powerpoint/2010/main" xmlns="" val="3624958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000" b="1" kern="1200">
          <a:solidFill>
            <a:schemeClr val="tx1"/>
          </a:solidFill>
          <a:latin typeface="+mn-lt"/>
          <a:ea typeface="+mj-ea"/>
          <a:cs typeface="+mj-cs"/>
        </a:defRPr>
      </a:lvl1pPr>
    </p:titleStyle>
    <p:bodyStyle>
      <a:lvl1pPr marL="0" indent="0" algn="l" defTabSz="914400" rtl="0" eaLnBrk="1" latinLnBrk="0" hangingPunct="1">
        <a:lnSpc>
          <a:spcPct val="90000"/>
        </a:lnSpc>
        <a:spcBef>
          <a:spcPts val="1000"/>
        </a:spcBef>
        <a:buFontTx/>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EAEA6-229F-46A7-84EE-E8B5195E64B4}"/>
              </a:ext>
            </a:extLst>
          </p:cNvPr>
          <p:cNvSpPr>
            <a:spLocks noGrp="1"/>
          </p:cNvSpPr>
          <p:nvPr>
            <p:ph type="ctrTitle"/>
          </p:nvPr>
        </p:nvSpPr>
        <p:spPr/>
        <p:txBody>
          <a:bodyPr/>
          <a:lstStyle/>
          <a:p>
            <a:r>
              <a:rPr lang="en-GB" dirty="0" smtClean="0"/>
              <a:t>Were Medieval People very different </a:t>
            </a:r>
            <a:r>
              <a:rPr lang="en-GB" smtClean="0"/>
              <a:t>from </a:t>
            </a:r>
            <a:r>
              <a:rPr lang="en-GB" smtClean="0"/>
              <a:t>us</a:t>
            </a:r>
            <a:r>
              <a:rPr lang="en-GB" smtClean="0"/>
              <a:t>?</a:t>
            </a:r>
            <a:endParaRPr lang="en-GB" dirty="0"/>
          </a:p>
        </p:txBody>
      </p:sp>
      <p:sp>
        <p:nvSpPr>
          <p:cNvPr id="3" name="Subtitle 2">
            <a:extLst>
              <a:ext uri="{FF2B5EF4-FFF2-40B4-BE49-F238E27FC236}">
                <a16:creationId xmlns:a16="http://schemas.microsoft.com/office/drawing/2014/main" xmlns="" id="{A75C436E-619F-473C-BB96-74E20893B119}"/>
              </a:ext>
            </a:extLst>
          </p:cNvPr>
          <p:cNvSpPr>
            <a:spLocks noGrp="1"/>
          </p:cNvSpPr>
          <p:nvPr>
            <p:ph type="subTitle" idx="1"/>
          </p:nvPr>
        </p:nvSpPr>
        <p:spPr/>
        <p:txBody>
          <a:bodyPr/>
          <a:lstStyle/>
          <a:p>
            <a:r>
              <a:rPr lang="en-GB" dirty="0"/>
              <a:t>Medieval </a:t>
            </a:r>
          </a:p>
          <a:p>
            <a:r>
              <a:rPr lang="en-GB" dirty="0"/>
              <a:t>Lives </a:t>
            </a:r>
          </a:p>
          <a:p>
            <a:r>
              <a:rPr lang="en-GB" dirty="0"/>
              <a:t>Mattered</a:t>
            </a:r>
          </a:p>
        </p:txBody>
      </p:sp>
      <p:sp>
        <p:nvSpPr>
          <p:cNvPr id="4" name="TextBox 3"/>
          <p:cNvSpPr txBox="1"/>
          <p:nvPr/>
        </p:nvSpPr>
        <p:spPr>
          <a:xfrm>
            <a:off x="1600200" y="6373368"/>
            <a:ext cx="5854488" cy="646331"/>
          </a:xfrm>
          <a:prstGeom prst="rect">
            <a:avLst/>
          </a:prstGeom>
          <a:noFill/>
        </p:spPr>
        <p:txBody>
          <a:bodyPr wrap="none" rtlCol="0">
            <a:spAutoFit/>
          </a:bodyPr>
          <a:lstStyle/>
          <a:p>
            <a:r>
              <a:rPr lang="en-GB" dirty="0" smtClean="0"/>
              <a:t>See also PDF ‘Were medieval people very different from us?’</a:t>
            </a:r>
          </a:p>
          <a:p>
            <a:endParaRPr lang="en-GB" dirty="0"/>
          </a:p>
        </p:txBody>
      </p:sp>
    </p:spTree>
    <p:extLst>
      <p:ext uri="{BB962C8B-B14F-4D97-AF65-F5344CB8AC3E}">
        <p14:creationId xmlns:p14="http://schemas.microsoft.com/office/powerpoint/2010/main" xmlns="" val="216304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1B5E8DFC-E481-4743-8CDB-B7E169785818}"/>
              </a:ext>
            </a:extLst>
          </p:cNvPr>
          <p:cNvSpPr>
            <a:spLocks noGrp="1"/>
          </p:cNvSpPr>
          <p:nvPr>
            <p:ph type="title"/>
          </p:nvPr>
        </p:nvSpPr>
        <p:spPr/>
        <p:txBody>
          <a:bodyPr/>
          <a:lstStyle/>
          <a:p>
            <a:r>
              <a:rPr lang="en-GB" dirty="0"/>
              <a:t>Feelings and Emotions </a:t>
            </a:r>
          </a:p>
        </p:txBody>
      </p:sp>
      <p:sp>
        <p:nvSpPr>
          <p:cNvPr id="2" name="Footer Placeholder 1">
            <a:extLst>
              <a:ext uri="{FF2B5EF4-FFF2-40B4-BE49-F238E27FC236}">
                <a16:creationId xmlns:a16="http://schemas.microsoft.com/office/drawing/2014/main" xmlns="" id="{5EF319AA-F1C3-4E3B-935E-3E1DD9596084}"/>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6A75600C-556C-44B4-A73E-EAC5D4CD741E}"/>
              </a:ext>
            </a:extLst>
          </p:cNvPr>
          <p:cNvSpPr>
            <a:spLocks noGrp="1"/>
          </p:cNvSpPr>
          <p:nvPr>
            <p:ph type="sldNum" sz="quarter" idx="12"/>
          </p:nvPr>
        </p:nvSpPr>
        <p:spPr/>
        <p:txBody>
          <a:bodyPr/>
          <a:lstStyle/>
          <a:p>
            <a:fld id="{2FFCF7CE-7A9B-4114-90AD-DFAECE5B6DB7}" type="slidenum">
              <a:rPr lang="en-GB" smtClean="0"/>
              <a:pPr/>
              <a:t>2</a:t>
            </a:fld>
            <a:endParaRPr lang="en-GB"/>
          </a:p>
        </p:txBody>
      </p:sp>
      <p:graphicFrame>
        <p:nvGraphicFramePr>
          <p:cNvPr id="7" name="Table 6">
            <a:extLst>
              <a:ext uri="{FF2B5EF4-FFF2-40B4-BE49-F238E27FC236}">
                <a16:creationId xmlns:a16="http://schemas.microsoft.com/office/drawing/2014/main" xmlns="" id="{460D8C42-D0AB-41E8-B535-7EF17B31118B}"/>
              </a:ext>
            </a:extLst>
          </p:cNvPr>
          <p:cNvGraphicFramePr>
            <a:graphicFrameLocks noGrp="1"/>
          </p:cNvGraphicFramePr>
          <p:nvPr>
            <p:extLst>
              <p:ext uri="{D42A27DB-BD31-4B8C-83A1-F6EECF244321}">
                <p14:modId xmlns:p14="http://schemas.microsoft.com/office/powerpoint/2010/main" xmlns="" val="2820627470"/>
              </p:ext>
            </p:extLst>
          </p:nvPr>
        </p:nvGraphicFramePr>
        <p:xfrm>
          <a:off x="751560" y="3097252"/>
          <a:ext cx="7763790" cy="3147432"/>
        </p:xfrm>
        <a:graphic>
          <a:graphicData uri="http://schemas.openxmlformats.org/drawingml/2006/table">
            <a:tbl>
              <a:tblPr firstRow="1" bandRow="1">
                <a:tableStyleId>{5C22544A-7EE6-4342-B048-85BDC9FD1C3A}</a:tableStyleId>
              </a:tblPr>
              <a:tblGrid>
                <a:gridCol w="2587930">
                  <a:extLst>
                    <a:ext uri="{9D8B030D-6E8A-4147-A177-3AD203B41FA5}">
                      <a16:colId xmlns:a16="http://schemas.microsoft.com/office/drawing/2014/main" xmlns="" val="3260292292"/>
                    </a:ext>
                  </a:extLst>
                </a:gridCol>
                <a:gridCol w="2587930">
                  <a:extLst>
                    <a:ext uri="{9D8B030D-6E8A-4147-A177-3AD203B41FA5}">
                      <a16:colId xmlns:a16="http://schemas.microsoft.com/office/drawing/2014/main" xmlns="" val="1905933518"/>
                    </a:ext>
                  </a:extLst>
                </a:gridCol>
                <a:gridCol w="2587930">
                  <a:extLst>
                    <a:ext uri="{9D8B030D-6E8A-4147-A177-3AD203B41FA5}">
                      <a16:colId xmlns:a16="http://schemas.microsoft.com/office/drawing/2014/main" xmlns="" val="2416880728"/>
                    </a:ext>
                  </a:extLst>
                </a:gridCol>
              </a:tblGrid>
              <a:tr h="1049144">
                <a:tc>
                  <a:txBody>
                    <a:bodyPr/>
                    <a:lstStyle/>
                    <a:p>
                      <a:pPr algn="ctr"/>
                      <a:r>
                        <a:rPr lang="en-GB" dirty="0">
                          <a:solidFill>
                            <a:schemeClr val="accent1"/>
                          </a:solidFill>
                        </a:rPr>
                        <a:t>A. Grief and Sorrow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accent1"/>
                          </a:solidFill>
                        </a:rPr>
                        <a:t>B. Love, loyalty or friendship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accent1"/>
                          </a:solidFill>
                        </a:rPr>
                        <a:t>C. Honour or pride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15400640"/>
                  </a:ext>
                </a:extLst>
              </a:tr>
              <a:tr h="1049144">
                <a:tc>
                  <a:txBody>
                    <a:bodyPr/>
                    <a:lstStyle/>
                    <a:p>
                      <a:pPr algn="ctr"/>
                      <a:r>
                        <a:rPr lang="en-GB" b="1" dirty="0">
                          <a:solidFill>
                            <a:schemeClr val="accent1"/>
                          </a:solidFill>
                        </a:rPr>
                        <a:t>D. Anger or hatred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dirty="0">
                          <a:solidFill>
                            <a:schemeClr val="accent1"/>
                          </a:solidFill>
                        </a:rPr>
                        <a:t>E. Selfishness and greed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dirty="0">
                          <a:solidFill>
                            <a:schemeClr val="accent1"/>
                          </a:solidFill>
                        </a:rPr>
                        <a:t>F. Fear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31089820"/>
                  </a:ext>
                </a:extLst>
              </a:tr>
              <a:tr h="1049144">
                <a:tc>
                  <a:txBody>
                    <a:bodyPr/>
                    <a:lstStyle/>
                    <a:p>
                      <a:pPr algn="ctr"/>
                      <a:r>
                        <a:rPr lang="en-GB" b="1" dirty="0">
                          <a:solidFill>
                            <a:schemeClr val="accent1"/>
                          </a:solidFill>
                        </a:rPr>
                        <a:t>G. Kindness, generosity, worrying about other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dirty="0">
                          <a:solidFill>
                            <a:schemeClr val="accent1"/>
                          </a:solidFill>
                        </a:rPr>
                        <a:t>H. Enjoyment, happiness, having fun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dirty="0">
                          <a:solidFill>
                            <a:schemeClr val="accent1"/>
                          </a:solidFill>
                        </a:rPr>
                        <a:t>I. Morality – a sense of being right and wrong. Being merciful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96724760"/>
                  </a:ext>
                </a:extLst>
              </a:tr>
            </a:tbl>
          </a:graphicData>
        </a:graphic>
      </p:graphicFrame>
      <p:sp>
        <p:nvSpPr>
          <p:cNvPr id="15" name="TextBox 14">
            <a:extLst>
              <a:ext uri="{FF2B5EF4-FFF2-40B4-BE49-F238E27FC236}">
                <a16:creationId xmlns:a16="http://schemas.microsoft.com/office/drawing/2014/main" xmlns="" id="{E837CA25-00E0-4D04-AAF4-CF6B5590376E}"/>
              </a:ext>
            </a:extLst>
          </p:cNvPr>
          <p:cNvSpPr txBox="1"/>
          <p:nvPr/>
        </p:nvSpPr>
        <p:spPr>
          <a:xfrm>
            <a:off x="719138" y="1579395"/>
            <a:ext cx="6455385" cy="1328569"/>
          </a:xfrm>
          <a:prstGeom prst="rect">
            <a:avLst/>
          </a:prstGeom>
          <a:noFill/>
        </p:spPr>
        <p:txBody>
          <a:bodyPr wrap="square" rtlCol="0">
            <a:spAutoFit/>
          </a:bodyPr>
          <a:lstStyle/>
          <a:p>
            <a:pPr>
              <a:spcAft>
                <a:spcPts val="1000"/>
              </a:spcAft>
            </a:pPr>
            <a:r>
              <a:rPr lang="en-US" dirty="0"/>
              <a:t>1. Tick TWO boxes that contain the feelings and emotions you most associate with people who lived in the Middle Ages</a:t>
            </a:r>
          </a:p>
          <a:p>
            <a:r>
              <a:rPr lang="en-US" dirty="0"/>
              <a:t>2. Put a cross in ANY boxes that contain feelings and emotions you do NOT associate with people who lived in the Middle Ages</a:t>
            </a:r>
            <a:endParaRPr lang="en-GB" dirty="0"/>
          </a:p>
        </p:txBody>
      </p:sp>
    </p:spTree>
    <p:extLst>
      <p:ext uri="{BB962C8B-B14F-4D97-AF65-F5344CB8AC3E}">
        <p14:creationId xmlns:p14="http://schemas.microsoft.com/office/powerpoint/2010/main" xmlns="" val="338999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27589E-C7F1-4207-81FD-36B0B4F9C347}"/>
              </a:ext>
            </a:extLst>
          </p:cNvPr>
          <p:cNvSpPr>
            <a:spLocks noGrp="1"/>
          </p:cNvSpPr>
          <p:nvPr>
            <p:ph type="title"/>
          </p:nvPr>
        </p:nvSpPr>
        <p:spPr/>
        <p:txBody>
          <a:bodyPr/>
          <a:lstStyle/>
          <a:p>
            <a:r>
              <a:rPr lang="en-GB" dirty="0"/>
              <a:t>Eleanor’s Crosses</a:t>
            </a:r>
          </a:p>
        </p:txBody>
      </p:sp>
      <p:sp>
        <p:nvSpPr>
          <p:cNvPr id="3" name="Footer Placeholder 2">
            <a:extLst>
              <a:ext uri="{FF2B5EF4-FFF2-40B4-BE49-F238E27FC236}">
                <a16:creationId xmlns:a16="http://schemas.microsoft.com/office/drawing/2014/main" xmlns="" id="{90136B41-9449-4D8D-8BE8-B5D3A46486BB}"/>
              </a:ext>
            </a:extLst>
          </p:cNvPr>
          <p:cNvSpPr>
            <a:spLocks noGrp="1"/>
          </p:cNvSpPr>
          <p:nvPr>
            <p:ph type="ftr" sz="quarter" idx="11"/>
          </p:nvPr>
        </p:nvSpPr>
        <p:spPr/>
        <p:txBody>
          <a:bodyPr/>
          <a:lstStyle/>
          <a:p>
            <a:r>
              <a:rPr lang="sv-SE"/>
              <a:t>© Ian Dawson 2019    www.thinkinghistory.co.uk</a:t>
            </a:r>
            <a:endParaRPr lang="en-GB"/>
          </a:p>
        </p:txBody>
      </p:sp>
      <p:sp>
        <p:nvSpPr>
          <p:cNvPr id="4" name="Slide Number Placeholder 3">
            <a:extLst>
              <a:ext uri="{FF2B5EF4-FFF2-40B4-BE49-F238E27FC236}">
                <a16:creationId xmlns:a16="http://schemas.microsoft.com/office/drawing/2014/main" xmlns="" id="{EE481FD9-724E-4230-9D6B-335522353259}"/>
              </a:ext>
            </a:extLst>
          </p:cNvPr>
          <p:cNvSpPr>
            <a:spLocks noGrp="1"/>
          </p:cNvSpPr>
          <p:nvPr>
            <p:ph type="sldNum" sz="quarter" idx="12"/>
          </p:nvPr>
        </p:nvSpPr>
        <p:spPr/>
        <p:txBody>
          <a:bodyPr/>
          <a:lstStyle/>
          <a:p>
            <a:fld id="{2FFCF7CE-7A9B-4114-90AD-DFAECE5B6DB7}" type="slidenum">
              <a:rPr lang="en-GB" smtClean="0"/>
              <a:pPr/>
              <a:t>3</a:t>
            </a:fld>
            <a:endParaRPr lang="en-GB"/>
          </a:p>
        </p:txBody>
      </p:sp>
      <p:sp>
        <p:nvSpPr>
          <p:cNvPr id="5" name="TextBox 4">
            <a:extLst>
              <a:ext uri="{FF2B5EF4-FFF2-40B4-BE49-F238E27FC236}">
                <a16:creationId xmlns:a16="http://schemas.microsoft.com/office/drawing/2014/main" xmlns="" id="{DE8685C8-4E2B-4F07-BFE4-C0EAB5970928}"/>
              </a:ext>
            </a:extLst>
          </p:cNvPr>
          <p:cNvSpPr txBox="1"/>
          <p:nvPr/>
        </p:nvSpPr>
        <p:spPr>
          <a:xfrm>
            <a:off x="4995746" y="5946568"/>
            <a:ext cx="3345366" cy="369332"/>
          </a:xfrm>
          <a:prstGeom prst="rect">
            <a:avLst/>
          </a:prstGeom>
          <a:noFill/>
        </p:spPr>
        <p:txBody>
          <a:bodyPr wrap="square" rtlCol="0">
            <a:spAutoFit/>
          </a:bodyPr>
          <a:lstStyle/>
          <a:p>
            <a:pPr algn="ctr"/>
            <a:r>
              <a:rPr lang="en-US" sz="900" dirty="0"/>
              <a:t>By Lofty at English Wikipedia, CC BY 2.5,</a:t>
            </a:r>
          </a:p>
          <a:p>
            <a:pPr algn="ctr"/>
            <a:r>
              <a:rPr lang="en-US" sz="900" dirty="0"/>
              <a:t>https://commons.wikimedia.org/w/index.php?curid=6078246</a:t>
            </a:r>
            <a:endParaRPr lang="en-GB" sz="900" dirty="0"/>
          </a:p>
        </p:txBody>
      </p:sp>
      <p:sp>
        <p:nvSpPr>
          <p:cNvPr id="6" name="TextBox 5">
            <a:extLst>
              <a:ext uri="{FF2B5EF4-FFF2-40B4-BE49-F238E27FC236}">
                <a16:creationId xmlns:a16="http://schemas.microsoft.com/office/drawing/2014/main" xmlns="" id="{7A9D76B1-458A-4C16-9CA3-B0FA174FFDCF}"/>
              </a:ext>
            </a:extLst>
          </p:cNvPr>
          <p:cNvSpPr txBox="1"/>
          <p:nvPr/>
        </p:nvSpPr>
        <p:spPr>
          <a:xfrm>
            <a:off x="1044730" y="2413337"/>
            <a:ext cx="3534936" cy="2031325"/>
          </a:xfrm>
          <a:prstGeom prst="rect">
            <a:avLst/>
          </a:prstGeom>
          <a:noFill/>
        </p:spPr>
        <p:txBody>
          <a:bodyPr wrap="square" rtlCol="0">
            <a:spAutoFit/>
          </a:bodyPr>
          <a:lstStyle/>
          <a:p>
            <a:r>
              <a:rPr lang="en-GB" dirty="0"/>
              <a:t>One of the 12 Eleanor Crosses built on the orders of Edward I after the death of his wife, Eleanor. The crosses were built at the places where her body spent the night on the way to Westminster for burial.</a:t>
            </a:r>
          </a:p>
          <a:p>
            <a:endParaRPr lang="en-GB" dirty="0"/>
          </a:p>
        </p:txBody>
      </p:sp>
      <p:pic>
        <p:nvPicPr>
          <p:cNvPr id="8" name="Picture 7">
            <a:extLst>
              <a:ext uri="{FF2B5EF4-FFF2-40B4-BE49-F238E27FC236}">
                <a16:creationId xmlns:a16="http://schemas.microsoft.com/office/drawing/2014/main" xmlns="" id="{274C909F-E8CE-4917-B525-EADD4049996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95746" y="911432"/>
            <a:ext cx="3345366" cy="5018049"/>
          </a:xfrm>
          <a:prstGeom prst="rect">
            <a:avLst/>
          </a:prstGeom>
          <a:ln>
            <a:solidFill>
              <a:schemeClr val="tx1"/>
            </a:solidFill>
          </a:ln>
        </p:spPr>
      </p:pic>
    </p:spTree>
    <p:extLst>
      <p:ext uri="{BB962C8B-B14F-4D97-AF65-F5344CB8AC3E}">
        <p14:creationId xmlns:p14="http://schemas.microsoft.com/office/powerpoint/2010/main" xmlns="" val="208995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5CEAA19C-5C84-4ED9-8BAF-05E1AAF94606}"/>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3AA36904-1C07-481F-92DE-0B1A2A3D8246}"/>
              </a:ext>
            </a:extLst>
          </p:cNvPr>
          <p:cNvSpPr>
            <a:spLocks noGrp="1"/>
          </p:cNvSpPr>
          <p:nvPr>
            <p:ph type="sldNum" sz="quarter" idx="12"/>
          </p:nvPr>
        </p:nvSpPr>
        <p:spPr/>
        <p:txBody>
          <a:bodyPr/>
          <a:lstStyle/>
          <a:p>
            <a:fld id="{2FFCF7CE-7A9B-4114-90AD-DFAECE5B6DB7}" type="slidenum">
              <a:rPr lang="en-GB" smtClean="0"/>
              <a:pPr/>
              <a:t>4</a:t>
            </a:fld>
            <a:endParaRPr lang="en-GB"/>
          </a:p>
        </p:txBody>
      </p:sp>
      <p:sp>
        <p:nvSpPr>
          <p:cNvPr id="4" name="TextBox 3">
            <a:extLst>
              <a:ext uri="{FF2B5EF4-FFF2-40B4-BE49-F238E27FC236}">
                <a16:creationId xmlns:a16="http://schemas.microsoft.com/office/drawing/2014/main" xmlns="" id="{4FF7D11C-8568-481A-B57A-668C61782C03}"/>
              </a:ext>
            </a:extLst>
          </p:cNvPr>
          <p:cNvSpPr txBox="1"/>
          <p:nvPr/>
        </p:nvSpPr>
        <p:spPr>
          <a:xfrm>
            <a:off x="719138" y="1226634"/>
            <a:ext cx="7164774" cy="4893647"/>
          </a:xfrm>
          <a:prstGeom prst="rect">
            <a:avLst/>
          </a:prstGeom>
          <a:noFill/>
        </p:spPr>
        <p:txBody>
          <a:bodyPr wrap="square" rtlCol="0">
            <a:spAutoFit/>
          </a:bodyPr>
          <a:lstStyle/>
          <a:p>
            <a:r>
              <a:rPr lang="en-GB" sz="2400" dirty="0"/>
              <a:t>The Italian writer, Petrarch, wrote this letter to a friend in 1350 after the outbreak of the plague known as the Black Death:</a:t>
            </a:r>
          </a:p>
          <a:p>
            <a:endParaRPr lang="en-GB" sz="2400" dirty="0"/>
          </a:p>
          <a:p>
            <a:r>
              <a:rPr lang="en-GB" sz="2400" dirty="0"/>
              <a:t>“Where are our dear friends now? Where are the beloved faces? Where are the affectionate words, the relaxed and enjoyable conversations? What lightning bolt devoured them? What earthquake toppled them? There was crowd of us, now we are almost alone. We should make new friends, but how, when the human race is almost wiped out; and why, when it looks to me as if the end of the world is at hand?</a:t>
            </a:r>
          </a:p>
          <a:p>
            <a:endParaRPr lang="en-GB" sz="2400" dirty="0"/>
          </a:p>
        </p:txBody>
      </p:sp>
    </p:spTree>
    <p:extLst>
      <p:ext uri="{BB962C8B-B14F-4D97-AF65-F5344CB8AC3E}">
        <p14:creationId xmlns:p14="http://schemas.microsoft.com/office/powerpoint/2010/main" xmlns="" val="3514538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6BB03955-E323-4426-94C2-A38EA5D37D91}"/>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B882B4CF-F44A-4791-8697-8FA754CB8F5E}"/>
              </a:ext>
            </a:extLst>
          </p:cNvPr>
          <p:cNvSpPr>
            <a:spLocks noGrp="1"/>
          </p:cNvSpPr>
          <p:nvPr>
            <p:ph type="sldNum" sz="quarter" idx="12"/>
          </p:nvPr>
        </p:nvSpPr>
        <p:spPr/>
        <p:txBody>
          <a:bodyPr/>
          <a:lstStyle/>
          <a:p>
            <a:fld id="{2FFCF7CE-7A9B-4114-90AD-DFAECE5B6DB7}" type="slidenum">
              <a:rPr lang="en-GB" smtClean="0"/>
              <a:pPr/>
              <a:t>5</a:t>
            </a:fld>
            <a:endParaRPr lang="en-GB"/>
          </a:p>
        </p:txBody>
      </p:sp>
      <p:graphicFrame>
        <p:nvGraphicFramePr>
          <p:cNvPr id="6" name="Table 5">
            <a:extLst>
              <a:ext uri="{FF2B5EF4-FFF2-40B4-BE49-F238E27FC236}">
                <a16:creationId xmlns:a16="http://schemas.microsoft.com/office/drawing/2014/main" xmlns="" id="{321B79D4-3F34-4154-9B27-65FDAE928B43}"/>
              </a:ext>
            </a:extLst>
          </p:cNvPr>
          <p:cNvGraphicFramePr>
            <a:graphicFrameLocks noGrp="1"/>
          </p:cNvGraphicFramePr>
          <p:nvPr>
            <p:extLst>
              <p:ext uri="{D42A27DB-BD31-4B8C-83A1-F6EECF244321}">
                <p14:modId xmlns:p14="http://schemas.microsoft.com/office/powerpoint/2010/main" xmlns="" val="781848780"/>
              </p:ext>
            </p:extLst>
          </p:nvPr>
        </p:nvGraphicFramePr>
        <p:xfrm>
          <a:off x="719138" y="777240"/>
          <a:ext cx="7906702" cy="5166360"/>
        </p:xfrm>
        <a:graphic>
          <a:graphicData uri="http://schemas.openxmlformats.org/drawingml/2006/table">
            <a:tbl>
              <a:tblPr firstRow="1" bandRow="1">
                <a:tableStyleId>{5C22544A-7EE6-4342-B048-85BDC9FD1C3A}</a:tableStyleId>
              </a:tblPr>
              <a:tblGrid>
                <a:gridCol w="2837346">
                  <a:extLst>
                    <a:ext uri="{9D8B030D-6E8A-4147-A177-3AD203B41FA5}">
                      <a16:colId xmlns:a16="http://schemas.microsoft.com/office/drawing/2014/main" xmlns="" val="3260292292"/>
                    </a:ext>
                  </a:extLst>
                </a:gridCol>
                <a:gridCol w="2537607">
                  <a:extLst>
                    <a:ext uri="{9D8B030D-6E8A-4147-A177-3AD203B41FA5}">
                      <a16:colId xmlns:a16="http://schemas.microsoft.com/office/drawing/2014/main" xmlns="" val="1905933518"/>
                    </a:ext>
                  </a:extLst>
                </a:gridCol>
                <a:gridCol w="2531749">
                  <a:extLst>
                    <a:ext uri="{9D8B030D-6E8A-4147-A177-3AD203B41FA5}">
                      <a16:colId xmlns:a16="http://schemas.microsoft.com/office/drawing/2014/main" xmlns="" val="2416880728"/>
                    </a:ext>
                  </a:extLst>
                </a:gridCol>
              </a:tblGrid>
              <a:tr h="1291590">
                <a:tc>
                  <a:txBody>
                    <a:bodyPr/>
                    <a:lstStyle/>
                    <a:p>
                      <a:pPr algn="l"/>
                      <a:endParaRPr lang="en-GB"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accent1"/>
                          </a:solidFill>
                        </a:rPr>
                        <a:t>Similarities between the Middle Ages and today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accent1"/>
                          </a:solidFill>
                        </a:rPr>
                        <a:t>Differences between the Middle Ages and today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125472"/>
                  </a:ext>
                </a:extLst>
              </a:tr>
              <a:tr h="1291590">
                <a:tc>
                  <a:txBody>
                    <a:bodyPr/>
                    <a:lstStyle/>
                    <a:p>
                      <a:pPr algn="l"/>
                      <a:r>
                        <a:rPr lang="en-GB" b="1" dirty="0">
                          <a:solidFill>
                            <a:schemeClr val="accent1"/>
                          </a:solidFill>
                        </a:rPr>
                        <a:t>Emotions and Feelings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15400640"/>
                  </a:ext>
                </a:extLst>
              </a:tr>
              <a:tr h="1291590">
                <a:tc>
                  <a:txBody>
                    <a:bodyPr/>
                    <a:lstStyle/>
                    <a:p>
                      <a:pPr algn="l"/>
                      <a:r>
                        <a:rPr lang="en-GB" b="1" dirty="0">
                          <a:solidFill>
                            <a:schemeClr val="accent1"/>
                          </a:solidFill>
                        </a:rPr>
                        <a:t>Everyday Life: If you’d been 12 in the Middle 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31089820"/>
                  </a:ext>
                </a:extLst>
              </a:tr>
              <a:tr h="1291590">
                <a:tc>
                  <a:txBody>
                    <a:bodyPr/>
                    <a:lstStyle/>
                    <a:p>
                      <a:pPr algn="l"/>
                      <a:r>
                        <a:rPr lang="en-GB" b="1" dirty="0">
                          <a:solidFill>
                            <a:schemeClr val="accent1"/>
                          </a:solidFill>
                        </a:rPr>
                        <a:t>Did medieval people love their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96724760"/>
                  </a:ext>
                </a:extLst>
              </a:tr>
            </a:tbl>
          </a:graphicData>
        </a:graphic>
      </p:graphicFrame>
    </p:spTree>
    <p:extLst>
      <p:ext uri="{BB962C8B-B14F-4D97-AF65-F5344CB8AC3E}">
        <p14:creationId xmlns:p14="http://schemas.microsoft.com/office/powerpoint/2010/main" xmlns="" val="106004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B188B6F-09B0-4981-9911-5590EE5255F3}"/>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E9E78CB0-8F0C-4845-BDC7-A0A7DED1AC47}"/>
              </a:ext>
            </a:extLst>
          </p:cNvPr>
          <p:cNvSpPr>
            <a:spLocks noGrp="1"/>
          </p:cNvSpPr>
          <p:nvPr>
            <p:ph type="sldNum" sz="quarter" idx="12"/>
          </p:nvPr>
        </p:nvSpPr>
        <p:spPr/>
        <p:txBody>
          <a:bodyPr/>
          <a:lstStyle/>
          <a:p>
            <a:fld id="{2FFCF7CE-7A9B-4114-90AD-DFAECE5B6DB7}" type="slidenum">
              <a:rPr lang="en-GB" smtClean="0"/>
              <a:pPr/>
              <a:t>6</a:t>
            </a:fld>
            <a:endParaRPr lang="en-GB"/>
          </a:p>
        </p:txBody>
      </p:sp>
      <p:sp>
        <p:nvSpPr>
          <p:cNvPr id="5" name="Rectangle 4">
            <a:extLst>
              <a:ext uri="{FF2B5EF4-FFF2-40B4-BE49-F238E27FC236}">
                <a16:creationId xmlns:a16="http://schemas.microsoft.com/office/drawing/2014/main" xmlns="" id="{72879963-5452-4D53-BE72-E9D2339511BD}"/>
              </a:ext>
            </a:extLst>
          </p:cNvPr>
          <p:cNvSpPr/>
          <p:nvPr/>
        </p:nvSpPr>
        <p:spPr>
          <a:xfrm>
            <a:off x="628650" y="1026210"/>
            <a:ext cx="2207449" cy="646331"/>
          </a:xfrm>
          <a:prstGeom prst="rect">
            <a:avLst/>
          </a:prstGeom>
        </p:spPr>
        <p:txBody>
          <a:bodyPr wrap="square">
            <a:spAutoFit/>
          </a:bodyPr>
          <a:lstStyle/>
          <a:p>
            <a:r>
              <a:rPr lang="en-GB" b="1" dirty="0">
                <a:solidFill>
                  <a:schemeClr val="accent1"/>
                </a:solidFill>
              </a:rPr>
              <a:t>Completely different from today</a:t>
            </a:r>
          </a:p>
        </p:txBody>
      </p:sp>
      <p:sp>
        <p:nvSpPr>
          <p:cNvPr id="6" name="Rectangle 5">
            <a:extLst>
              <a:ext uri="{FF2B5EF4-FFF2-40B4-BE49-F238E27FC236}">
                <a16:creationId xmlns:a16="http://schemas.microsoft.com/office/drawing/2014/main" xmlns="" id="{3C4BB62E-059B-4600-8C32-4C7558303F25}"/>
              </a:ext>
            </a:extLst>
          </p:cNvPr>
          <p:cNvSpPr/>
          <p:nvPr/>
        </p:nvSpPr>
        <p:spPr>
          <a:xfrm>
            <a:off x="628650" y="2169210"/>
            <a:ext cx="1731500" cy="369332"/>
          </a:xfrm>
          <a:prstGeom prst="rect">
            <a:avLst/>
          </a:prstGeom>
        </p:spPr>
        <p:txBody>
          <a:bodyPr wrap="none">
            <a:spAutoFit/>
          </a:bodyPr>
          <a:lstStyle/>
          <a:p>
            <a:r>
              <a:rPr lang="en-GB" b="1" dirty="0">
                <a:solidFill>
                  <a:schemeClr val="accent1"/>
                </a:solidFill>
              </a:rPr>
              <a:t>Mostly different</a:t>
            </a:r>
          </a:p>
        </p:txBody>
      </p:sp>
      <p:sp>
        <p:nvSpPr>
          <p:cNvPr id="7" name="Rectangle 6">
            <a:extLst>
              <a:ext uri="{FF2B5EF4-FFF2-40B4-BE49-F238E27FC236}">
                <a16:creationId xmlns:a16="http://schemas.microsoft.com/office/drawing/2014/main" xmlns="" id="{494CB6EA-70B2-4D32-814C-9811A778630C}"/>
              </a:ext>
            </a:extLst>
          </p:cNvPr>
          <p:cNvSpPr/>
          <p:nvPr/>
        </p:nvSpPr>
        <p:spPr>
          <a:xfrm>
            <a:off x="628650" y="3312210"/>
            <a:ext cx="1768818" cy="369332"/>
          </a:xfrm>
          <a:prstGeom prst="rect">
            <a:avLst/>
          </a:prstGeom>
        </p:spPr>
        <p:txBody>
          <a:bodyPr wrap="none">
            <a:spAutoFit/>
          </a:bodyPr>
          <a:lstStyle/>
          <a:p>
            <a:r>
              <a:rPr lang="en-GB" b="1" dirty="0">
                <a:solidFill>
                  <a:schemeClr val="accent1"/>
                </a:solidFill>
              </a:rPr>
              <a:t>Slightly different</a:t>
            </a:r>
          </a:p>
        </p:txBody>
      </p:sp>
      <p:sp>
        <p:nvSpPr>
          <p:cNvPr id="8" name="Rectangle 7">
            <a:extLst>
              <a:ext uri="{FF2B5EF4-FFF2-40B4-BE49-F238E27FC236}">
                <a16:creationId xmlns:a16="http://schemas.microsoft.com/office/drawing/2014/main" xmlns="" id="{5E08CE3F-30E2-49C9-9B41-42BA9CD28B10}"/>
              </a:ext>
            </a:extLst>
          </p:cNvPr>
          <p:cNvSpPr/>
          <p:nvPr/>
        </p:nvSpPr>
        <p:spPr>
          <a:xfrm>
            <a:off x="628650" y="4455210"/>
            <a:ext cx="2037963" cy="646331"/>
          </a:xfrm>
          <a:prstGeom prst="rect">
            <a:avLst/>
          </a:prstGeom>
        </p:spPr>
        <p:txBody>
          <a:bodyPr wrap="square">
            <a:spAutoFit/>
          </a:bodyPr>
          <a:lstStyle/>
          <a:p>
            <a:r>
              <a:rPr lang="en-GB" b="1" dirty="0">
                <a:solidFill>
                  <a:schemeClr val="accent1"/>
                </a:solidFill>
              </a:rPr>
              <a:t>Completely the same as today</a:t>
            </a:r>
          </a:p>
        </p:txBody>
      </p:sp>
      <p:sp>
        <p:nvSpPr>
          <p:cNvPr id="9" name="Rectangle 8">
            <a:extLst>
              <a:ext uri="{FF2B5EF4-FFF2-40B4-BE49-F238E27FC236}">
                <a16:creationId xmlns:a16="http://schemas.microsoft.com/office/drawing/2014/main" xmlns="" id="{AB3F8E70-BF8F-464C-BBCE-58AC1B3A2D0B}"/>
              </a:ext>
            </a:extLst>
          </p:cNvPr>
          <p:cNvSpPr/>
          <p:nvPr/>
        </p:nvSpPr>
        <p:spPr>
          <a:xfrm>
            <a:off x="3714750" y="5431930"/>
            <a:ext cx="1440000" cy="646331"/>
          </a:xfrm>
          <a:prstGeom prst="rect">
            <a:avLst/>
          </a:prstGeom>
        </p:spPr>
        <p:txBody>
          <a:bodyPr wrap="square">
            <a:spAutoFit/>
          </a:bodyPr>
          <a:lstStyle/>
          <a:p>
            <a:r>
              <a:rPr lang="en-GB" b="1" dirty="0">
                <a:solidFill>
                  <a:schemeClr val="accent1"/>
                </a:solidFill>
              </a:rPr>
              <a:t>Emotions and feelings</a:t>
            </a:r>
          </a:p>
        </p:txBody>
      </p:sp>
      <p:sp>
        <p:nvSpPr>
          <p:cNvPr id="10" name="Rectangle 9">
            <a:extLst>
              <a:ext uri="{FF2B5EF4-FFF2-40B4-BE49-F238E27FC236}">
                <a16:creationId xmlns:a16="http://schemas.microsoft.com/office/drawing/2014/main" xmlns="" id="{92960797-5D25-4DD3-841F-709B8754F585}"/>
              </a:ext>
            </a:extLst>
          </p:cNvPr>
          <p:cNvSpPr/>
          <p:nvPr/>
        </p:nvSpPr>
        <p:spPr>
          <a:xfrm>
            <a:off x="5525676" y="5431930"/>
            <a:ext cx="1440000" cy="369332"/>
          </a:xfrm>
          <a:prstGeom prst="rect">
            <a:avLst/>
          </a:prstGeom>
        </p:spPr>
        <p:txBody>
          <a:bodyPr wrap="square">
            <a:spAutoFit/>
          </a:bodyPr>
          <a:lstStyle/>
          <a:p>
            <a:r>
              <a:rPr lang="en-GB" b="1" dirty="0">
                <a:solidFill>
                  <a:schemeClr val="accent1"/>
                </a:solidFill>
              </a:rPr>
              <a:t>Everyday life</a:t>
            </a:r>
          </a:p>
        </p:txBody>
      </p:sp>
      <p:sp>
        <p:nvSpPr>
          <p:cNvPr id="11" name="Rectangle 10">
            <a:extLst>
              <a:ext uri="{FF2B5EF4-FFF2-40B4-BE49-F238E27FC236}">
                <a16:creationId xmlns:a16="http://schemas.microsoft.com/office/drawing/2014/main" xmlns="" id="{CBF0B940-A0A3-47BD-91FB-2BEA8C6DC3F6}"/>
              </a:ext>
            </a:extLst>
          </p:cNvPr>
          <p:cNvSpPr/>
          <p:nvPr/>
        </p:nvSpPr>
        <p:spPr>
          <a:xfrm>
            <a:off x="7336601" y="5431930"/>
            <a:ext cx="1440000" cy="646331"/>
          </a:xfrm>
          <a:prstGeom prst="rect">
            <a:avLst/>
          </a:prstGeom>
        </p:spPr>
        <p:txBody>
          <a:bodyPr wrap="square">
            <a:spAutoFit/>
          </a:bodyPr>
          <a:lstStyle/>
          <a:p>
            <a:r>
              <a:rPr lang="en-GB" b="1" dirty="0">
                <a:solidFill>
                  <a:schemeClr val="accent1"/>
                </a:solidFill>
              </a:rPr>
              <a:t>Parents and </a:t>
            </a:r>
          </a:p>
          <a:p>
            <a:r>
              <a:rPr lang="en-GB" b="1" dirty="0">
                <a:solidFill>
                  <a:schemeClr val="accent1"/>
                </a:solidFill>
              </a:rPr>
              <a:t>children</a:t>
            </a:r>
          </a:p>
        </p:txBody>
      </p:sp>
      <p:cxnSp>
        <p:nvCxnSpPr>
          <p:cNvPr id="13" name="Straight Connector 12">
            <a:extLst>
              <a:ext uri="{FF2B5EF4-FFF2-40B4-BE49-F238E27FC236}">
                <a16:creationId xmlns:a16="http://schemas.microsoft.com/office/drawing/2014/main" xmlns="" id="{C1E477C4-074A-4AB1-AAB5-8DCDB896D0F7}"/>
              </a:ext>
            </a:extLst>
          </p:cNvPr>
          <p:cNvCxnSpPr>
            <a:cxnSpLocks/>
          </p:cNvCxnSpPr>
          <p:nvPr/>
        </p:nvCxnSpPr>
        <p:spPr>
          <a:xfrm>
            <a:off x="2836099" y="1026210"/>
            <a:ext cx="0" cy="4274995"/>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Straight Connector 14">
            <a:extLst>
              <a:ext uri="{FF2B5EF4-FFF2-40B4-BE49-F238E27FC236}">
                <a16:creationId xmlns:a16="http://schemas.microsoft.com/office/drawing/2014/main" xmlns="" id="{00696245-829F-46ED-B94E-F0B150A2B485}"/>
              </a:ext>
            </a:extLst>
          </p:cNvPr>
          <p:cNvCxnSpPr>
            <a:cxnSpLocks/>
          </p:cNvCxnSpPr>
          <p:nvPr/>
        </p:nvCxnSpPr>
        <p:spPr>
          <a:xfrm>
            <a:off x="2511706" y="5185458"/>
            <a:ext cx="6169307"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Straight Connector 13">
            <a:extLst>
              <a:ext uri="{FF2B5EF4-FFF2-40B4-BE49-F238E27FC236}">
                <a16:creationId xmlns:a16="http://schemas.microsoft.com/office/drawing/2014/main" xmlns="" id="{B0A34936-7B38-46F7-8C61-FE097A0BCBC5}"/>
              </a:ext>
            </a:extLst>
          </p:cNvPr>
          <p:cNvCxnSpPr>
            <a:cxnSpLocks/>
          </p:cNvCxnSpPr>
          <p:nvPr/>
        </p:nvCxnSpPr>
        <p:spPr>
          <a:xfrm>
            <a:off x="2670484" y="1442785"/>
            <a:ext cx="33123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Straight Connector 15">
            <a:extLst>
              <a:ext uri="{FF2B5EF4-FFF2-40B4-BE49-F238E27FC236}">
                <a16:creationId xmlns:a16="http://schemas.microsoft.com/office/drawing/2014/main" xmlns="" id="{C7C43E96-E946-4FDD-A20C-615BD0CD4704}"/>
              </a:ext>
            </a:extLst>
          </p:cNvPr>
          <p:cNvCxnSpPr>
            <a:cxnSpLocks/>
          </p:cNvCxnSpPr>
          <p:nvPr/>
        </p:nvCxnSpPr>
        <p:spPr>
          <a:xfrm>
            <a:off x="2670484" y="2537943"/>
            <a:ext cx="33123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7" name="Straight Connector 16">
            <a:extLst>
              <a:ext uri="{FF2B5EF4-FFF2-40B4-BE49-F238E27FC236}">
                <a16:creationId xmlns:a16="http://schemas.microsoft.com/office/drawing/2014/main" xmlns="" id="{661A0291-A279-4A3B-8A68-5685A3280377}"/>
              </a:ext>
            </a:extLst>
          </p:cNvPr>
          <p:cNvCxnSpPr>
            <a:cxnSpLocks/>
          </p:cNvCxnSpPr>
          <p:nvPr/>
        </p:nvCxnSpPr>
        <p:spPr>
          <a:xfrm>
            <a:off x="2670484" y="3633101"/>
            <a:ext cx="33123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8" name="Straight Connector 17">
            <a:extLst>
              <a:ext uri="{FF2B5EF4-FFF2-40B4-BE49-F238E27FC236}">
                <a16:creationId xmlns:a16="http://schemas.microsoft.com/office/drawing/2014/main" xmlns="" id="{E1842713-FD4A-44D8-826F-214527554476}"/>
              </a:ext>
            </a:extLst>
          </p:cNvPr>
          <p:cNvCxnSpPr>
            <a:cxnSpLocks/>
          </p:cNvCxnSpPr>
          <p:nvPr/>
        </p:nvCxnSpPr>
        <p:spPr>
          <a:xfrm>
            <a:off x="2670484" y="4728259"/>
            <a:ext cx="33123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a:extLst>
              <a:ext uri="{FF2B5EF4-FFF2-40B4-BE49-F238E27FC236}">
                <a16:creationId xmlns:a16="http://schemas.microsoft.com/office/drawing/2014/main" xmlns="" id="{FDF48283-849D-4FE8-8623-31B589B52BA8}"/>
              </a:ext>
            </a:extLst>
          </p:cNvPr>
          <p:cNvCxnSpPr>
            <a:cxnSpLocks/>
          </p:cNvCxnSpPr>
          <p:nvPr/>
        </p:nvCxnSpPr>
        <p:spPr>
          <a:xfrm>
            <a:off x="4273289" y="1026210"/>
            <a:ext cx="0" cy="4274995"/>
          </a:xfrm>
          <a:prstGeom prst="line">
            <a:avLst/>
          </a:prstGeom>
        </p:spPr>
        <p:style>
          <a:lnRef idx="3">
            <a:schemeClr val="accent1"/>
          </a:lnRef>
          <a:fillRef idx="0">
            <a:schemeClr val="accent1"/>
          </a:fillRef>
          <a:effectRef idx="2">
            <a:schemeClr val="accent1"/>
          </a:effectRef>
          <a:fontRef idx="minor">
            <a:schemeClr val="tx1"/>
          </a:fontRef>
        </p:style>
      </p:cxnSp>
      <p:cxnSp>
        <p:nvCxnSpPr>
          <p:cNvPr id="25" name="Straight Connector 24">
            <a:extLst>
              <a:ext uri="{FF2B5EF4-FFF2-40B4-BE49-F238E27FC236}">
                <a16:creationId xmlns:a16="http://schemas.microsoft.com/office/drawing/2014/main" xmlns="" id="{E10D5CCE-CC3F-43C4-ABDE-B718E257CE94}"/>
              </a:ext>
            </a:extLst>
          </p:cNvPr>
          <p:cNvCxnSpPr>
            <a:cxnSpLocks/>
          </p:cNvCxnSpPr>
          <p:nvPr/>
        </p:nvCxnSpPr>
        <p:spPr>
          <a:xfrm>
            <a:off x="6017208" y="1026210"/>
            <a:ext cx="0" cy="4274995"/>
          </a:xfrm>
          <a:prstGeom prst="line">
            <a:avLst/>
          </a:prstGeom>
        </p:spPr>
        <p:style>
          <a:lnRef idx="3">
            <a:schemeClr val="accent1"/>
          </a:lnRef>
          <a:fillRef idx="0">
            <a:schemeClr val="accent1"/>
          </a:fillRef>
          <a:effectRef idx="2">
            <a:schemeClr val="accent1"/>
          </a:effectRef>
          <a:fontRef idx="minor">
            <a:schemeClr val="tx1"/>
          </a:fontRef>
        </p:style>
      </p:cxnSp>
      <p:cxnSp>
        <p:nvCxnSpPr>
          <p:cNvPr id="26" name="Straight Connector 25">
            <a:extLst>
              <a:ext uri="{FF2B5EF4-FFF2-40B4-BE49-F238E27FC236}">
                <a16:creationId xmlns:a16="http://schemas.microsoft.com/office/drawing/2014/main" xmlns="" id="{887886F2-B8C1-4A85-AEE7-9D54BF6C7036}"/>
              </a:ext>
            </a:extLst>
          </p:cNvPr>
          <p:cNvCxnSpPr>
            <a:cxnSpLocks/>
          </p:cNvCxnSpPr>
          <p:nvPr/>
        </p:nvCxnSpPr>
        <p:spPr>
          <a:xfrm>
            <a:off x="7761127" y="1026210"/>
            <a:ext cx="0" cy="4274995"/>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52466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F28FB81F-885D-4392-B613-149D943B259A}"/>
              </a:ext>
            </a:extLst>
          </p:cNvPr>
          <p:cNvSpPr>
            <a:spLocks noGrp="1"/>
          </p:cNvSpPr>
          <p:nvPr>
            <p:ph type="title"/>
          </p:nvPr>
        </p:nvSpPr>
        <p:spPr/>
        <p:txBody>
          <a:bodyPr/>
          <a:lstStyle/>
          <a:p>
            <a:r>
              <a:rPr lang="en-GB" dirty="0"/>
              <a:t>			Changes in Population</a:t>
            </a:r>
          </a:p>
        </p:txBody>
      </p:sp>
      <p:sp>
        <p:nvSpPr>
          <p:cNvPr id="2" name="Footer Placeholder 1">
            <a:extLst>
              <a:ext uri="{FF2B5EF4-FFF2-40B4-BE49-F238E27FC236}">
                <a16:creationId xmlns:a16="http://schemas.microsoft.com/office/drawing/2014/main" xmlns="" id="{5D99D18F-621E-4436-A034-2518F11E7BB5}"/>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92120705-6177-4205-BFAD-23E3E506E1B5}"/>
              </a:ext>
            </a:extLst>
          </p:cNvPr>
          <p:cNvSpPr>
            <a:spLocks noGrp="1"/>
          </p:cNvSpPr>
          <p:nvPr>
            <p:ph type="sldNum" sz="quarter" idx="12"/>
          </p:nvPr>
        </p:nvSpPr>
        <p:spPr/>
        <p:txBody>
          <a:bodyPr/>
          <a:lstStyle/>
          <a:p>
            <a:fld id="{2FFCF7CE-7A9B-4114-90AD-DFAECE5B6DB7}" type="slidenum">
              <a:rPr lang="en-GB" smtClean="0"/>
              <a:pPr/>
              <a:t>7</a:t>
            </a:fld>
            <a:endParaRPr lang="en-GB"/>
          </a:p>
        </p:txBody>
      </p:sp>
      <p:grpSp>
        <p:nvGrpSpPr>
          <p:cNvPr id="17" name="Group 16">
            <a:extLst>
              <a:ext uri="{FF2B5EF4-FFF2-40B4-BE49-F238E27FC236}">
                <a16:creationId xmlns:a16="http://schemas.microsoft.com/office/drawing/2014/main" xmlns="" id="{A0ED000C-FB66-4F1D-AD95-24EA9407240C}"/>
              </a:ext>
            </a:extLst>
          </p:cNvPr>
          <p:cNvGrpSpPr/>
          <p:nvPr/>
        </p:nvGrpSpPr>
        <p:grpSpPr>
          <a:xfrm>
            <a:off x="390144" y="930200"/>
            <a:ext cx="8125206" cy="5426150"/>
            <a:chOff x="390144" y="930200"/>
            <a:chExt cx="8125206" cy="5426150"/>
          </a:xfrm>
        </p:grpSpPr>
        <p:pic>
          <p:nvPicPr>
            <p:cNvPr id="9" name="Picture 8">
              <a:extLst>
                <a:ext uri="{FF2B5EF4-FFF2-40B4-BE49-F238E27FC236}">
                  <a16:creationId xmlns:a16="http://schemas.microsoft.com/office/drawing/2014/main" xmlns="" id="{91A5BCC1-A6B6-40BB-A255-C2D5106D349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0144" y="930200"/>
              <a:ext cx="2368296" cy="1580529"/>
            </a:xfrm>
            <a:prstGeom prst="rect">
              <a:avLst/>
            </a:prstGeom>
          </p:spPr>
        </p:pic>
        <p:pic>
          <p:nvPicPr>
            <p:cNvPr id="5" name="Picture 4">
              <a:extLst>
                <a:ext uri="{FF2B5EF4-FFF2-40B4-BE49-F238E27FC236}">
                  <a16:creationId xmlns:a16="http://schemas.microsoft.com/office/drawing/2014/main" xmlns="" id="{DDFEBDB9-0588-4566-B6CB-B646B2BA9E7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731264" y="2095110"/>
              <a:ext cx="2368296" cy="1580530"/>
            </a:xfrm>
            <a:prstGeom prst="rect">
              <a:avLst/>
            </a:prstGeom>
          </p:spPr>
        </p:pic>
        <p:pic>
          <p:nvPicPr>
            <p:cNvPr id="10" name="Picture 9">
              <a:extLst>
                <a:ext uri="{FF2B5EF4-FFF2-40B4-BE49-F238E27FC236}">
                  <a16:creationId xmlns:a16="http://schemas.microsoft.com/office/drawing/2014/main" xmlns="" id="{3641FFA3-6D22-4825-B064-EDA1B293C79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84448" y="3260021"/>
              <a:ext cx="2368296" cy="1580529"/>
            </a:xfrm>
            <a:prstGeom prst="rect">
              <a:avLst/>
            </a:prstGeom>
          </p:spPr>
        </p:pic>
        <p:pic>
          <p:nvPicPr>
            <p:cNvPr id="7" name="Picture 6">
              <a:extLst>
                <a:ext uri="{FF2B5EF4-FFF2-40B4-BE49-F238E27FC236}">
                  <a16:creationId xmlns:a16="http://schemas.microsoft.com/office/drawing/2014/main" xmlns="" id="{04BFE55E-5D0A-491B-83C7-A854A0556DE8}"/>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621274" y="4424931"/>
              <a:ext cx="2894076" cy="1931419"/>
            </a:xfrm>
            <a:prstGeom prst="rect">
              <a:avLst/>
            </a:prstGeom>
          </p:spPr>
        </p:pic>
        <p:sp>
          <p:nvSpPr>
            <p:cNvPr id="11" name="TextBox 10">
              <a:extLst>
                <a:ext uri="{FF2B5EF4-FFF2-40B4-BE49-F238E27FC236}">
                  <a16:creationId xmlns:a16="http://schemas.microsoft.com/office/drawing/2014/main" xmlns="" id="{A7CE7944-7363-4356-B1CC-C7EDA99D5B6E}"/>
                </a:ext>
              </a:extLst>
            </p:cNvPr>
            <p:cNvSpPr txBox="1"/>
            <p:nvPr/>
          </p:nvSpPr>
          <p:spPr>
            <a:xfrm>
              <a:off x="584790" y="967878"/>
              <a:ext cx="1979003" cy="369332"/>
            </a:xfrm>
            <a:prstGeom prst="rect">
              <a:avLst/>
            </a:prstGeom>
            <a:solidFill>
              <a:schemeClr val="bg1"/>
            </a:solidFill>
          </p:spPr>
          <p:txBody>
            <a:bodyPr wrap="none" rtlCol="0">
              <a:spAutoFit/>
            </a:bodyPr>
            <a:lstStyle/>
            <a:p>
              <a:r>
                <a:rPr lang="en-GB" b="1" dirty="0">
                  <a:solidFill>
                    <a:schemeClr val="accent1"/>
                  </a:solidFill>
                </a:rPr>
                <a:t>Population in 1100</a:t>
              </a:r>
            </a:p>
          </p:txBody>
        </p:sp>
        <p:sp>
          <p:nvSpPr>
            <p:cNvPr id="12" name="TextBox 11">
              <a:extLst>
                <a:ext uri="{FF2B5EF4-FFF2-40B4-BE49-F238E27FC236}">
                  <a16:creationId xmlns:a16="http://schemas.microsoft.com/office/drawing/2014/main" xmlns="" id="{91F1CDFC-AE43-4788-8F91-607C476D1167}"/>
                </a:ext>
              </a:extLst>
            </p:cNvPr>
            <p:cNvSpPr txBox="1"/>
            <p:nvPr/>
          </p:nvSpPr>
          <p:spPr>
            <a:xfrm>
              <a:off x="1962411" y="2123568"/>
              <a:ext cx="1979003" cy="369332"/>
            </a:xfrm>
            <a:prstGeom prst="rect">
              <a:avLst/>
            </a:prstGeom>
            <a:solidFill>
              <a:schemeClr val="bg1"/>
            </a:solidFill>
          </p:spPr>
          <p:txBody>
            <a:bodyPr wrap="none" rtlCol="0">
              <a:spAutoFit/>
            </a:bodyPr>
            <a:lstStyle/>
            <a:p>
              <a:r>
                <a:rPr lang="en-GB" b="1" dirty="0">
                  <a:solidFill>
                    <a:schemeClr val="accent1"/>
                  </a:solidFill>
                </a:rPr>
                <a:t>Population in 1300</a:t>
              </a:r>
            </a:p>
          </p:txBody>
        </p:sp>
        <p:sp>
          <p:nvSpPr>
            <p:cNvPr id="13" name="TextBox 12">
              <a:extLst>
                <a:ext uri="{FF2B5EF4-FFF2-40B4-BE49-F238E27FC236}">
                  <a16:creationId xmlns:a16="http://schemas.microsoft.com/office/drawing/2014/main" xmlns="" id="{DFE42419-346B-4E1E-B4EC-4BD14F94FB49}"/>
                </a:ext>
              </a:extLst>
            </p:cNvPr>
            <p:cNvSpPr txBox="1"/>
            <p:nvPr/>
          </p:nvSpPr>
          <p:spPr>
            <a:xfrm>
              <a:off x="3784429" y="3293793"/>
              <a:ext cx="1979003" cy="369332"/>
            </a:xfrm>
            <a:prstGeom prst="rect">
              <a:avLst/>
            </a:prstGeom>
            <a:solidFill>
              <a:schemeClr val="bg1"/>
            </a:solidFill>
          </p:spPr>
          <p:txBody>
            <a:bodyPr wrap="square" rtlCol="0">
              <a:spAutoFit/>
            </a:bodyPr>
            <a:lstStyle/>
            <a:p>
              <a:r>
                <a:rPr lang="en-GB" b="1" dirty="0">
                  <a:solidFill>
                    <a:schemeClr val="accent1"/>
                  </a:solidFill>
                </a:rPr>
                <a:t>Population in 1500</a:t>
              </a:r>
            </a:p>
          </p:txBody>
        </p:sp>
        <p:sp>
          <p:nvSpPr>
            <p:cNvPr id="14" name="TextBox 13">
              <a:extLst>
                <a:ext uri="{FF2B5EF4-FFF2-40B4-BE49-F238E27FC236}">
                  <a16:creationId xmlns:a16="http://schemas.microsoft.com/office/drawing/2014/main" xmlns="" id="{23B9F550-B685-4435-AA9B-410A96813BDF}"/>
                </a:ext>
              </a:extLst>
            </p:cNvPr>
            <p:cNvSpPr txBox="1"/>
            <p:nvPr/>
          </p:nvSpPr>
          <p:spPr>
            <a:xfrm>
              <a:off x="6139008" y="4240263"/>
              <a:ext cx="1979003" cy="369332"/>
            </a:xfrm>
            <a:prstGeom prst="rect">
              <a:avLst/>
            </a:prstGeom>
            <a:solidFill>
              <a:schemeClr val="bg1"/>
            </a:solidFill>
          </p:spPr>
          <p:txBody>
            <a:bodyPr wrap="none" rtlCol="0">
              <a:spAutoFit/>
            </a:bodyPr>
            <a:lstStyle/>
            <a:p>
              <a:r>
                <a:rPr lang="en-GB" b="1" dirty="0">
                  <a:solidFill>
                    <a:schemeClr val="accent1"/>
                  </a:solidFill>
                </a:rPr>
                <a:t>Population in 2000</a:t>
              </a:r>
            </a:p>
          </p:txBody>
        </p:sp>
      </p:grpSp>
      <p:sp>
        <p:nvSpPr>
          <p:cNvPr id="15" name="TextBox 14">
            <a:extLst>
              <a:ext uri="{FF2B5EF4-FFF2-40B4-BE49-F238E27FC236}">
                <a16:creationId xmlns:a16="http://schemas.microsoft.com/office/drawing/2014/main" xmlns="" id="{1F4B2A46-09AA-4B3D-9178-BB6F5F656420}"/>
              </a:ext>
            </a:extLst>
          </p:cNvPr>
          <p:cNvSpPr txBox="1"/>
          <p:nvPr/>
        </p:nvSpPr>
        <p:spPr>
          <a:xfrm>
            <a:off x="5494020" y="1905130"/>
            <a:ext cx="184731" cy="369332"/>
          </a:xfrm>
          <a:prstGeom prst="rect">
            <a:avLst/>
          </a:prstGeom>
          <a:noFill/>
        </p:spPr>
        <p:txBody>
          <a:bodyPr wrap="none" rtlCol="0">
            <a:spAutoFit/>
          </a:bodyPr>
          <a:lstStyle/>
          <a:p>
            <a:endParaRPr lang="en-GB" dirty="0"/>
          </a:p>
        </p:txBody>
      </p:sp>
      <p:sp>
        <p:nvSpPr>
          <p:cNvPr id="16" name="TextBox 15">
            <a:extLst>
              <a:ext uri="{FF2B5EF4-FFF2-40B4-BE49-F238E27FC236}">
                <a16:creationId xmlns:a16="http://schemas.microsoft.com/office/drawing/2014/main" xmlns="" id="{CB5EEC90-7708-45A5-802B-F4174E51A0BC}"/>
              </a:ext>
            </a:extLst>
          </p:cNvPr>
          <p:cNvSpPr txBox="1"/>
          <p:nvPr/>
        </p:nvSpPr>
        <p:spPr>
          <a:xfrm>
            <a:off x="1563122" y="3763210"/>
            <a:ext cx="2101623" cy="954107"/>
          </a:xfrm>
          <a:prstGeom prst="rect">
            <a:avLst/>
          </a:prstGeom>
          <a:noFill/>
        </p:spPr>
        <p:txBody>
          <a:bodyPr wrap="square" rtlCol="0">
            <a:spAutoFit/>
          </a:bodyPr>
          <a:lstStyle/>
          <a:p>
            <a:pPr algn="ctr"/>
            <a:r>
              <a:rPr lang="en-US" sz="1400" dirty="0"/>
              <a:t>But after the Black Death in 1348 the population total fell back to the total in 1100</a:t>
            </a:r>
            <a:endParaRPr lang="en-GB" sz="1400" dirty="0"/>
          </a:p>
        </p:txBody>
      </p:sp>
      <p:sp>
        <p:nvSpPr>
          <p:cNvPr id="6" name="TextBox 5">
            <a:extLst>
              <a:ext uri="{FF2B5EF4-FFF2-40B4-BE49-F238E27FC236}">
                <a16:creationId xmlns:a16="http://schemas.microsoft.com/office/drawing/2014/main" xmlns="" id="{B6643B8E-FD3E-4CA1-BB52-2AB73C3ACFF7}"/>
              </a:ext>
            </a:extLst>
          </p:cNvPr>
          <p:cNvSpPr txBox="1"/>
          <p:nvPr/>
        </p:nvSpPr>
        <p:spPr>
          <a:xfrm>
            <a:off x="4355033" y="1362372"/>
            <a:ext cx="2816797" cy="369332"/>
          </a:xfrm>
          <a:prstGeom prst="rect">
            <a:avLst/>
          </a:prstGeom>
          <a:noFill/>
        </p:spPr>
        <p:txBody>
          <a:bodyPr wrap="none" rtlCol="0">
            <a:spAutoFit/>
          </a:bodyPr>
          <a:lstStyle/>
          <a:p>
            <a:r>
              <a:rPr lang="en-GB" dirty="0"/>
              <a:t>One brick = 2 million people</a:t>
            </a:r>
          </a:p>
        </p:txBody>
      </p:sp>
    </p:spTree>
    <p:extLst>
      <p:ext uri="{BB962C8B-B14F-4D97-AF65-F5344CB8AC3E}">
        <p14:creationId xmlns:p14="http://schemas.microsoft.com/office/powerpoint/2010/main" xmlns="" val="328152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5CEAA19C-5C84-4ED9-8BAF-05E1AAF94606}"/>
              </a:ext>
            </a:extLst>
          </p:cNvPr>
          <p:cNvSpPr>
            <a:spLocks noGrp="1"/>
          </p:cNvSpPr>
          <p:nvPr>
            <p:ph type="ftr" sz="quarter" idx="11"/>
          </p:nvPr>
        </p:nvSpPr>
        <p:spPr/>
        <p:txBody>
          <a:bodyPr/>
          <a:lstStyle/>
          <a:p>
            <a:r>
              <a:rPr lang="sv-SE"/>
              <a:t>© Ian Dawson 2019    www.thinkinghistory.co.uk</a:t>
            </a:r>
            <a:endParaRPr lang="en-GB"/>
          </a:p>
        </p:txBody>
      </p:sp>
      <p:sp>
        <p:nvSpPr>
          <p:cNvPr id="3" name="Slide Number Placeholder 2">
            <a:extLst>
              <a:ext uri="{FF2B5EF4-FFF2-40B4-BE49-F238E27FC236}">
                <a16:creationId xmlns:a16="http://schemas.microsoft.com/office/drawing/2014/main" xmlns="" id="{3AA36904-1C07-481F-92DE-0B1A2A3D8246}"/>
              </a:ext>
            </a:extLst>
          </p:cNvPr>
          <p:cNvSpPr>
            <a:spLocks noGrp="1"/>
          </p:cNvSpPr>
          <p:nvPr>
            <p:ph type="sldNum" sz="quarter" idx="12"/>
          </p:nvPr>
        </p:nvSpPr>
        <p:spPr/>
        <p:txBody>
          <a:bodyPr/>
          <a:lstStyle/>
          <a:p>
            <a:fld id="{2FFCF7CE-7A9B-4114-90AD-DFAECE5B6DB7}" type="slidenum">
              <a:rPr lang="en-GB" smtClean="0"/>
              <a:pPr/>
              <a:t>8</a:t>
            </a:fld>
            <a:endParaRPr lang="en-GB"/>
          </a:p>
        </p:txBody>
      </p:sp>
      <p:sp>
        <p:nvSpPr>
          <p:cNvPr id="4" name="TextBox 3">
            <a:extLst>
              <a:ext uri="{FF2B5EF4-FFF2-40B4-BE49-F238E27FC236}">
                <a16:creationId xmlns:a16="http://schemas.microsoft.com/office/drawing/2014/main" xmlns="" id="{4FF7D11C-8568-481A-B57A-668C61782C03}"/>
              </a:ext>
            </a:extLst>
          </p:cNvPr>
          <p:cNvSpPr txBox="1"/>
          <p:nvPr/>
        </p:nvSpPr>
        <p:spPr>
          <a:xfrm>
            <a:off x="719138" y="1226634"/>
            <a:ext cx="7164774" cy="4585871"/>
          </a:xfrm>
          <a:prstGeom prst="rect">
            <a:avLst/>
          </a:prstGeom>
          <a:noFill/>
        </p:spPr>
        <p:txBody>
          <a:bodyPr wrap="square" rtlCol="0">
            <a:spAutoFit/>
          </a:bodyPr>
          <a:lstStyle/>
          <a:p>
            <a:r>
              <a:rPr lang="en-GB" sz="2800" dirty="0"/>
              <a:t> ‘It is often assumed that people of this period were vastly different from us. This is not a helpful assumption. Then, as now, individuals aimed to live the best lives possible while struggling to make ends meet …. [and] displaying emotions familiar to us: loyalty, jealousy, greed, hope, and passionate love.’</a:t>
            </a:r>
          </a:p>
          <a:p>
            <a:endParaRPr lang="en-GB" sz="2400" dirty="0"/>
          </a:p>
          <a:p>
            <a:r>
              <a:rPr lang="en-GB" sz="2400" dirty="0"/>
              <a:t>Professor Miri Rubin, </a:t>
            </a:r>
          </a:p>
          <a:p>
            <a:r>
              <a:rPr lang="en-GB" sz="2400" dirty="0"/>
              <a:t>The Middle Ages: A very Short Introduction</a:t>
            </a:r>
          </a:p>
          <a:p>
            <a:endParaRPr lang="en-GB" sz="2400" dirty="0"/>
          </a:p>
        </p:txBody>
      </p:sp>
    </p:spTree>
    <p:extLst>
      <p:ext uri="{BB962C8B-B14F-4D97-AF65-F5344CB8AC3E}">
        <p14:creationId xmlns:p14="http://schemas.microsoft.com/office/powerpoint/2010/main" xmlns="" val="794926656"/>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TotalTime>
  <Words>515</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Were Medieval People very different from us?</vt:lpstr>
      <vt:lpstr>Feelings and Emotions </vt:lpstr>
      <vt:lpstr>Eleanor’s Crosses</vt:lpstr>
      <vt:lpstr>Slide 4</vt:lpstr>
      <vt:lpstr>Slide 5</vt:lpstr>
      <vt:lpstr>Slide 6</vt:lpstr>
      <vt:lpstr>   Changes in Population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Your Ideas  About The Middle Ages?</dc:title>
  <dc:creator>igw.dawson@ntlworld.com</dc:creator>
  <cp:lastModifiedBy>Rosie</cp:lastModifiedBy>
  <cp:revision>32</cp:revision>
  <cp:lastPrinted>2019-04-21T11:54:36Z</cp:lastPrinted>
  <dcterms:created xsi:type="dcterms:W3CDTF">2019-04-20T09:18:32Z</dcterms:created>
  <dcterms:modified xsi:type="dcterms:W3CDTF">2020-04-23T14:53:00Z</dcterms:modified>
</cp:coreProperties>
</file>