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76" r:id="rId2"/>
    <p:sldId id="268" r:id="rId3"/>
    <p:sldId id="271" r:id="rId4"/>
    <p:sldId id="272" r:id="rId5"/>
    <p:sldId id="270" r:id="rId6"/>
    <p:sldId id="269" r:id="rId7"/>
    <p:sldId id="267" r:id="rId8"/>
    <p:sldId id="256" r:id="rId9"/>
    <p:sldId id="266" r:id="rId10"/>
    <p:sldId id="259" r:id="rId11"/>
    <p:sldId id="260" r:id="rId12"/>
    <p:sldId id="275" r:id="rId13"/>
    <p:sldId id="273" r:id="rId14"/>
    <p:sldId id="274" r:id="rId15"/>
    <p:sldId id="277" r:id="rId16"/>
  </p:sldIdLst>
  <p:sldSz cx="9144000" cy="6858000" type="screen4x3"/>
  <p:notesSz cx="6769100" cy="9906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05" autoAdjust="0"/>
    <p:restoredTop sz="95441" autoAdjust="0"/>
  </p:normalViewPr>
  <p:slideViewPr>
    <p:cSldViewPr snapToGrid="0">
      <p:cViewPr>
        <p:scale>
          <a:sx n="80" d="100"/>
          <a:sy n="80" d="100"/>
        </p:scale>
        <p:origin x="1832" y="8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33277"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34257" y="0"/>
            <a:ext cx="2933277" cy="497020"/>
          </a:xfrm>
          <a:prstGeom prst="rect">
            <a:avLst/>
          </a:prstGeom>
        </p:spPr>
        <p:txBody>
          <a:bodyPr vert="horz" lIns="91440" tIns="45720" rIns="91440" bIns="45720" rtlCol="0"/>
          <a:lstStyle>
            <a:lvl1pPr algn="r">
              <a:defRPr sz="1200"/>
            </a:lvl1pPr>
          </a:lstStyle>
          <a:p>
            <a:fld id="{6214D0E9-7F2C-4B49-91C5-4710A88884E2}" type="datetimeFigureOut">
              <a:rPr lang="en-GB" smtClean="0"/>
              <a:t>13/04/2018</a:t>
            </a:fld>
            <a:endParaRPr lang="en-GB"/>
          </a:p>
        </p:txBody>
      </p:sp>
      <p:sp>
        <p:nvSpPr>
          <p:cNvPr id="4" name="Slide Image Placeholder 3"/>
          <p:cNvSpPr>
            <a:spLocks noGrp="1" noRot="1" noChangeAspect="1"/>
          </p:cNvSpPr>
          <p:nvPr>
            <p:ph type="sldImg" idx="2"/>
          </p:nvPr>
        </p:nvSpPr>
        <p:spPr>
          <a:xfrm>
            <a:off x="1155700" y="1238250"/>
            <a:ext cx="4457700" cy="33432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6910" y="4767262"/>
            <a:ext cx="5415280" cy="3900488"/>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08981"/>
            <a:ext cx="2933277" cy="497019"/>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34257" y="9408981"/>
            <a:ext cx="2933277" cy="497019"/>
          </a:xfrm>
          <a:prstGeom prst="rect">
            <a:avLst/>
          </a:prstGeom>
        </p:spPr>
        <p:txBody>
          <a:bodyPr vert="horz" lIns="91440" tIns="45720" rIns="91440" bIns="45720" rtlCol="0" anchor="b"/>
          <a:lstStyle>
            <a:lvl1pPr algn="r">
              <a:defRPr sz="1200"/>
            </a:lvl1pPr>
          </a:lstStyle>
          <a:p>
            <a:fld id="{097EA103-510B-4D1E-80F9-D6566F2B544E}" type="slidenum">
              <a:rPr lang="en-GB" smtClean="0"/>
              <a:t>‹#›</a:t>
            </a:fld>
            <a:endParaRPr lang="en-GB"/>
          </a:p>
        </p:txBody>
      </p:sp>
    </p:spTree>
    <p:extLst>
      <p:ext uri="{BB962C8B-B14F-4D97-AF65-F5344CB8AC3E}">
        <p14:creationId xmlns:p14="http://schemas.microsoft.com/office/powerpoint/2010/main" val="960437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49D5C5-4C3B-40C8-88E7-9893D1D51D7E}" type="slidenum">
              <a:rPr lang="en-GB" smtClean="0"/>
              <a:t>6</a:t>
            </a:fld>
            <a:endParaRPr lang="en-GB"/>
          </a:p>
        </p:txBody>
      </p:sp>
    </p:spTree>
    <p:extLst>
      <p:ext uri="{BB962C8B-B14F-4D97-AF65-F5344CB8AC3E}">
        <p14:creationId xmlns:p14="http://schemas.microsoft.com/office/powerpoint/2010/main" val="3278951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0E14280-8F95-44CC-AB02-A011F3342E51}" type="datetimeFigureOut">
              <a:rPr lang="en-GB" smtClean="0"/>
              <a:t>13/04/2018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1511879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0E14280-8F95-44CC-AB02-A011F3342E51}" type="datetimeFigureOut">
              <a:rPr lang="en-GB" smtClean="0"/>
              <a:t>13/04/2018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1178481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0E14280-8F95-44CC-AB02-A011F3342E51}" type="datetimeFigureOut">
              <a:rPr lang="en-GB" smtClean="0"/>
              <a:t>13/04/2018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493902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0E14280-8F95-44CC-AB02-A011F3342E51}" type="datetimeFigureOut">
              <a:rPr lang="en-GB" smtClean="0"/>
              <a:t>13/04/2018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1128883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E14280-8F95-44CC-AB02-A011F3342E51}" type="datetimeFigureOut">
              <a:rPr lang="en-GB" smtClean="0"/>
              <a:t>13/04/2018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131938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0E14280-8F95-44CC-AB02-A011F3342E51}" type="datetimeFigureOut">
              <a:rPr lang="en-GB" smtClean="0"/>
              <a:t>13/04/2018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1280976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0E14280-8F95-44CC-AB02-A011F3342E51}" type="datetimeFigureOut">
              <a:rPr lang="en-GB" smtClean="0"/>
              <a:t>13/04/2018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85326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0E14280-8F95-44CC-AB02-A011F3342E51}" type="datetimeFigureOut">
              <a:rPr lang="en-GB" smtClean="0"/>
              <a:t>13/04/2018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2065115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E14280-8F95-44CC-AB02-A011F3342E51}" type="datetimeFigureOut">
              <a:rPr lang="en-GB" smtClean="0"/>
              <a:t>13/04/2018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760816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E14280-8F95-44CC-AB02-A011F3342E51}" type="datetimeFigureOut">
              <a:rPr lang="en-GB" smtClean="0"/>
              <a:t>13/04/2018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925835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E14280-8F95-44CC-AB02-A011F3342E51}" type="datetimeFigureOut">
              <a:rPr lang="en-GB" smtClean="0"/>
              <a:t>13/04/2018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E71E62B-79D1-49E7-A927-DBE2797ADFB7}" type="slidenum">
              <a:rPr lang="en-GB" smtClean="0"/>
              <a:t>‹#›</a:t>
            </a:fld>
            <a:endParaRPr lang="en-GB"/>
          </a:p>
        </p:txBody>
      </p:sp>
    </p:spTree>
    <p:extLst>
      <p:ext uri="{BB962C8B-B14F-4D97-AF65-F5344CB8AC3E}">
        <p14:creationId xmlns:p14="http://schemas.microsoft.com/office/powerpoint/2010/main" val="200483113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E14280-8F95-44CC-AB02-A011F3342E51}" type="datetimeFigureOut">
              <a:rPr lang="en-GB" smtClean="0"/>
              <a:t>13/04/2018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71E62B-79D1-49E7-A927-DBE2797ADFB7}" type="slidenum">
              <a:rPr lang="en-GB" smtClean="0"/>
              <a:t>‹#›</a:t>
            </a:fld>
            <a:endParaRPr lang="en-GB"/>
          </a:p>
        </p:txBody>
      </p:sp>
    </p:spTree>
    <p:extLst>
      <p:ext uri="{BB962C8B-B14F-4D97-AF65-F5344CB8AC3E}">
        <p14:creationId xmlns:p14="http://schemas.microsoft.com/office/powerpoint/2010/main" val="13666239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tiff"/><Relationship Id="rId3" Type="http://schemas.openxmlformats.org/officeDocument/2006/relationships/image" Target="../media/image4.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5168" y="4001168"/>
            <a:ext cx="7772400" cy="2387600"/>
          </a:xfrm>
        </p:spPr>
        <p:txBody>
          <a:bodyPr>
            <a:noAutofit/>
          </a:bodyPr>
          <a:lstStyle/>
          <a:p>
            <a:r>
              <a:rPr lang="en-GB" sz="4500" dirty="0" smtClean="0"/>
              <a:t>A selection of examples of feedback in history </a:t>
            </a:r>
            <a:br>
              <a:rPr lang="en-GB" sz="4500" dirty="0" smtClean="0"/>
            </a:br>
            <a:r>
              <a:rPr lang="en-GB" sz="4500" dirty="0"/>
              <a:t/>
            </a:r>
            <a:br>
              <a:rPr lang="en-GB" sz="4500" dirty="0"/>
            </a:br>
            <a:r>
              <a:rPr lang="en-GB" sz="4500" dirty="0" smtClean="0"/>
              <a:t>Not included here: Feed up – WAGOLLs and success criteria included in lessons where an assessment is set up, ask NK for guidance if unsure as they should be </a:t>
            </a:r>
            <a:r>
              <a:rPr lang="en-GB" sz="4500" dirty="0" smtClean="0"/>
              <a:t>evident in the </a:t>
            </a:r>
            <a:r>
              <a:rPr lang="en-GB" sz="4500" smtClean="0"/>
              <a:t>SoL!</a:t>
            </a:r>
            <a:endParaRPr lang="en-GB" sz="4500" dirty="0"/>
          </a:p>
        </p:txBody>
      </p:sp>
    </p:spTree>
    <p:extLst>
      <p:ext uri="{BB962C8B-B14F-4D97-AF65-F5344CB8AC3E}">
        <p14:creationId xmlns:p14="http://schemas.microsoft.com/office/powerpoint/2010/main" val="669402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63614766"/>
              </p:ext>
            </p:extLst>
          </p:nvPr>
        </p:nvGraphicFramePr>
        <p:xfrm>
          <a:off x="0" y="0"/>
          <a:ext cx="9144000" cy="6807005"/>
        </p:xfrm>
        <a:graphic>
          <a:graphicData uri="http://schemas.openxmlformats.org/drawingml/2006/table">
            <a:tbl>
              <a:tblPr firstRow="1" bandRow="1">
                <a:tableStyleId>{5C22544A-7EE6-4342-B048-85BDC9FD1C3A}</a:tableStyleId>
              </a:tblPr>
              <a:tblGrid>
                <a:gridCol w="786063">
                  <a:extLst>
                    <a:ext uri="{9D8B030D-6E8A-4147-A177-3AD203B41FA5}">
                      <a16:colId xmlns="" xmlns:a16="http://schemas.microsoft.com/office/drawing/2014/main" val="20000"/>
                    </a:ext>
                  </a:extLst>
                </a:gridCol>
                <a:gridCol w="8357937">
                  <a:extLst>
                    <a:ext uri="{9D8B030D-6E8A-4147-A177-3AD203B41FA5}">
                      <a16:colId xmlns="" xmlns:a16="http://schemas.microsoft.com/office/drawing/2014/main" val="20001"/>
                    </a:ext>
                  </a:extLst>
                </a:gridCol>
              </a:tblGrid>
              <a:tr h="308758">
                <a:tc>
                  <a:txBody>
                    <a:bodyPr/>
                    <a:lstStyle/>
                    <a:p>
                      <a:r>
                        <a:rPr lang="en-US" sz="1700" b="0" dirty="0" smtClean="0">
                          <a:solidFill>
                            <a:schemeClr val="tx1"/>
                          </a:solidFill>
                        </a:rPr>
                        <a:t>Will</a:t>
                      </a:r>
                      <a:r>
                        <a:rPr lang="en-US" sz="1700" b="0" baseline="0" dirty="0" smtClean="0">
                          <a:solidFill>
                            <a:schemeClr val="tx1"/>
                          </a:solidFill>
                        </a:rPr>
                        <a:t> </a:t>
                      </a:r>
                    </a:p>
                    <a:p>
                      <a:r>
                        <a:rPr lang="en-US" sz="1700" b="0" baseline="0" dirty="0" smtClean="0">
                          <a:solidFill>
                            <a:schemeClr val="tx1"/>
                          </a:solidFill>
                        </a:rPr>
                        <a:t>7 M</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b="0" dirty="0" smtClean="0">
                          <a:solidFill>
                            <a:schemeClr val="tx1"/>
                          </a:solidFill>
                        </a:rPr>
                        <a:t>Excellent specific</a:t>
                      </a:r>
                      <a:r>
                        <a:rPr lang="en-US" sz="1700" b="0" baseline="0" dirty="0" smtClean="0">
                          <a:solidFill>
                            <a:schemeClr val="tx1"/>
                          </a:solidFill>
                        </a:rPr>
                        <a:t> breakdown of Hitler’s actions. You use a good range of historical language and you clearly deal with both sides of the argument.</a:t>
                      </a:r>
                    </a:p>
                    <a:p>
                      <a:r>
                        <a:rPr lang="en-US" sz="1700" b="0" baseline="0" dirty="0" smtClean="0">
                          <a:solidFill>
                            <a:schemeClr val="tx1"/>
                          </a:solidFill>
                        </a:rPr>
                        <a:t>You could make clearer links back to the terms of the question at the ends of paragraphs.</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285008">
                <a:tc>
                  <a:txBody>
                    <a:bodyPr/>
                    <a:lstStyle/>
                    <a:p>
                      <a:r>
                        <a:rPr lang="en-US" sz="1700" b="0" dirty="0" smtClean="0">
                          <a:solidFill>
                            <a:schemeClr val="tx1"/>
                          </a:solidFill>
                        </a:rPr>
                        <a:t>Oscar 8</a:t>
                      </a:r>
                      <a:r>
                        <a:rPr lang="en-US" sz="1700" b="0" baseline="0" dirty="0" smtClean="0">
                          <a:solidFill>
                            <a:schemeClr val="tx1"/>
                          </a:solidFill>
                        </a:rPr>
                        <a:t> M</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b="0" dirty="0" smtClean="0">
                          <a:solidFill>
                            <a:schemeClr val="tx1"/>
                          </a:solidFill>
                        </a:rPr>
                        <a:t>Excellent</a:t>
                      </a:r>
                      <a:r>
                        <a:rPr lang="en-US" sz="1700" b="0" baseline="0" dirty="0" smtClean="0">
                          <a:solidFill>
                            <a:schemeClr val="tx1"/>
                          </a:solidFill>
                        </a:rPr>
                        <a:t> use of language and brilliant links between events, massively good detail in specific examples. Did you run out of time? Your answer is a little imbalanced (otherwise it would be a 9) and your conclusions isn’t clear so you need to make sure you are concise in the points you make so that you can fully address the question.</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15834">
                <a:tc>
                  <a:txBody>
                    <a:bodyPr/>
                    <a:lstStyle/>
                    <a:p>
                      <a:r>
                        <a:rPr lang="en-US" sz="1700" b="0" dirty="0" smtClean="0">
                          <a:solidFill>
                            <a:schemeClr val="tx1"/>
                          </a:solidFill>
                        </a:rPr>
                        <a:t>Alex </a:t>
                      </a:r>
                    </a:p>
                    <a:p>
                      <a:r>
                        <a:rPr lang="en-US" sz="1700" b="0" dirty="0" smtClean="0">
                          <a:solidFill>
                            <a:schemeClr val="tx1"/>
                          </a:solidFill>
                        </a:rPr>
                        <a:t>8  M</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700" b="0" baseline="0" dirty="0" smtClean="0">
                          <a:solidFill>
                            <a:schemeClr val="tx1"/>
                          </a:solidFill>
                        </a:rPr>
                        <a:t>Brilliant balance and very clear links to the question. </a:t>
                      </a:r>
                      <a:endParaRPr lang="en-US" sz="1700" b="0" dirty="0" smtClean="0">
                        <a:solidFill>
                          <a:schemeClr val="tx1"/>
                        </a:solidFill>
                      </a:endParaRPr>
                    </a:p>
                    <a:p>
                      <a:r>
                        <a:rPr lang="en-US" sz="1700" b="0" dirty="0" smtClean="0">
                          <a:solidFill>
                            <a:schemeClr val="tx1"/>
                          </a:solidFill>
                        </a:rPr>
                        <a:t>Excellent</a:t>
                      </a:r>
                      <a:r>
                        <a:rPr lang="en-US" sz="1700" b="0" baseline="0" dirty="0" smtClean="0">
                          <a:solidFill>
                            <a:schemeClr val="tx1"/>
                          </a:solidFill>
                        </a:rPr>
                        <a:t> language and characterization of the long term events, although be careful not to be too descriptive. </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278130">
                <a:tc>
                  <a:txBody>
                    <a:bodyPr/>
                    <a:lstStyle/>
                    <a:p>
                      <a:r>
                        <a:rPr lang="en-US" sz="1700" b="0" dirty="0" smtClean="0">
                          <a:solidFill>
                            <a:schemeClr val="tx1"/>
                          </a:solidFill>
                        </a:rPr>
                        <a:t>Harry</a:t>
                      </a:r>
                      <a:r>
                        <a:rPr lang="en-US" sz="1700" b="0" baseline="0" dirty="0" smtClean="0">
                          <a:solidFill>
                            <a:schemeClr val="tx1"/>
                          </a:solidFill>
                        </a:rPr>
                        <a:t> </a:t>
                      </a:r>
                    </a:p>
                    <a:p>
                      <a:r>
                        <a:rPr lang="en-US" sz="1700" b="0" baseline="0" dirty="0" smtClean="0">
                          <a:solidFill>
                            <a:schemeClr val="tx1"/>
                          </a:solidFill>
                        </a:rPr>
                        <a:t>8 M</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b="0" dirty="0" smtClean="0">
                          <a:solidFill>
                            <a:schemeClr val="tx1"/>
                          </a:solidFill>
                        </a:rPr>
                        <a:t>Good characterization of the root causes</a:t>
                      </a:r>
                      <a:r>
                        <a:rPr lang="en-US" sz="1700" b="0" baseline="0" dirty="0" smtClean="0">
                          <a:solidFill>
                            <a:schemeClr val="tx1"/>
                          </a:solidFill>
                        </a:rPr>
                        <a:t>. Brilliant connectives and explanations and good detailed examples. The end reads a little rushed (otherwise it’d be a 9) think about how you can pace your explanation to fully address the question. </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224147">
                <a:tc>
                  <a:txBody>
                    <a:bodyPr/>
                    <a:lstStyle/>
                    <a:p>
                      <a:r>
                        <a:rPr lang="en-US" sz="1700" b="0" dirty="0" smtClean="0">
                          <a:solidFill>
                            <a:schemeClr val="tx1"/>
                          </a:solidFill>
                        </a:rPr>
                        <a:t>Lucie </a:t>
                      </a:r>
                    </a:p>
                    <a:p>
                      <a:r>
                        <a:rPr lang="en-US" sz="1700" b="0" dirty="0" smtClean="0">
                          <a:solidFill>
                            <a:schemeClr val="tx1"/>
                          </a:solidFill>
                        </a:rPr>
                        <a:t>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b="0" dirty="0" smtClean="0">
                          <a:solidFill>
                            <a:schemeClr val="tx1"/>
                          </a:solidFill>
                        </a:rPr>
                        <a:t>Careful not to</a:t>
                      </a:r>
                      <a:r>
                        <a:rPr lang="en-US" sz="1700" b="0" baseline="0" dirty="0" smtClean="0">
                          <a:solidFill>
                            <a:schemeClr val="tx1"/>
                          </a:solidFill>
                        </a:rPr>
                        <a:t> make a massive leap from Treaty of Versailles to Depression – must </a:t>
                      </a:r>
                      <a:r>
                        <a:rPr lang="en-US" sz="1700" b="0" baseline="0" dirty="0" err="1" smtClean="0">
                          <a:solidFill>
                            <a:schemeClr val="tx1"/>
                          </a:solidFill>
                        </a:rPr>
                        <a:t>omention</a:t>
                      </a:r>
                      <a:r>
                        <a:rPr lang="en-US" sz="1700" b="0" baseline="0" dirty="0" smtClean="0">
                          <a:solidFill>
                            <a:schemeClr val="tx1"/>
                          </a:solidFill>
                        </a:rPr>
                        <a:t> the Dawes plan in between. Check your dates for errors. Good language throughout but organization could be better this could make it a 6 but since your analysis is good it remains a 7.</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1213925">
                <a:tc>
                  <a:txBody>
                    <a:bodyPr/>
                    <a:lstStyle/>
                    <a:p>
                      <a:r>
                        <a:rPr lang="en-US" sz="1700" b="0" dirty="0" smtClean="0">
                          <a:solidFill>
                            <a:schemeClr val="tx1"/>
                          </a:solidFill>
                        </a:rPr>
                        <a:t>Abbie 8 M</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b="0" dirty="0" smtClean="0">
                          <a:solidFill>
                            <a:schemeClr val="tx1"/>
                          </a:solidFill>
                        </a:rPr>
                        <a:t>Lovely first paragraph.  Very clear explanation of</a:t>
                      </a:r>
                      <a:r>
                        <a:rPr lang="en-US" sz="1700" b="0" baseline="0" dirty="0" smtClean="0">
                          <a:solidFill>
                            <a:schemeClr val="tx1"/>
                          </a:solidFill>
                        </a:rPr>
                        <a:t> the link to the Wall St Crash and Hitler coming to power, brilliantly constructed essay with good detailed examples – your best work yet! The ending is a bit rushed though – did you run out of time? How could you organize it better to prevent this?</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225083">
                <a:tc>
                  <a:txBody>
                    <a:bodyPr/>
                    <a:lstStyle/>
                    <a:p>
                      <a:r>
                        <a:rPr lang="en-US" sz="1700" b="0" dirty="0" smtClean="0">
                          <a:solidFill>
                            <a:schemeClr val="tx1"/>
                          </a:solidFill>
                        </a:rPr>
                        <a:t>Georgia 7 M</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b="0" dirty="0" smtClean="0">
                          <a:solidFill>
                            <a:schemeClr val="tx1"/>
                          </a:solidFill>
                        </a:rPr>
                        <a:t>Good language throughout and clear detail on Hitler’s actions. Good brief explanation</a:t>
                      </a:r>
                      <a:r>
                        <a:rPr lang="en-US" sz="1700" b="0" baseline="0" dirty="0" smtClean="0">
                          <a:solidFill>
                            <a:schemeClr val="tx1"/>
                          </a:solidFill>
                        </a:rPr>
                        <a:t> of the link between the Treaty and the Dawes Plan – Depression – you could include more specific detail on the rise of the Nazis? </a:t>
                      </a:r>
                      <a:endParaRPr lang="en-US" sz="17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176898917"/>
                  </a:ext>
                </a:extLst>
              </a:tr>
            </a:tbl>
          </a:graphicData>
        </a:graphic>
      </p:graphicFrame>
    </p:spTree>
    <p:extLst>
      <p:ext uri="{BB962C8B-B14F-4D97-AF65-F5344CB8AC3E}">
        <p14:creationId xmlns:p14="http://schemas.microsoft.com/office/powerpoint/2010/main" val="360013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441565539"/>
              </p:ext>
            </p:extLst>
          </p:nvPr>
        </p:nvGraphicFramePr>
        <p:xfrm>
          <a:off x="0" y="0"/>
          <a:ext cx="9144000" cy="6513342"/>
        </p:xfrm>
        <a:graphic>
          <a:graphicData uri="http://schemas.openxmlformats.org/drawingml/2006/table">
            <a:tbl>
              <a:tblPr firstRow="1" bandRow="1">
                <a:tableStyleId>{5C22544A-7EE6-4342-B048-85BDC9FD1C3A}</a:tableStyleId>
              </a:tblPr>
              <a:tblGrid>
                <a:gridCol w="946484">
                  <a:extLst>
                    <a:ext uri="{9D8B030D-6E8A-4147-A177-3AD203B41FA5}">
                      <a16:colId xmlns="" xmlns:a16="http://schemas.microsoft.com/office/drawing/2014/main" val="20000"/>
                    </a:ext>
                  </a:extLst>
                </a:gridCol>
                <a:gridCol w="8197516">
                  <a:extLst>
                    <a:ext uri="{9D8B030D-6E8A-4147-A177-3AD203B41FA5}">
                      <a16:colId xmlns="" xmlns:a16="http://schemas.microsoft.com/office/drawing/2014/main" val="20001"/>
                    </a:ext>
                  </a:extLst>
                </a:gridCol>
              </a:tblGrid>
              <a:tr h="844062">
                <a:tc>
                  <a:txBody>
                    <a:bodyPr/>
                    <a:lstStyle/>
                    <a:p>
                      <a:r>
                        <a:rPr lang="en-US" sz="1500" b="0" dirty="0" smtClean="0">
                          <a:solidFill>
                            <a:schemeClr val="tx1"/>
                          </a:solidFill>
                        </a:rPr>
                        <a:t>Sophie Wade</a:t>
                      </a:r>
                    </a:p>
                    <a:p>
                      <a:r>
                        <a:rPr lang="en-US" sz="1500" b="0" dirty="0" smtClean="0">
                          <a:solidFill>
                            <a:schemeClr val="tx1"/>
                          </a:solidFill>
                        </a:rPr>
                        <a:t>7</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500" b="0" dirty="0" smtClean="0">
                          <a:solidFill>
                            <a:schemeClr val="tx1"/>
                          </a:solidFill>
                        </a:rPr>
                        <a:t>Very</a:t>
                      </a:r>
                      <a:r>
                        <a:rPr lang="en-US" sz="1500" b="0" baseline="0" dirty="0" smtClean="0">
                          <a:solidFill>
                            <a:schemeClr val="tx1"/>
                          </a:solidFill>
                        </a:rPr>
                        <a:t> detailed description of Germany post war and in the Golden Years, and Hitler’s rise be careful not to JUST describe events  - then add language and analysis as a bit of an afterthought – could you make your examples more concise and link back to the question more?</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278130">
                <a:tc>
                  <a:txBody>
                    <a:bodyPr/>
                    <a:lstStyle/>
                    <a:p>
                      <a:r>
                        <a:rPr lang="en-US" sz="1500" b="0" dirty="0" smtClean="0">
                          <a:solidFill>
                            <a:schemeClr val="tx1"/>
                          </a:solidFill>
                        </a:rPr>
                        <a:t>Archie</a:t>
                      </a:r>
                    </a:p>
                    <a:p>
                      <a:r>
                        <a:rPr lang="en-US" sz="1500" b="0" dirty="0" smtClean="0">
                          <a:solidFill>
                            <a:schemeClr val="tx1"/>
                          </a:solidFill>
                        </a:rPr>
                        <a:t>7</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500" b="0" dirty="0" smtClean="0">
                          <a:solidFill>
                            <a:schemeClr val="tx1"/>
                          </a:solidFill>
                        </a:rPr>
                        <a:t>Does</a:t>
                      </a:r>
                      <a:r>
                        <a:rPr lang="en-US" sz="1500" b="0" baseline="0" dirty="0" smtClean="0">
                          <a:solidFill>
                            <a:schemeClr val="tx1"/>
                          </a:solidFill>
                        </a:rPr>
                        <a:t> your first sentence make sense in it’s link to the question then evidence given?</a:t>
                      </a:r>
                    </a:p>
                    <a:p>
                      <a:r>
                        <a:rPr lang="en-US" sz="1500" b="0" baseline="0" dirty="0" smtClean="0">
                          <a:solidFill>
                            <a:schemeClr val="tx1"/>
                          </a:solidFill>
                        </a:rPr>
                        <a:t>Good point about America being isolationist and generally good evidence throughout. You use some good analytical language but could include even more!! Some of your examples could be more specific – with dates etc. </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78130">
                <a:tc>
                  <a:txBody>
                    <a:bodyPr/>
                    <a:lstStyle/>
                    <a:p>
                      <a:r>
                        <a:rPr lang="en-US" sz="1500" b="0" dirty="0" smtClean="0">
                          <a:solidFill>
                            <a:schemeClr val="tx1"/>
                          </a:solidFill>
                        </a:rPr>
                        <a:t>Noah</a:t>
                      </a:r>
                    </a:p>
                    <a:p>
                      <a:r>
                        <a:rPr lang="en-US" sz="1500" b="0" dirty="0" smtClean="0">
                          <a:solidFill>
                            <a:schemeClr val="tx1"/>
                          </a:solidFill>
                        </a:rPr>
                        <a:t>7</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500" b="0" dirty="0" smtClean="0">
                          <a:solidFill>
                            <a:schemeClr val="tx1"/>
                          </a:solidFill>
                        </a:rPr>
                        <a:t>A</a:t>
                      </a:r>
                      <a:r>
                        <a:rPr lang="en-US" sz="1500" b="0" baseline="0" dirty="0" smtClean="0">
                          <a:solidFill>
                            <a:schemeClr val="tx1"/>
                          </a:solidFill>
                        </a:rPr>
                        <a:t> nice range of reasons and some good thoughts on what you think caused the war using analytical language. You address both sides of the question but y</a:t>
                      </a:r>
                      <a:r>
                        <a:rPr lang="en-US" sz="1500" b="0" dirty="0" smtClean="0">
                          <a:solidFill>
                            <a:schemeClr val="tx1"/>
                          </a:solidFill>
                        </a:rPr>
                        <a:t>ou need to link back to the question more clearly at the end of your paragraphs.</a:t>
                      </a:r>
                      <a:r>
                        <a:rPr lang="en-US" sz="1500" b="0" baseline="0" dirty="0" smtClean="0">
                          <a:solidFill>
                            <a:schemeClr val="tx1"/>
                          </a:solidFill>
                        </a:rPr>
                        <a:t> You could also include more specific examples in places – such as what the Nazi policies were that remained the same before and during the depression! </a:t>
                      </a:r>
                      <a:endParaRPr lang="en-US" sz="1500" b="0" dirty="0" smtClean="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278130">
                <a:tc>
                  <a:txBody>
                    <a:bodyPr/>
                    <a:lstStyle/>
                    <a:p>
                      <a:r>
                        <a:rPr lang="en-US" sz="1500" b="0" dirty="0" smtClean="0">
                          <a:solidFill>
                            <a:schemeClr val="tx1"/>
                          </a:solidFill>
                        </a:rPr>
                        <a:t>Daisy</a:t>
                      </a:r>
                    </a:p>
                    <a:p>
                      <a:endParaRPr lang="en-US" sz="1500" b="0" dirty="0" smtClean="0">
                        <a:solidFill>
                          <a:schemeClr val="tx1"/>
                        </a:solidFill>
                      </a:endParaRPr>
                    </a:p>
                    <a:p>
                      <a:r>
                        <a:rPr lang="en-US" sz="1500" b="0" dirty="0" smtClean="0">
                          <a:solidFill>
                            <a:schemeClr val="tx1"/>
                          </a:solidFill>
                        </a:rPr>
                        <a:t>6</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500" b="0" dirty="0" smtClean="0">
                          <a:solidFill>
                            <a:schemeClr val="tx1"/>
                          </a:solidFill>
                        </a:rPr>
                        <a:t>Some really good clear links to the question and specific</a:t>
                      </a:r>
                      <a:r>
                        <a:rPr lang="en-US" sz="1500" b="0" baseline="0" dirty="0" smtClean="0">
                          <a:solidFill>
                            <a:schemeClr val="tx1"/>
                          </a:solidFill>
                        </a:rPr>
                        <a:t> examples. You Address both sides of the question but you could make the link between the Treaty – Dawes Plan – Crash - Depression THEN Hitler coming to power rather than leaping from the treaty to Hitler. Where c could you use more analytical language?</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278130">
                <a:tc>
                  <a:txBody>
                    <a:bodyPr/>
                    <a:lstStyle/>
                    <a:p>
                      <a:r>
                        <a:rPr lang="en-US" sz="1500" b="0" smtClean="0">
                          <a:solidFill>
                            <a:schemeClr val="tx1"/>
                          </a:solidFill>
                        </a:rPr>
                        <a:t>Ethan </a:t>
                      </a:r>
                    </a:p>
                    <a:p>
                      <a:r>
                        <a:rPr lang="en-US" sz="1500" b="0" smtClean="0">
                          <a:solidFill>
                            <a:schemeClr val="tx1"/>
                          </a:solidFill>
                        </a:rPr>
                        <a:t>7 M</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500" b="0" dirty="0" smtClean="0">
                          <a:solidFill>
                            <a:schemeClr val="tx1"/>
                          </a:solidFill>
                        </a:rPr>
                        <a:t>This</a:t>
                      </a:r>
                      <a:r>
                        <a:rPr lang="en-US" sz="1500" b="0" baseline="0" dirty="0" smtClean="0">
                          <a:solidFill>
                            <a:schemeClr val="tx1"/>
                          </a:solidFill>
                        </a:rPr>
                        <a:t> is a well balanced essay with some really good points – you use analytical language well and link back to the question regularly . </a:t>
                      </a:r>
                      <a:r>
                        <a:rPr lang="en-US" sz="1500" b="0" dirty="0" smtClean="0">
                          <a:solidFill>
                            <a:schemeClr val="tx1"/>
                          </a:solidFill>
                        </a:rPr>
                        <a:t>You</a:t>
                      </a:r>
                      <a:r>
                        <a:rPr lang="en-US" sz="1500" b="0" baseline="0" dirty="0" smtClean="0">
                          <a:solidFill>
                            <a:schemeClr val="tx1"/>
                          </a:solidFill>
                        </a:rPr>
                        <a:t> could give more examples of the impact of the treaty on Germany and how this led to Hitler’s rise.</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278130">
                <a:tc>
                  <a:txBody>
                    <a:bodyPr/>
                    <a:lstStyle/>
                    <a:p>
                      <a:r>
                        <a:rPr lang="en-US" sz="1500" b="0" dirty="0" smtClean="0">
                          <a:solidFill>
                            <a:schemeClr val="tx1"/>
                          </a:solidFill>
                        </a:rPr>
                        <a:t>Lottie</a:t>
                      </a:r>
                    </a:p>
                    <a:p>
                      <a:endParaRPr lang="en-US" sz="1500" b="0" dirty="0" smtClean="0">
                        <a:solidFill>
                          <a:schemeClr val="tx1"/>
                        </a:solidFill>
                      </a:endParaRPr>
                    </a:p>
                    <a:p>
                      <a:r>
                        <a:rPr lang="en-US" sz="1500" b="0" dirty="0" smtClean="0">
                          <a:solidFill>
                            <a:schemeClr val="tx1"/>
                          </a:solidFill>
                        </a:rPr>
                        <a:t>7 M</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500" b="0" dirty="0" smtClean="0">
                          <a:solidFill>
                            <a:schemeClr val="tx1"/>
                          </a:solidFill>
                        </a:rPr>
                        <a:t>A</a:t>
                      </a:r>
                      <a:r>
                        <a:rPr lang="en-US" sz="1500" b="0" baseline="0" dirty="0" smtClean="0">
                          <a:solidFill>
                            <a:schemeClr val="tx1"/>
                          </a:solidFill>
                        </a:rPr>
                        <a:t> nice range of reasons and some good thoughts on what you think caused the war using analytical language. You address both sides of the question really well and come to a well reasoned conclusion. To move to an 8 you would need to think about the overall </a:t>
                      </a:r>
                      <a:r>
                        <a:rPr lang="en-US" sz="1500" b="0" baseline="0" dirty="0" err="1" smtClean="0">
                          <a:solidFill>
                            <a:schemeClr val="tx1"/>
                          </a:solidFill>
                        </a:rPr>
                        <a:t>organisation</a:t>
                      </a:r>
                      <a:r>
                        <a:rPr lang="en-US" sz="1500" b="0" baseline="0" dirty="0" smtClean="0">
                          <a:solidFill>
                            <a:schemeClr val="tx1"/>
                          </a:solidFill>
                        </a:rPr>
                        <a:t> of the essay and whether it flows , you’d also need to check spelling and grammar! </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278130">
                <a:tc>
                  <a:txBody>
                    <a:bodyPr/>
                    <a:lstStyle/>
                    <a:p>
                      <a:r>
                        <a:rPr lang="en-US" sz="1500" b="0" dirty="0" err="1" smtClean="0">
                          <a:solidFill>
                            <a:schemeClr val="tx1"/>
                          </a:solidFill>
                        </a:rPr>
                        <a:t>Conor</a:t>
                      </a:r>
                      <a:endParaRPr lang="en-US" sz="1500" b="0" dirty="0" smtClean="0">
                        <a:solidFill>
                          <a:schemeClr val="tx1"/>
                        </a:solidFill>
                      </a:endParaRPr>
                    </a:p>
                    <a:p>
                      <a:endParaRPr lang="en-US" sz="1500" b="0" dirty="0" smtClean="0">
                        <a:solidFill>
                          <a:schemeClr val="tx1"/>
                        </a:solidFill>
                      </a:endParaRPr>
                    </a:p>
                    <a:p>
                      <a:r>
                        <a:rPr lang="en-US" sz="1500" b="0" dirty="0" smtClean="0">
                          <a:solidFill>
                            <a:schemeClr val="tx1"/>
                          </a:solidFill>
                        </a:rPr>
                        <a:t>7</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500" b="0" dirty="0" smtClean="0">
                          <a:solidFill>
                            <a:schemeClr val="tx1"/>
                          </a:solidFill>
                        </a:rPr>
                        <a:t>Great use of the ‘isms’ to explain</a:t>
                      </a:r>
                      <a:r>
                        <a:rPr lang="en-US" sz="1500" b="0" baseline="0" dirty="0" smtClean="0">
                          <a:solidFill>
                            <a:schemeClr val="tx1"/>
                          </a:solidFill>
                        </a:rPr>
                        <a:t> Hitler’s actions. You sometimes stray into telling the story a bit but you do explain some really good links between the treaty and the depression for example, using some excellent historical language! Try to make it clear what your link back to the question is at the ends of each paragraph and think about using even more specific evidence! </a:t>
                      </a:r>
                      <a:endParaRPr lang="en-US" sz="1500" b="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1590995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4036"/>
            <a:ext cx="9144000" cy="1325563"/>
          </a:xfrm>
        </p:spPr>
        <p:txBody>
          <a:bodyPr>
            <a:normAutofit fontScale="90000"/>
          </a:bodyPr>
          <a:lstStyle/>
          <a:p>
            <a:r>
              <a:rPr lang="en-GB" dirty="0" smtClean="0"/>
              <a:t>Screen shot of </a:t>
            </a:r>
            <a:r>
              <a:rPr lang="en-GB" dirty="0" err="1" smtClean="0"/>
              <a:t>visualiser</a:t>
            </a:r>
            <a:r>
              <a:rPr lang="en-GB" dirty="0" smtClean="0"/>
              <a:t> feedback – ‘out loud’ marking with whole class, then DIRT to act upon this (in different coloured pen)</a:t>
            </a:r>
            <a:endParaRPr lang="en-GB" dirty="0"/>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a:stretch>
            <a:fillRect/>
          </a:stretch>
        </p:blipFill>
        <p:spPr>
          <a:xfrm>
            <a:off x="1211855" y="1690689"/>
            <a:ext cx="6841106" cy="5390145"/>
          </a:xfrm>
          <a:prstGeom prst="rect">
            <a:avLst/>
          </a:prstGeom>
        </p:spPr>
      </p:pic>
    </p:spTree>
    <p:extLst>
      <p:ext uri="{BB962C8B-B14F-4D97-AF65-F5344CB8AC3E}">
        <p14:creationId xmlns:p14="http://schemas.microsoft.com/office/powerpoint/2010/main" val="21608045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01" y="2359179"/>
            <a:ext cx="7886700" cy="1325563"/>
          </a:xfrm>
        </p:spPr>
        <p:txBody>
          <a:bodyPr>
            <a:normAutofit fontScale="90000"/>
          </a:bodyPr>
          <a:lstStyle/>
          <a:p>
            <a:r>
              <a:rPr lang="en-GB" dirty="0" smtClean="0"/>
              <a:t>Brief feedback on specific exam answer – already done </a:t>
            </a:r>
            <a:r>
              <a:rPr lang="en-GB" dirty="0" err="1" smtClean="0"/>
              <a:t>visualiser</a:t>
            </a:r>
            <a:r>
              <a:rPr lang="en-GB" dirty="0" smtClean="0"/>
              <a:t> feedback in lesson so grading and whole class feedback</a:t>
            </a:r>
            <a:endParaRPr lang="en-GB" dirty="0"/>
          </a:p>
        </p:txBody>
      </p:sp>
    </p:spTree>
    <p:extLst>
      <p:ext uri="{BB962C8B-B14F-4D97-AF65-F5344CB8AC3E}">
        <p14:creationId xmlns:p14="http://schemas.microsoft.com/office/powerpoint/2010/main" val="3824395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78166" y="857251"/>
            <a:ext cx="6196988" cy="507831"/>
          </a:xfrm>
          <a:prstGeom prst="rect">
            <a:avLst/>
          </a:prstGeom>
          <a:noFill/>
        </p:spPr>
        <p:txBody>
          <a:bodyPr wrap="square" rtlCol="0">
            <a:spAutoFit/>
          </a:bodyPr>
          <a:lstStyle/>
          <a:p>
            <a:r>
              <a:rPr lang="en-GB" sz="1350" b="1" u="sng" dirty="0"/>
              <a:t>Feedback 9 marker: Write a clear and organised summary that analyses the growing pains of expanding west in 1789 – 1838 (9)</a:t>
            </a:r>
          </a:p>
        </p:txBody>
      </p:sp>
      <p:sp>
        <p:nvSpPr>
          <p:cNvPr id="3" name="TextBox 2"/>
          <p:cNvSpPr txBox="1"/>
          <p:nvPr/>
        </p:nvSpPr>
        <p:spPr>
          <a:xfrm>
            <a:off x="950204" y="1341999"/>
            <a:ext cx="7039779" cy="1806841"/>
          </a:xfrm>
          <a:prstGeom prst="rect">
            <a:avLst/>
          </a:prstGeom>
          <a:noFill/>
          <a:ln w="38100">
            <a:solidFill>
              <a:schemeClr val="tx1"/>
            </a:solidFill>
          </a:ln>
        </p:spPr>
        <p:txBody>
          <a:bodyPr wrap="square" rtlCol="0">
            <a:spAutoFit/>
          </a:bodyPr>
          <a:lstStyle/>
          <a:p>
            <a:r>
              <a:rPr lang="en-GB" sz="1238" b="1" dirty="0"/>
              <a:t>WWW</a:t>
            </a:r>
          </a:p>
          <a:p>
            <a:endParaRPr lang="en-GB" sz="1238" dirty="0"/>
          </a:p>
          <a:p>
            <a:r>
              <a:rPr lang="en-GB" sz="1238" dirty="0"/>
              <a:t>Getting there on the structure! Two paragraphs good, three even better</a:t>
            </a:r>
          </a:p>
          <a:p>
            <a:endParaRPr lang="en-GB" sz="1238" dirty="0"/>
          </a:p>
          <a:p>
            <a:r>
              <a:rPr lang="en-GB" sz="1238" dirty="0"/>
              <a:t>Use of ‘trigger’ is great (BUT a bit overused!)</a:t>
            </a:r>
          </a:p>
          <a:p>
            <a:endParaRPr lang="en-GB" sz="1238" dirty="0"/>
          </a:p>
          <a:p>
            <a:r>
              <a:rPr lang="en-GB" sz="1238" dirty="0"/>
              <a:t>Good return to the terms of the question</a:t>
            </a:r>
          </a:p>
          <a:p>
            <a:endParaRPr lang="en-GB" sz="1238" dirty="0"/>
          </a:p>
          <a:p>
            <a:r>
              <a:rPr lang="en-GB" sz="1238" dirty="0"/>
              <a:t>Almost everyone has really thought about the feedback given in the lesson and acted on it – Well Done! </a:t>
            </a:r>
          </a:p>
        </p:txBody>
      </p:sp>
      <p:sp>
        <p:nvSpPr>
          <p:cNvPr id="4" name="TextBox 3"/>
          <p:cNvSpPr txBox="1"/>
          <p:nvPr/>
        </p:nvSpPr>
        <p:spPr>
          <a:xfrm>
            <a:off x="950204" y="3392336"/>
            <a:ext cx="7039780" cy="2568845"/>
          </a:xfrm>
          <a:prstGeom prst="rect">
            <a:avLst/>
          </a:prstGeom>
          <a:noFill/>
          <a:ln w="38100">
            <a:solidFill>
              <a:schemeClr val="tx1"/>
            </a:solidFill>
          </a:ln>
        </p:spPr>
        <p:txBody>
          <a:bodyPr wrap="square" rtlCol="0">
            <a:spAutoFit/>
          </a:bodyPr>
          <a:lstStyle/>
          <a:p>
            <a:r>
              <a:rPr lang="en-GB" sz="1238" b="1" dirty="0"/>
              <a:t>EBI</a:t>
            </a:r>
          </a:p>
          <a:p>
            <a:endParaRPr lang="en-GB" sz="1238" dirty="0"/>
          </a:p>
          <a:p>
            <a:r>
              <a:rPr lang="en-GB" sz="1238" dirty="0"/>
              <a:t>CHECK your facts – a few factual inaccuracies like confusing the treaties or the acreage.</a:t>
            </a:r>
          </a:p>
          <a:p>
            <a:endParaRPr lang="en-GB" sz="1238" dirty="0"/>
          </a:p>
          <a:p>
            <a:r>
              <a:rPr lang="en-GB" sz="1238" dirty="0"/>
              <a:t>There is a DIFFERENCE between the Louisiana Purchase (1803) and the land handed over by the Treaty of Paris (1783). 230 million acres of land were given to the US by the British as part of their losing the war of Independence THEN in 1803 Jefferson managed to buy the whole French territory of Louisiana for just $15 million (they’d been discussing the port of New Orleans and the French negotiator offered the whole area). This was  530 million acres of land.</a:t>
            </a:r>
          </a:p>
          <a:p>
            <a:endParaRPr lang="en-GB" sz="1238" dirty="0"/>
          </a:p>
          <a:p>
            <a:r>
              <a:rPr lang="en-GB" sz="1238" dirty="0"/>
              <a:t>Try to use a RANGE of SOC language rather than repeating one word within the same answer.</a:t>
            </a:r>
          </a:p>
          <a:p>
            <a:endParaRPr lang="en-GB" sz="1238" dirty="0"/>
          </a:p>
          <a:p>
            <a:endParaRPr lang="en-GB" sz="1238" dirty="0"/>
          </a:p>
        </p:txBody>
      </p:sp>
    </p:spTree>
    <p:extLst>
      <p:ext uri="{BB962C8B-B14F-4D97-AF65-F5344CB8AC3E}">
        <p14:creationId xmlns:p14="http://schemas.microsoft.com/office/powerpoint/2010/main" val="35388819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177452"/>
            <a:ext cx="9144000" cy="1325563"/>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smtClean="0"/>
              <a:t>One detailed example </a:t>
            </a:r>
            <a:r>
              <a:rPr lang="en-GB" smtClean="0"/>
              <a:t>answer annotated with feedback</a:t>
            </a:r>
            <a:endParaRPr lang="en-GB" dirty="0"/>
          </a:p>
        </p:txBody>
      </p:sp>
      <p:pic>
        <p:nvPicPr>
          <p:cNvPr id="3" name="Picture 2"/>
          <p:cNvPicPr>
            <a:picLocks noChangeAspect="1"/>
          </p:cNvPicPr>
          <p:nvPr/>
        </p:nvPicPr>
        <p:blipFill>
          <a:blip r:embed="rId2"/>
          <a:stretch>
            <a:fillRect/>
          </a:stretch>
        </p:blipFill>
        <p:spPr>
          <a:xfrm>
            <a:off x="0" y="1503015"/>
            <a:ext cx="5797546" cy="5354985"/>
          </a:xfrm>
          <a:prstGeom prst="rect">
            <a:avLst/>
          </a:prstGeom>
        </p:spPr>
      </p:pic>
      <p:pic>
        <p:nvPicPr>
          <p:cNvPr id="4" name="Picture 3"/>
          <p:cNvPicPr>
            <a:picLocks noChangeAspect="1"/>
          </p:cNvPicPr>
          <p:nvPr/>
        </p:nvPicPr>
        <p:blipFill>
          <a:blip r:embed="rId3"/>
          <a:stretch>
            <a:fillRect/>
          </a:stretch>
        </p:blipFill>
        <p:spPr>
          <a:xfrm>
            <a:off x="1885216" y="1503015"/>
            <a:ext cx="7258783" cy="5203362"/>
          </a:xfrm>
          <a:prstGeom prst="rect">
            <a:avLst/>
          </a:prstGeom>
        </p:spPr>
      </p:pic>
    </p:spTree>
    <p:extLst>
      <p:ext uri="{BB962C8B-B14F-4D97-AF65-F5344CB8AC3E}">
        <p14:creationId xmlns:p14="http://schemas.microsoft.com/office/powerpoint/2010/main" val="82187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469" y="151771"/>
            <a:ext cx="9144000" cy="2387600"/>
          </a:xfrm>
        </p:spPr>
        <p:txBody>
          <a:bodyPr>
            <a:normAutofit fontScale="90000"/>
          </a:bodyPr>
          <a:lstStyle/>
          <a:p>
            <a:r>
              <a:rPr lang="en-GB" sz="4000" dirty="0" smtClean="0"/>
              <a:t>Test feedback based on data collection, recapping key issues and </a:t>
            </a:r>
            <a:r>
              <a:rPr lang="en-GB" sz="4000" dirty="0" err="1" smtClean="0"/>
              <a:t>reteaching</a:t>
            </a:r>
            <a:r>
              <a:rPr lang="en-GB" sz="4000" dirty="0" smtClean="0"/>
              <a:t>/testing, in this case by annotating their test based on verbal teacher feedback– inspired by RP training on 18/09/17</a:t>
            </a:r>
            <a:endParaRPr lang="en-GB" sz="4000" dirty="0"/>
          </a:p>
        </p:txBody>
      </p:sp>
      <p:sp>
        <p:nvSpPr>
          <p:cNvPr id="3" name="Subtitle 2"/>
          <p:cNvSpPr>
            <a:spLocks noGrp="1"/>
          </p:cNvSpPr>
          <p:nvPr>
            <p:ph type="subTitle" idx="1"/>
          </p:nvPr>
        </p:nvSpPr>
        <p:spPr/>
        <p:txBody>
          <a:bodyPr/>
          <a:lstStyle/>
          <a:p>
            <a:endParaRPr lang="en-GB"/>
          </a:p>
        </p:txBody>
      </p:sp>
      <p:pic>
        <p:nvPicPr>
          <p:cNvPr id="4" name="Picture 3"/>
          <p:cNvPicPr>
            <a:picLocks noChangeAspect="1"/>
          </p:cNvPicPr>
          <p:nvPr/>
        </p:nvPicPr>
        <p:blipFill rotWithShape="1">
          <a:blip r:embed="rId2"/>
          <a:srcRect l="84" t="22133" r="18416" b="9734"/>
          <a:stretch/>
        </p:blipFill>
        <p:spPr>
          <a:xfrm>
            <a:off x="144379" y="2377970"/>
            <a:ext cx="8574304" cy="4480030"/>
          </a:xfrm>
          <a:prstGeom prst="rect">
            <a:avLst/>
          </a:prstGeom>
        </p:spPr>
      </p:pic>
    </p:spTree>
    <p:extLst>
      <p:ext uri="{BB962C8B-B14F-4D97-AF65-F5344CB8AC3E}">
        <p14:creationId xmlns:p14="http://schemas.microsoft.com/office/powerpoint/2010/main" val="21303466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903" y="2568499"/>
            <a:ext cx="7886700" cy="1325563"/>
          </a:xfrm>
        </p:spPr>
        <p:txBody>
          <a:bodyPr>
            <a:normAutofit fontScale="90000"/>
          </a:bodyPr>
          <a:lstStyle/>
          <a:p>
            <a:r>
              <a:rPr lang="en-GB" dirty="0" smtClean="0"/>
              <a:t>Read only recorded feedback with some individual comments/targets</a:t>
            </a:r>
            <a:endParaRPr lang="en-GB" dirty="0"/>
          </a:p>
        </p:txBody>
      </p:sp>
    </p:spTree>
    <p:extLst>
      <p:ext uri="{BB962C8B-B14F-4D97-AF65-F5344CB8AC3E}">
        <p14:creationId xmlns:p14="http://schemas.microsoft.com/office/powerpoint/2010/main" val="19673119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Callout 15"/>
          <p:cNvSpPr/>
          <p:nvPr/>
        </p:nvSpPr>
        <p:spPr>
          <a:xfrm>
            <a:off x="6705036" y="5744982"/>
            <a:ext cx="1129202" cy="934107"/>
          </a:xfrm>
          <a:prstGeom prst="wedgeEllipseCallout">
            <a:avLst>
              <a:gd name="adj1" fmla="val -61671"/>
              <a:gd name="adj2" fmla="val 52373"/>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7" name="Rectangular Callout 16"/>
          <p:cNvSpPr/>
          <p:nvPr/>
        </p:nvSpPr>
        <p:spPr>
          <a:xfrm>
            <a:off x="6006661" y="5489780"/>
            <a:ext cx="1206059" cy="709448"/>
          </a:xfrm>
          <a:prstGeom prst="wedgeRectCallout">
            <a:avLst>
              <a:gd name="adj1" fmla="val -37500"/>
              <a:gd name="adj2" fmla="val 7416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Rectangle 3"/>
          <p:cNvSpPr/>
          <p:nvPr/>
        </p:nvSpPr>
        <p:spPr>
          <a:xfrm>
            <a:off x="0" y="486554"/>
            <a:ext cx="2687444" cy="1851125"/>
          </a:xfrm>
          <a:prstGeom prst="rect">
            <a:avLst/>
          </a:prstGeom>
          <a:solidFill>
            <a:schemeClr val="bg2"/>
          </a:solid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a:solidFill>
                  <a:schemeClr val="tx1"/>
                </a:solidFill>
                <a:latin typeface="Comic Sans MS" charset="0"/>
                <a:ea typeface="Comic Sans MS" charset="0"/>
                <a:cs typeface="Comic Sans MS" charset="0"/>
              </a:rPr>
              <a:t>Success </a:t>
            </a:r>
            <a:r>
              <a:rPr lang="en-GB" sz="1200" b="1" dirty="0" smtClean="0">
                <a:solidFill>
                  <a:schemeClr val="tx1"/>
                </a:solidFill>
                <a:latin typeface="Comic Sans MS" charset="0"/>
                <a:ea typeface="Comic Sans MS" charset="0"/>
                <a:cs typeface="Comic Sans MS" charset="0"/>
              </a:rPr>
              <a:t>Criteria</a:t>
            </a:r>
          </a:p>
          <a:p>
            <a:endParaRPr lang="en-GB" sz="1200" b="1" dirty="0">
              <a:solidFill>
                <a:schemeClr val="tx1"/>
              </a:solidFill>
              <a:latin typeface="Comic Sans MS" charset="0"/>
              <a:ea typeface="Comic Sans MS" charset="0"/>
              <a:cs typeface="Comic Sans MS" charset="0"/>
            </a:endParaRPr>
          </a:p>
          <a:p>
            <a:pPr marL="171450" indent="-171450">
              <a:buFont typeface="Arial" panose="020B0604020202020204" pitchFamily="34" charset="0"/>
              <a:buChar char="•"/>
            </a:pPr>
            <a:r>
              <a:rPr lang="en-GB" sz="1200" dirty="0" smtClean="0">
                <a:solidFill>
                  <a:schemeClr val="tx1"/>
                </a:solidFill>
                <a:latin typeface="Comic Sans MS" charset="0"/>
                <a:ea typeface="Comic Sans MS" charset="0"/>
                <a:cs typeface="Comic Sans MS" charset="0"/>
              </a:rPr>
              <a:t>Good </a:t>
            </a:r>
            <a:r>
              <a:rPr lang="en-GB" sz="1200" dirty="0" err="1" smtClean="0">
                <a:solidFill>
                  <a:schemeClr val="tx1"/>
                </a:solidFill>
                <a:latin typeface="Comic Sans MS" charset="0"/>
                <a:ea typeface="Comic Sans MS" charset="0"/>
                <a:cs typeface="Comic Sans MS" charset="0"/>
              </a:rPr>
              <a:t>SPaG</a:t>
            </a:r>
            <a:endParaRPr lang="en-GB" sz="1200" dirty="0" smtClean="0">
              <a:solidFill>
                <a:schemeClr val="tx1"/>
              </a:solidFill>
              <a:latin typeface="Comic Sans MS" charset="0"/>
              <a:ea typeface="Comic Sans MS" charset="0"/>
              <a:cs typeface="Comic Sans MS" charset="0"/>
            </a:endParaRPr>
          </a:p>
          <a:p>
            <a:pPr marL="171450" indent="-171450">
              <a:buFont typeface="Arial" panose="020B0604020202020204" pitchFamily="34" charset="0"/>
              <a:buChar char="•"/>
            </a:pPr>
            <a:r>
              <a:rPr lang="en-GB" sz="1200" dirty="0" smtClean="0">
                <a:solidFill>
                  <a:schemeClr val="tx1"/>
                </a:solidFill>
                <a:latin typeface="Comic Sans MS" charset="0"/>
                <a:ea typeface="Comic Sans MS" charset="0"/>
                <a:cs typeface="Comic Sans MS" charset="0"/>
              </a:rPr>
              <a:t>Clear writing</a:t>
            </a:r>
          </a:p>
          <a:p>
            <a:pPr marL="171450" indent="-171450">
              <a:buFont typeface="Arial" panose="020B0604020202020204" pitchFamily="34" charset="0"/>
              <a:buChar char="•"/>
            </a:pPr>
            <a:r>
              <a:rPr lang="en-GB" sz="1200" dirty="0" smtClean="0">
                <a:solidFill>
                  <a:schemeClr val="tx1"/>
                </a:solidFill>
                <a:latin typeface="Comic Sans MS" charset="0"/>
                <a:ea typeface="Comic Sans MS" charset="0"/>
                <a:cs typeface="Comic Sans MS" charset="0"/>
              </a:rPr>
              <a:t>Completed work</a:t>
            </a:r>
          </a:p>
          <a:p>
            <a:pPr marL="171450" indent="-171450">
              <a:buFont typeface="Arial" panose="020B0604020202020204" pitchFamily="34" charset="0"/>
              <a:buChar char="•"/>
            </a:pPr>
            <a:r>
              <a:rPr lang="en-GB" sz="1200" dirty="0" smtClean="0">
                <a:solidFill>
                  <a:schemeClr val="tx1"/>
                </a:solidFill>
                <a:latin typeface="Comic Sans MS" charset="0"/>
                <a:ea typeface="Comic Sans MS" charset="0"/>
                <a:cs typeface="Comic Sans MS" charset="0"/>
              </a:rPr>
              <a:t>Using evidence to back up your opinion of Oliver Cromwell</a:t>
            </a:r>
          </a:p>
          <a:p>
            <a:pPr marL="171450" indent="-171450">
              <a:buFont typeface="Arial" panose="020B0604020202020204" pitchFamily="34" charset="0"/>
              <a:buChar char="•"/>
            </a:pPr>
            <a:r>
              <a:rPr lang="en-GB" sz="1200" dirty="0" smtClean="0">
                <a:solidFill>
                  <a:schemeClr val="tx1"/>
                </a:solidFill>
                <a:latin typeface="Comic Sans MS" charset="0"/>
                <a:ea typeface="Comic Sans MS" charset="0"/>
                <a:cs typeface="Comic Sans MS" charset="0"/>
              </a:rPr>
              <a:t>Assessing the reliability of the sources on Oliver Cromwell</a:t>
            </a:r>
            <a:endParaRPr lang="en-GB" sz="1200" dirty="0">
              <a:solidFill>
                <a:schemeClr val="tx1"/>
              </a:solidFill>
              <a:latin typeface="Comic Sans MS" charset="0"/>
              <a:ea typeface="Comic Sans MS" charset="0"/>
              <a:cs typeface="Comic Sans MS" charset="0"/>
            </a:endParaRPr>
          </a:p>
          <a:p>
            <a:endParaRPr lang="en-GB" sz="1200" dirty="0">
              <a:solidFill>
                <a:schemeClr val="tx1"/>
              </a:solidFill>
              <a:latin typeface="Comic Sans MS" charset="0"/>
              <a:ea typeface="Comic Sans MS" charset="0"/>
              <a:cs typeface="Comic Sans MS" charset="0"/>
            </a:endParaRPr>
          </a:p>
        </p:txBody>
      </p:sp>
      <p:sp>
        <p:nvSpPr>
          <p:cNvPr id="6" name="Rectangle 5"/>
          <p:cNvSpPr/>
          <p:nvPr/>
        </p:nvSpPr>
        <p:spPr>
          <a:xfrm>
            <a:off x="24586" y="4714689"/>
            <a:ext cx="2662858" cy="127489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b="1" dirty="0" err="1" smtClean="0">
                <a:solidFill>
                  <a:schemeClr val="tx1"/>
                </a:solidFill>
                <a:latin typeface="Comic Sans MS" charset="0"/>
                <a:ea typeface="Comic Sans MS" charset="0"/>
                <a:cs typeface="Comic Sans MS" charset="0"/>
              </a:rPr>
              <a:t>SPaG</a:t>
            </a:r>
            <a:endParaRPr lang="en-GB" sz="1100" b="1" dirty="0" smtClean="0">
              <a:solidFill>
                <a:schemeClr val="tx1"/>
              </a:solidFill>
              <a:latin typeface="Comic Sans MS" charset="0"/>
              <a:ea typeface="Comic Sans MS" charset="0"/>
              <a:cs typeface="Comic Sans MS" charset="0"/>
            </a:endParaRPr>
          </a:p>
          <a:p>
            <a:endParaRPr lang="en-GB" sz="1100" b="1" dirty="0">
              <a:solidFill>
                <a:schemeClr val="tx1"/>
              </a:solidFill>
              <a:latin typeface="Comic Sans MS" charset="0"/>
              <a:ea typeface="Comic Sans MS" charset="0"/>
              <a:cs typeface="Comic Sans MS" charset="0"/>
            </a:endParaRPr>
          </a:p>
          <a:p>
            <a:r>
              <a:rPr lang="en-GB" sz="1400" dirty="0" smtClean="0">
                <a:solidFill>
                  <a:schemeClr val="tx1"/>
                </a:solidFill>
                <a:latin typeface="Comic Sans MS" charset="0"/>
                <a:ea typeface="Comic Sans MS" charset="0"/>
                <a:cs typeface="Comic Sans MS" charset="0"/>
              </a:rPr>
              <a:t>Villain	innocent</a:t>
            </a:r>
          </a:p>
          <a:p>
            <a:r>
              <a:rPr lang="en-GB" sz="1400" dirty="0" smtClean="0">
                <a:solidFill>
                  <a:schemeClr val="tx1"/>
                </a:solidFill>
                <a:latin typeface="Comic Sans MS" charset="0"/>
                <a:ea typeface="Comic Sans MS" charset="0"/>
                <a:cs typeface="Comic Sans MS" charset="0"/>
              </a:rPr>
              <a:t>Reliable	biased</a:t>
            </a:r>
          </a:p>
          <a:p>
            <a:r>
              <a:rPr lang="en-GB" sz="1400" dirty="0" smtClean="0">
                <a:solidFill>
                  <a:schemeClr val="tx1"/>
                </a:solidFill>
                <a:latin typeface="Comic Sans MS" charset="0"/>
                <a:ea typeface="Comic Sans MS" charset="0"/>
                <a:cs typeface="Comic Sans MS" charset="0"/>
              </a:rPr>
              <a:t>Useful	believe</a:t>
            </a:r>
          </a:p>
          <a:p>
            <a:r>
              <a:rPr lang="en-GB" sz="1400" dirty="0" smtClean="0">
                <a:solidFill>
                  <a:schemeClr val="tx1"/>
                </a:solidFill>
                <a:latin typeface="Comic Sans MS" charset="0"/>
                <a:ea typeface="Comic Sans MS" charset="0"/>
                <a:cs typeface="Comic Sans MS" charset="0"/>
              </a:rPr>
              <a:t>Source </a:t>
            </a:r>
          </a:p>
        </p:txBody>
      </p:sp>
      <p:sp>
        <p:nvSpPr>
          <p:cNvPr id="10" name="TextBox 9"/>
          <p:cNvSpPr txBox="1"/>
          <p:nvPr/>
        </p:nvSpPr>
        <p:spPr>
          <a:xfrm>
            <a:off x="-1" y="74808"/>
            <a:ext cx="9139975" cy="338554"/>
          </a:xfrm>
          <a:prstGeom prst="rect">
            <a:avLst/>
          </a:prstGeom>
          <a:noFill/>
        </p:spPr>
        <p:txBody>
          <a:bodyPr wrap="square" rtlCol="0">
            <a:spAutoFit/>
          </a:bodyPr>
          <a:lstStyle/>
          <a:p>
            <a:r>
              <a:rPr lang="en-GB" sz="1600" b="1" dirty="0"/>
              <a:t>Set: </a:t>
            </a:r>
            <a:r>
              <a:rPr lang="en-GB" sz="1600" dirty="0" smtClean="0"/>
              <a:t>8set4</a:t>
            </a:r>
            <a:r>
              <a:rPr lang="en-GB" sz="1600" b="1" dirty="0" smtClean="0"/>
              <a:t> </a:t>
            </a:r>
            <a:r>
              <a:rPr lang="en-GB" sz="1600" dirty="0"/>
              <a:t>	</a:t>
            </a:r>
            <a:r>
              <a:rPr lang="en-GB" sz="1600" b="1" dirty="0" smtClean="0"/>
              <a:t>Book work up to 15</a:t>
            </a:r>
            <a:r>
              <a:rPr lang="en-GB" sz="1600" b="1" baseline="30000" dirty="0" smtClean="0"/>
              <a:t>th</a:t>
            </a:r>
            <a:r>
              <a:rPr lang="en-GB" sz="1600" b="1" dirty="0" smtClean="0"/>
              <a:t> December: </a:t>
            </a:r>
            <a:r>
              <a:rPr lang="en-GB" sz="1600" dirty="0" smtClean="0"/>
              <a:t>Oliver Cromwell hero or villain</a:t>
            </a:r>
            <a:endParaRPr lang="en-GB" sz="1600" i="1" dirty="0"/>
          </a:p>
        </p:txBody>
      </p:sp>
      <p:sp>
        <p:nvSpPr>
          <p:cNvPr id="11" name="Oval Callout 10"/>
          <p:cNvSpPr/>
          <p:nvPr/>
        </p:nvSpPr>
        <p:spPr>
          <a:xfrm>
            <a:off x="6543125" y="5130127"/>
            <a:ext cx="1129202" cy="934107"/>
          </a:xfrm>
          <a:prstGeom prst="wedgeEllipseCallout">
            <a:avLst>
              <a:gd name="adj1" fmla="val -77378"/>
              <a:gd name="adj2" fmla="val -425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2" name="Rounded Rectangular Callout 11"/>
          <p:cNvSpPr/>
          <p:nvPr/>
        </p:nvSpPr>
        <p:spPr>
          <a:xfrm>
            <a:off x="7455078" y="5217824"/>
            <a:ext cx="1336128" cy="981404"/>
          </a:xfrm>
          <a:prstGeom prst="wedgeRoundRectCallout">
            <a:avLst>
              <a:gd name="adj1" fmla="val 69432"/>
              <a:gd name="adj2" fmla="val -37500"/>
              <a:gd name="adj3" fmla="val 1666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Rectangular Callout 12"/>
          <p:cNvSpPr/>
          <p:nvPr/>
        </p:nvSpPr>
        <p:spPr>
          <a:xfrm>
            <a:off x="7749185" y="5828738"/>
            <a:ext cx="1206059" cy="709448"/>
          </a:xfrm>
          <a:prstGeom prst="wedgeRectCallout">
            <a:avLst>
              <a:gd name="adj1" fmla="val 4657"/>
              <a:gd name="adj2" fmla="val 7083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TextBox 13"/>
          <p:cNvSpPr txBox="1"/>
          <p:nvPr/>
        </p:nvSpPr>
        <p:spPr>
          <a:xfrm>
            <a:off x="6204679" y="5352465"/>
            <a:ext cx="2935296" cy="830997"/>
          </a:xfrm>
          <a:prstGeom prst="rect">
            <a:avLst/>
          </a:prstGeom>
          <a:noFill/>
        </p:spPr>
        <p:txBody>
          <a:bodyPr wrap="square" rtlCol="0">
            <a:spAutoFit/>
          </a:bodyPr>
          <a:lstStyle/>
          <a:p>
            <a:pPr algn="ctr"/>
            <a:r>
              <a:rPr lang="en-GB" sz="2400" dirty="0"/>
              <a:t>WHOLE CLASS FEEDBACK</a:t>
            </a:r>
          </a:p>
        </p:txBody>
      </p:sp>
      <p:sp>
        <p:nvSpPr>
          <p:cNvPr id="15" name="Rectangle 14"/>
          <p:cNvSpPr/>
          <p:nvPr/>
        </p:nvSpPr>
        <p:spPr>
          <a:xfrm>
            <a:off x="81" y="2380803"/>
            <a:ext cx="2687363" cy="232577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b="1" dirty="0" smtClean="0">
                <a:solidFill>
                  <a:schemeClr val="tx1"/>
                </a:solidFill>
                <a:latin typeface="Comic Sans MS" charset="0"/>
                <a:ea typeface="Comic Sans MS" charset="0"/>
                <a:cs typeface="Comic Sans MS" charset="0"/>
              </a:rPr>
              <a:t>Actions</a:t>
            </a:r>
          </a:p>
          <a:p>
            <a:endParaRPr lang="en-GB" sz="1100" b="1" dirty="0">
              <a:solidFill>
                <a:schemeClr val="tx1"/>
              </a:solidFill>
              <a:latin typeface="Comic Sans MS" charset="0"/>
              <a:ea typeface="Comic Sans MS" charset="0"/>
              <a:cs typeface="Comic Sans MS" charset="0"/>
            </a:endParaRPr>
          </a:p>
          <a:p>
            <a:pPr marL="285750" indent="-285750">
              <a:buFontTx/>
              <a:buChar char="-"/>
            </a:pPr>
            <a:r>
              <a:rPr lang="en-GB" sz="1100" b="1" dirty="0" smtClean="0">
                <a:solidFill>
                  <a:schemeClr val="tx1"/>
                </a:solidFill>
                <a:latin typeface="Comic Sans MS" charset="0"/>
                <a:ea typeface="Comic Sans MS" charset="0"/>
                <a:cs typeface="Comic Sans MS" charset="0"/>
              </a:rPr>
              <a:t>Stick this feedback into your book </a:t>
            </a:r>
          </a:p>
          <a:p>
            <a:pPr marL="285750" indent="-285750">
              <a:buFontTx/>
              <a:buChar char="-"/>
            </a:pPr>
            <a:r>
              <a:rPr lang="en-GB" sz="1100" b="1" dirty="0" smtClean="0">
                <a:solidFill>
                  <a:schemeClr val="tx1"/>
                </a:solidFill>
                <a:latin typeface="Comic Sans MS" charset="0"/>
                <a:ea typeface="Comic Sans MS" charset="0"/>
                <a:cs typeface="Comic Sans MS" charset="0"/>
              </a:rPr>
              <a:t>Find YOUR name in the WWW and EBI and highlight it</a:t>
            </a:r>
          </a:p>
          <a:p>
            <a:pPr marL="285750" indent="-285750">
              <a:buFontTx/>
              <a:buChar char="-"/>
            </a:pPr>
            <a:r>
              <a:rPr lang="en-GB" sz="1100" b="1" dirty="0">
                <a:solidFill>
                  <a:schemeClr val="tx1"/>
                </a:solidFill>
                <a:latin typeface="Comic Sans MS" charset="0"/>
                <a:ea typeface="Comic Sans MS" charset="0"/>
                <a:cs typeface="Comic Sans MS" charset="0"/>
              </a:rPr>
              <a:t>Practice the key spellings x3 each</a:t>
            </a:r>
          </a:p>
          <a:p>
            <a:pPr marL="285750" indent="-285750">
              <a:buFontTx/>
              <a:buChar char="-"/>
            </a:pPr>
            <a:r>
              <a:rPr lang="en-GB" sz="1100" b="1" dirty="0" smtClean="0">
                <a:solidFill>
                  <a:schemeClr val="tx1"/>
                </a:solidFill>
                <a:latin typeface="Comic Sans MS" charset="0"/>
                <a:ea typeface="Comic Sans MS" charset="0"/>
                <a:cs typeface="Comic Sans MS" charset="0"/>
              </a:rPr>
              <a:t>Do </a:t>
            </a:r>
            <a:r>
              <a:rPr lang="en-GB" sz="1100" b="1" dirty="0">
                <a:solidFill>
                  <a:schemeClr val="tx1"/>
                </a:solidFill>
                <a:latin typeface="Comic Sans MS" charset="0"/>
                <a:ea typeface="Comic Sans MS" charset="0"/>
                <a:cs typeface="Comic Sans MS" charset="0"/>
              </a:rPr>
              <a:t>the activity on the reliability of the source with Miss </a:t>
            </a:r>
            <a:r>
              <a:rPr lang="en-GB" sz="1100" b="1" dirty="0" smtClean="0">
                <a:solidFill>
                  <a:schemeClr val="tx1"/>
                </a:solidFill>
                <a:latin typeface="Comic Sans MS" charset="0"/>
                <a:ea typeface="Comic Sans MS" charset="0"/>
                <a:cs typeface="Comic Sans MS" charset="0"/>
              </a:rPr>
              <a:t>K then…</a:t>
            </a:r>
            <a:endParaRPr lang="en-GB" sz="1100" b="1" dirty="0">
              <a:solidFill>
                <a:schemeClr val="tx1"/>
              </a:solidFill>
              <a:latin typeface="Comic Sans MS" charset="0"/>
              <a:ea typeface="Comic Sans MS" charset="0"/>
              <a:cs typeface="Comic Sans MS" charset="0"/>
            </a:endParaRPr>
          </a:p>
          <a:p>
            <a:pPr marL="285750" indent="-285750">
              <a:buFontTx/>
              <a:buChar char="-"/>
            </a:pPr>
            <a:r>
              <a:rPr lang="en-GB" sz="1100" b="1" dirty="0" smtClean="0">
                <a:solidFill>
                  <a:schemeClr val="tx1"/>
                </a:solidFill>
                <a:latin typeface="Comic Sans MS" charset="0"/>
                <a:ea typeface="Comic Sans MS" charset="0"/>
                <a:cs typeface="Comic Sans MS" charset="0"/>
              </a:rPr>
              <a:t>Spend 10 min writing a sentence(s) to have a go at making your work Even Better</a:t>
            </a:r>
          </a:p>
        </p:txBody>
      </p:sp>
      <p:sp>
        <p:nvSpPr>
          <p:cNvPr id="18" name="Rectangle 17"/>
          <p:cNvSpPr/>
          <p:nvPr/>
        </p:nvSpPr>
        <p:spPr>
          <a:xfrm>
            <a:off x="37620" y="6094921"/>
            <a:ext cx="2672952" cy="351405"/>
          </a:xfrm>
          <a:prstGeom prst="rect">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rPr>
              <a:t>STAR work: Reece, Freddie, Jasmine</a:t>
            </a:r>
            <a:endParaRPr lang="en-GB" sz="1200" i="1" dirty="0">
              <a:solidFill>
                <a:schemeClr val="tx1"/>
              </a:solidFill>
            </a:endParaRPr>
          </a:p>
        </p:txBody>
      </p:sp>
      <p:sp>
        <p:nvSpPr>
          <p:cNvPr id="2" name="5-Point Star 1"/>
          <p:cNvSpPr/>
          <p:nvPr/>
        </p:nvSpPr>
        <p:spPr>
          <a:xfrm>
            <a:off x="2396323" y="6044917"/>
            <a:ext cx="435428" cy="393293"/>
          </a:xfrm>
          <a:prstGeom prst="star5">
            <a:avLst>
              <a:gd name="adj" fmla="val 20294"/>
              <a:gd name="hf" fmla="val 105146"/>
              <a:gd name="vf" fmla="val 110557"/>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nvPr>
        </p:nvGraphicFramePr>
        <p:xfrm>
          <a:off x="2687444" y="461470"/>
          <a:ext cx="6456556" cy="2941320"/>
        </p:xfrm>
        <a:graphic>
          <a:graphicData uri="http://schemas.openxmlformats.org/drawingml/2006/table">
            <a:tbl>
              <a:tblPr firstRow="1" bandRow="1">
                <a:tableStyleId>{5C22544A-7EE6-4342-B048-85BDC9FD1C3A}</a:tableStyleId>
              </a:tblPr>
              <a:tblGrid>
                <a:gridCol w="2620536">
                  <a:extLst>
                    <a:ext uri="{9D8B030D-6E8A-4147-A177-3AD203B41FA5}">
                      <a16:colId xmlns="" xmlns:a16="http://schemas.microsoft.com/office/drawing/2014/main" val="1842056239"/>
                    </a:ext>
                  </a:extLst>
                </a:gridCol>
                <a:gridCol w="3836020">
                  <a:extLst>
                    <a:ext uri="{9D8B030D-6E8A-4147-A177-3AD203B41FA5}">
                      <a16:colId xmlns="" xmlns:a16="http://schemas.microsoft.com/office/drawing/2014/main" val="898681576"/>
                    </a:ext>
                  </a:extLst>
                </a:gridCol>
              </a:tblGrid>
              <a:tr h="0">
                <a:tc>
                  <a:txBody>
                    <a:bodyPr/>
                    <a:lstStyle/>
                    <a:p>
                      <a:endParaRPr lang="en-GB" sz="12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latin typeface="Comic Sans MS" panose="030F0702030302020204" pitchFamily="66" charset="0"/>
                        </a:rPr>
                        <a:t>What Went Well (WWW)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146398119"/>
                  </a:ext>
                </a:extLst>
              </a:tr>
              <a:tr h="370840">
                <a:tc>
                  <a:txBody>
                    <a:bodyPr/>
                    <a:lstStyle/>
                    <a:p>
                      <a:r>
                        <a:rPr lang="en-GB" sz="1100" dirty="0" smtClean="0">
                          <a:solidFill>
                            <a:schemeClr val="tx1"/>
                          </a:solidFill>
                          <a:latin typeface="Comic Sans MS" panose="030F0702030302020204" pitchFamily="66" charset="0"/>
                        </a:rPr>
                        <a:t>Evelyn,</a:t>
                      </a:r>
                      <a:r>
                        <a:rPr lang="en-GB" sz="1100" baseline="0" dirty="0" smtClean="0">
                          <a:solidFill>
                            <a:schemeClr val="tx1"/>
                          </a:solidFill>
                          <a:latin typeface="Comic Sans MS" panose="030F0702030302020204" pitchFamily="66" charset="0"/>
                        </a:rPr>
                        <a:t> Hannah, Liam, Caleb, Connor,  </a:t>
                      </a:r>
                      <a:r>
                        <a:rPr lang="en-GB" sz="1100" baseline="0" dirty="0" err="1" smtClean="0">
                          <a:solidFill>
                            <a:schemeClr val="tx1"/>
                          </a:solidFill>
                          <a:latin typeface="Comic Sans MS" panose="030F0702030302020204" pitchFamily="66" charset="0"/>
                        </a:rPr>
                        <a:t>Lauris</a:t>
                      </a:r>
                      <a:r>
                        <a:rPr lang="en-GB" sz="1100" baseline="0" dirty="0" smtClean="0">
                          <a:solidFill>
                            <a:schemeClr val="tx1"/>
                          </a:solidFill>
                          <a:latin typeface="Comic Sans MS" panose="030F0702030302020204" pitchFamily="66" charset="0"/>
                        </a:rPr>
                        <a:t>, Dan F, Matt,  Will</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100" dirty="0" smtClean="0">
                          <a:solidFill>
                            <a:schemeClr val="tx1"/>
                          </a:solidFill>
                          <a:latin typeface="Comic Sans MS" panose="030F0702030302020204" pitchFamily="66" charset="0"/>
                        </a:rPr>
                        <a:t>Excellent specific</a:t>
                      </a:r>
                      <a:r>
                        <a:rPr lang="en-GB" sz="1100" baseline="0" dirty="0" smtClean="0">
                          <a:solidFill>
                            <a:schemeClr val="tx1"/>
                          </a:solidFill>
                          <a:latin typeface="Comic Sans MS" panose="030F0702030302020204" pitchFamily="66" charset="0"/>
                        </a:rPr>
                        <a:t> evidence of what Cromwell did such as the actions in Ireland or banning Christmas!</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773339090"/>
                  </a:ext>
                </a:extLst>
              </a:tr>
              <a:tr h="370840">
                <a:tc>
                  <a:txBody>
                    <a:bodyPr/>
                    <a:lstStyle/>
                    <a:p>
                      <a:r>
                        <a:rPr lang="en-GB" sz="1100" dirty="0" smtClean="0">
                          <a:solidFill>
                            <a:schemeClr val="tx1"/>
                          </a:solidFill>
                          <a:latin typeface="Comic Sans MS" panose="030F0702030302020204" pitchFamily="66" charset="0"/>
                        </a:rPr>
                        <a:t>Harvey G, Matt</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100" dirty="0" smtClean="0">
                          <a:solidFill>
                            <a:schemeClr val="tx1"/>
                          </a:solidFill>
                          <a:latin typeface="Comic Sans MS" panose="030F0702030302020204" pitchFamily="66" charset="0"/>
                        </a:rPr>
                        <a:t>Good start to saying how reliable the sources</a:t>
                      </a:r>
                      <a:r>
                        <a:rPr lang="en-GB" sz="1100" baseline="0" dirty="0" smtClean="0">
                          <a:solidFill>
                            <a:schemeClr val="tx1"/>
                          </a:solidFill>
                          <a:latin typeface="Comic Sans MS" panose="030F0702030302020204" pitchFamily="66" charset="0"/>
                        </a:rPr>
                        <a:t> on Cromwell were</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455679169"/>
                  </a:ext>
                </a:extLst>
              </a:tr>
              <a:tr h="368924">
                <a:tc>
                  <a:txBody>
                    <a:bodyPr/>
                    <a:lstStyle/>
                    <a:p>
                      <a:r>
                        <a:rPr lang="en-GB" sz="1100" dirty="0" smtClean="0">
                          <a:solidFill>
                            <a:schemeClr val="tx1"/>
                          </a:solidFill>
                          <a:latin typeface="Comic Sans MS" panose="030F0702030302020204" pitchFamily="66" charset="0"/>
                        </a:rPr>
                        <a:t>Reece, Freddie</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100" dirty="0" smtClean="0">
                          <a:solidFill>
                            <a:schemeClr val="tx1"/>
                          </a:solidFill>
                          <a:latin typeface="Comic Sans MS" panose="030F0702030302020204" pitchFamily="66" charset="0"/>
                        </a:rPr>
                        <a:t>Excellent analysis of how reliable</a:t>
                      </a:r>
                      <a:r>
                        <a:rPr lang="en-GB" sz="1100" baseline="0" dirty="0" smtClean="0">
                          <a:solidFill>
                            <a:schemeClr val="tx1"/>
                          </a:solidFill>
                          <a:latin typeface="Comic Sans MS" panose="030F0702030302020204" pitchFamily="66" charset="0"/>
                        </a:rPr>
                        <a:t> the sources on Cromwell were!</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585277845"/>
                  </a:ext>
                </a:extLst>
              </a:tr>
              <a:tr h="152400">
                <a:tc>
                  <a:txBody>
                    <a:bodyPr/>
                    <a:lstStyle/>
                    <a:p>
                      <a:r>
                        <a:rPr lang="en-GB" sz="1100" dirty="0" smtClean="0">
                          <a:solidFill>
                            <a:schemeClr val="tx1"/>
                          </a:solidFill>
                          <a:latin typeface="Comic Sans MS" panose="030F0702030302020204" pitchFamily="66" charset="0"/>
                        </a:rPr>
                        <a:t>Millie, Louie, Emily B, Emily A, Dan M</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100" dirty="0" smtClean="0">
                          <a:solidFill>
                            <a:schemeClr val="tx1"/>
                          </a:solidFill>
                          <a:latin typeface="Comic Sans MS" panose="030F0702030302020204" pitchFamily="66" charset="0"/>
                        </a:rPr>
                        <a:t>Good evaluation of how unreliable</a:t>
                      </a:r>
                      <a:r>
                        <a:rPr lang="en-GB" sz="1100" baseline="0" dirty="0" smtClean="0">
                          <a:solidFill>
                            <a:schemeClr val="tx1"/>
                          </a:solidFill>
                          <a:latin typeface="Comic Sans MS" panose="030F0702030302020204" pitchFamily="66" charset="0"/>
                        </a:rPr>
                        <a:t> the positive sources are and how reliable the negative ones are.</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929028927"/>
                  </a:ext>
                </a:extLst>
              </a:tr>
              <a:tr h="365760">
                <a:tc>
                  <a:txBody>
                    <a:bodyPr/>
                    <a:lstStyle/>
                    <a:p>
                      <a:r>
                        <a:rPr lang="en-GB" sz="1100" dirty="0" smtClean="0">
                          <a:solidFill>
                            <a:schemeClr val="tx1"/>
                          </a:solidFill>
                          <a:latin typeface="Comic Sans MS" panose="030F0702030302020204" pitchFamily="66" charset="0"/>
                        </a:rPr>
                        <a:t>Jasmine</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100" dirty="0" smtClean="0">
                          <a:solidFill>
                            <a:schemeClr val="tx1"/>
                          </a:solidFill>
                          <a:latin typeface="Comic Sans MS" panose="030F0702030302020204" pitchFamily="66" charset="0"/>
                        </a:rPr>
                        <a:t>Good evaluation of how all of the negative sources were written</a:t>
                      </a:r>
                      <a:r>
                        <a:rPr lang="en-GB" sz="1100" baseline="0" dirty="0" smtClean="0">
                          <a:solidFill>
                            <a:schemeClr val="tx1"/>
                          </a:solidFill>
                          <a:latin typeface="Comic Sans MS" panose="030F0702030302020204" pitchFamily="66" charset="0"/>
                        </a:rPr>
                        <a:t> in 1660 and all the positive ones have issues with reliability</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152906989"/>
                  </a:ext>
                </a:extLst>
              </a:tr>
              <a:tr h="365760">
                <a:tc>
                  <a:txBody>
                    <a:bodyPr/>
                    <a:lstStyle/>
                    <a:p>
                      <a:r>
                        <a:rPr lang="en-GB" sz="1100" dirty="0" smtClean="0">
                          <a:solidFill>
                            <a:schemeClr val="tx1"/>
                          </a:solidFill>
                          <a:latin typeface="Comic Sans MS" panose="030F0702030302020204" pitchFamily="66" charset="0"/>
                        </a:rPr>
                        <a:t>Toby, Billy</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100" dirty="0" smtClean="0">
                          <a:solidFill>
                            <a:schemeClr val="tx1"/>
                          </a:solidFill>
                          <a:latin typeface="Comic Sans MS" panose="030F0702030302020204" pitchFamily="66" charset="0"/>
                        </a:rPr>
                        <a:t>Good evaluation</a:t>
                      </a:r>
                      <a:r>
                        <a:rPr lang="en-GB" sz="1100" baseline="0" dirty="0" smtClean="0">
                          <a:solidFill>
                            <a:schemeClr val="tx1"/>
                          </a:solidFill>
                          <a:latin typeface="Comic Sans MS" panose="030F0702030302020204" pitchFamily="66" charset="0"/>
                        </a:rPr>
                        <a:t> of the persuasiveness of the sources! </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387325045"/>
                  </a:ext>
                </a:extLst>
              </a:tr>
            </a:tbl>
          </a:graphicData>
        </a:graphic>
      </p:graphicFrame>
      <p:graphicFrame>
        <p:nvGraphicFramePr>
          <p:cNvPr id="20" name="Table 19"/>
          <p:cNvGraphicFramePr>
            <a:graphicFrameLocks noGrp="1"/>
          </p:cNvGraphicFramePr>
          <p:nvPr>
            <p:extLst/>
          </p:nvPr>
        </p:nvGraphicFramePr>
        <p:xfrm>
          <a:off x="2687444" y="3503214"/>
          <a:ext cx="6456556" cy="1295400"/>
        </p:xfrm>
        <a:graphic>
          <a:graphicData uri="http://schemas.openxmlformats.org/drawingml/2006/table">
            <a:tbl>
              <a:tblPr firstRow="1" bandRow="1">
                <a:tableStyleId>{5C22544A-7EE6-4342-B048-85BDC9FD1C3A}</a:tableStyleId>
              </a:tblPr>
              <a:tblGrid>
                <a:gridCol w="2620536">
                  <a:extLst>
                    <a:ext uri="{9D8B030D-6E8A-4147-A177-3AD203B41FA5}">
                      <a16:colId xmlns="" xmlns:a16="http://schemas.microsoft.com/office/drawing/2014/main" val="1842056239"/>
                    </a:ext>
                  </a:extLst>
                </a:gridCol>
                <a:gridCol w="3836020">
                  <a:extLst>
                    <a:ext uri="{9D8B030D-6E8A-4147-A177-3AD203B41FA5}">
                      <a16:colId xmlns="" xmlns:a16="http://schemas.microsoft.com/office/drawing/2014/main" val="898681576"/>
                    </a:ext>
                  </a:extLst>
                </a:gridCol>
              </a:tblGrid>
              <a:tr h="0">
                <a:tc>
                  <a:txBody>
                    <a:bodyPr/>
                    <a:lstStyle/>
                    <a:p>
                      <a:endParaRPr lang="en-GB" sz="12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latin typeface="Comic Sans MS" panose="030F0702030302020204" pitchFamily="66" charset="0"/>
                        </a:rPr>
                        <a:t>Even Better If (EBI)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146398119"/>
                  </a:ext>
                </a:extLst>
              </a:tr>
              <a:tr h="370840">
                <a:tc>
                  <a:txBody>
                    <a:bodyPr/>
                    <a:lstStyle/>
                    <a:p>
                      <a:r>
                        <a:rPr lang="en-GB" sz="1100" dirty="0" smtClean="0">
                          <a:solidFill>
                            <a:schemeClr val="tx1"/>
                          </a:solidFill>
                          <a:latin typeface="Comic Sans MS" panose="030F0702030302020204" pitchFamily="66" charset="0"/>
                        </a:rPr>
                        <a:t>Evelyn, Dan F,</a:t>
                      </a:r>
                      <a:r>
                        <a:rPr lang="en-GB" sz="1100" baseline="0" dirty="0" smtClean="0">
                          <a:solidFill>
                            <a:schemeClr val="tx1"/>
                          </a:solidFill>
                          <a:latin typeface="Comic Sans MS" panose="030F0702030302020204" pitchFamily="66" charset="0"/>
                        </a:rPr>
                        <a:t> Liam, Connor, Hannah, </a:t>
                      </a:r>
                      <a:r>
                        <a:rPr lang="en-GB" sz="1100" baseline="0" dirty="0" err="1" smtClean="0">
                          <a:solidFill>
                            <a:schemeClr val="tx1"/>
                          </a:solidFill>
                          <a:latin typeface="Comic Sans MS" panose="030F0702030302020204" pitchFamily="66" charset="0"/>
                        </a:rPr>
                        <a:t>Lauris</a:t>
                      </a:r>
                      <a:r>
                        <a:rPr lang="en-GB" sz="1100" baseline="0" dirty="0" smtClean="0">
                          <a:solidFill>
                            <a:schemeClr val="tx1"/>
                          </a:solidFill>
                          <a:latin typeface="Comic Sans MS" panose="030F0702030302020204" pitchFamily="66" charset="0"/>
                        </a:rPr>
                        <a:t>, Caleb, Will, Billy, Matt, Harvey G</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100" dirty="0" smtClean="0">
                          <a:solidFill>
                            <a:schemeClr val="tx1"/>
                          </a:solidFill>
                          <a:latin typeface="Comic Sans MS" panose="030F0702030302020204" pitchFamily="66" charset="0"/>
                        </a:rPr>
                        <a:t>Evaluate how reliable the sources</a:t>
                      </a:r>
                      <a:r>
                        <a:rPr lang="en-GB" sz="1100" baseline="0" dirty="0" smtClean="0">
                          <a:solidFill>
                            <a:schemeClr val="tx1"/>
                          </a:solidFill>
                          <a:latin typeface="Comic Sans MS" panose="030F0702030302020204" pitchFamily="66" charset="0"/>
                        </a:rPr>
                        <a:t> are as part of your judgement.</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773339090"/>
                  </a:ext>
                </a:extLst>
              </a:tr>
              <a:tr h="370840">
                <a:tc>
                  <a:txBody>
                    <a:bodyPr/>
                    <a:lstStyle/>
                    <a:p>
                      <a:r>
                        <a:rPr lang="en-GB" sz="1100" dirty="0" smtClean="0">
                          <a:solidFill>
                            <a:schemeClr val="tx1"/>
                          </a:solidFill>
                          <a:latin typeface="Comic Sans MS" panose="030F0702030302020204" pitchFamily="66" charset="0"/>
                        </a:rPr>
                        <a:t>Dan M, Millie,</a:t>
                      </a:r>
                      <a:r>
                        <a:rPr lang="en-GB" sz="1100" baseline="0" dirty="0" smtClean="0">
                          <a:solidFill>
                            <a:schemeClr val="tx1"/>
                          </a:solidFill>
                          <a:latin typeface="Comic Sans MS" panose="030F0702030302020204" pitchFamily="66" charset="0"/>
                        </a:rPr>
                        <a:t> Jasmine, Louie, Emily B, Emily A, Toby, Reece, Freddie</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100" dirty="0" smtClean="0">
                          <a:solidFill>
                            <a:schemeClr val="tx1"/>
                          </a:solidFill>
                          <a:latin typeface="Comic Sans MS" panose="030F0702030302020204" pitchFamily="66" charset="0"/>
                        </a:rPr>
                        <a:t>Use more specific examples of what Oliver Cromwell did.</a:t>
                      </a:r>
                      <a:endParaRPr lang="en-GB" sz="110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455679169"/>
                  </a:ext>
                </a:extLst>
              </a:tr>
            </a:tbl>
          </a:graphicData>
        </a:graphic>
      </p:graphicFrame>
      <p:sp>
        <p:nvSpPr>
          <p:cNvPr id="21" name="Rectangle 20"/>
          <p:cNvSpPr/>
          <p:nvPr/>
        </p:nvSpPr>
        <p:spPr>
          <a:xfrm>
            <a:off x="-1" y="6551658"/>
            <a:ext cx="3221044" cy="301434"/>
          </a:xfrm>
          <a:prstGeom prst="rect">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rPr>
              <a:t>No book/absent: Harvey W, Archie H, Cara-Beth </a:t>
            </a:r>
            <a:endParaRPr lang="en-GB" sz="1200" i="1" dirty="0">
              <a:solidFill>
                <a:schemeClr val="tx1"/>
              </a:solidFill>
            </a:endParaRPr>
          </a:p>
        </p:txBody>
      </p:sp>
      <p:sp>
        <p:nvSpPr>
          <p:cNvPr id="5" name="TextBox 4"/>
          <p:cNvSpPr txBox="1"/>
          <p:nvPr/>
        </p:nvSpPr>
        <p:spPr>
          <a:xfrm>
            <a:off x="2885462" y="4946729"/>
            <a:ext cx="3155179" cy="1169551"/>
          </a:xfrm>
          <a:prstGeom prst="rect">
            <a:avLst/>
          </a:prstGeom>
          <a:noFill/>
          <a:ln>
            <a:solidFill>
              <a:schemeClr val="tx1"/>
            </a:solidFill>
            <a:prstDash val="dash"/>
          </a:ln>
        </p:spPr>
        <p:txBody>
          <a:bodyPr wrap="square" rtlCol="0">
            <a:spAutoFit/>
          </a:bodyPr>
          <a:lstStyle/>
          <a:p>
            <a:r>
              <a:rPr lang="en-GB" sz="1400" b="1" dirty="0" smtClean="0">
                <a:latin typeface="Comic Sans MS" panose="030F0702030302020204" pitchFamily="66" charset="0"/>
              </a:rPr>
              <a:t>Work on usefulness of the image of Charles’ execution: </a:t>
            </a:r>
            <a:r>
              <a:rPr lang="en-GB" sz="1400" dirty="0" smtClean="0">
                <a:latin typeface="Comic Sans MS" panose="030F0702030302020204" pitchFamily="66" charset="0"/>
              </a:rPr>
              <a:t>a number of you talked about the MODEL PARAGRAPH instead of the SOURCE in your answer, be careful! </a:t>
            </a:r>
            <a:endParaRPr lang="en-GB" sz="1400" dirty="0">
              <a:latin typeface="Comic Sans MS" panose="030F0702030302020204" pitchFamily="66" charset="0"/>
            </a:endParaRPr>
          </a:p>
        </p:txBody>
      </p:sp>
    </p:spTree>
    <p:extLst>
      <p:ext uri="{BB962C8B-B14F-4D97-AF65-F5344CB8AC3E}">
        <p14:creationId xmlns:p14="http://schemas.microsoft.com/office/powerpoint/2010/main" val="15896701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GB" sz="4000" dirty="0" smtClean="0"/>
              <a:t>Coded feedback </a:t>
            </a:r>
            <a:endParaRPr lang="en-GB" sz="4000" dirty="0"/>
          </a:p>
        </p:txBody>
      </p:sp>
    </p:spTree>
    <p:extLst>
      <p:ext uri="{BB962C8B-B14F-4D97-AF65-F5344CB8AC3E}">
        <p14:creationId xmlns:p14="http://schemas.microsoft.com/office/powerpoint/2010/main" val="1508789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646449" y="0"/>
            <a:ext cx="5497551" cy="6814764"/>
          </a:xfrm>
          <a:prstGeom prst="rect">
            <a:avLst/>
          </a:prstGeom>
          <a:ln>
            <a:solidFill>
              <a:schemeClr val="tx1"/>
            </a:solidFill>
            <a:prstDash val="lgDashDot"/>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550" b="1" dirty="0" smtClean="0"/>
              <a:t>FIRST - Butcher </a:t>
            </a:r>
            <a:r>
              <a:rPr lang="en-US" sz="1550" b="1" dirty="0"/>
              <a:t>of the Somme writing – number indication with # and comment </a:t>
            </a:r>
            <a:r>
              <a:rPr lang="en-US" sz="1550" b="1" dirty="0" smtClean="0"/>
              <a:t>number, either showing where you have met the success criteria or a comment on your work.</a:t>
            </a:r>
          </a:p>
          <a:p>
            <a:pPr marL="0" indent="0">
              <a:buNone/>
            </a:pPr>
            <a:r>
              <a:rPr lang="en-GB" sz="1550" b="1" dirty="0" smtClean="0"/>
              <a:t>SUCCESS CRITERIA</a:t>
            </a:r>
          </a:p>
          <a:p>
            <a:pPr marL="457200" indent="-457200">
              <a:buFont typeface="Arial" panose="020B0604020202020204" pitchFamily="34" charset="0"/>
              <a:buAutoNum type="arabicPeriod"/>
            </a:pPr>
            <a:r>
              <a:rPr lang="en-GB" sz="1550" dirty="0" smtClean="0"/>
              <a:t>Communicate your own interpretation of Haig by your use of language </a:t>
            </a:r>
            <a:r>
              <a:rPr lang="en-GB" sz="1550" i="1" dirty="0" smtClean="0"/>
              <a:t>(e.g. Haig’s </a:t>
            </a:r>
            <a:r>
              <a:rPr lang="en-GB" sz="1550" b="1" i="1" u="sng" dirty="0" smtClean="0"/>
              <a:t>careless</a:t>
            </a:r>
            <a:r>
              <a:rPr lang="en-GB" sz="1550" i="1" dirty="0" smtClean="0"/>
              <a:t> and </a:t>
            </a:r>
            <a:r>
              <a:rPr lang="en-GB" sz="1550" b="1" i="1" u="sng" dirty="0" smtClean="0"/>
              <a:t>inconsiderate</a:t>
            </a:r>
            <a:r>
              <a:rPr lang="en-GB" sz="1550" i="1" dirty="0" smtClean="0"/>
              <a:t> tactics served to…)</a:t>
            </a:r>
            <a:endParaRPr lang="en-GB" sz="1550" dirty="0"/>
          </a:p>
          <a:p>
            <a:pPr marL="457200" indent="-457200">
              <a:buFont typeface="Arial" panose="020B0604020202020204" pitchFamily="34" charset="0"/>
              <a:buAutoNum type="arabicPeriod"/>
            </a:pPr>
            <a:r>
              <a:rPr lang="en-GB" sz="1550" dirty="0" smtClean="0"/>
              <a:t>Put your interpretation into context </a:t>
            </a:r>
            <a:r>
              <a:rPr lang="en-GB" sz="1550" i="1" dirty="0" smtClean="0"/>
              <a:t>(e.g. Historians have </a:t>
            </a:r>
            <a:r>
              <a:rPr lang="en-GB" sz="1550" b="1" i="1" u="sng" dirty="0" smtClean="0"/>
              <a:t>debated</a:t>
            </a:r>
            <a:r>
              <a:rPr lang="en-GB" sz="1550" i="1" dirty="0" smtClean="0"/>
              <a:t> about Haig’s role…)</a:t>
            </a:r>
            <a:endParaRPr lang="en-GB" sz="1550" dirty="0"/>
          </a:p>
          <a:p>
            <a:pPr marL="457200" indent="-457200">
              <a:buFont typeface="Arial" panose="020B0604020202020204" pitchFamily="34" charset="0"/>
              <a:buAutoNum type="arabicPeriod"/>
            </a:pPr>
            <a:r>
              <a:rPr lang="en-GB" sz="1550" dirty="0" smtClean="0"/>
              <a:t>Base the interpretation on specific evidence and draw out some examples  </a:t>
            </a:r>
            <a:r>
              <a:rPr lang="en-GB" sz="1550" i="1" dirty="0" smtClean="0"/>
              <a:t>(e.g. Haig was described as a ‘</a:t>
            </a:r>
            <a:r>
              <a:rPr lang="en-GB" sz="1550" b="1" i="1" u="sng" dirty="0" smtClean="0"/>
              <a:t>second-rate commander’ </a:t>
            </a:r>
            <a:r>
              <a:rPr lang="en-GB" sz="1550" i="1" dirty="0" smtClean="0"/>
              <a:t>by </a:t>
            </a:r>
            <a:r>
              <a:rPr lang="en-GB" sz="1550" b="1" i="1" u="sng" dirty="0" smtClean="0"/>
              <a:t>David Lloyd George</a:t>
            </a:r>
            <a:r>
              <a:rPr lang="en-GB" sz="1550" i="1" dirty="0" smtClean="0"/>
              <a:t> in… A list from </a:t>
            </a:r>
            <a:r>
              <a:rPr lang="en-GB" sz="1550" b="1" i="1" u="sng" dirty="0" smtClean="0"/>
              <a:t>the list of the dead</a:t>
            </a:r>
            <a:r>
              <a:rPr lang="en-GB" sz="1550" i="1" dirty="0" smtClean="0"/>
              <a:t> shows that…)</a:t>
            </a:r>
            <a:endParaRPr lang="en-GB" sz="1550" dirty="0"/>
          </a:p>
          <a:p>
            <a:pPr marL="457200" indent="-457200">
              <a:buFont typeface="Arial" panose="020B0604020202020204" pitchFamily="34" charset="0"/>
              <a:buAutoNum type="arabicPeriod"/>
            </a:pPr>
            <a:r>
              <a:rPr lang="en-GB" sz="1550" dirty="0" smtClean="0"/>
              <a:t>Grasp the reader </a:t>
            </a:r>
            <a:r>
              <a:rPr lang="en-GB" sz="1550" i="1" dirty="0" smtClean="0"/>
              <a:t>(e.g. The </a:t>
            </a:r>
            <a:r>
              <a:rPr lang="en-GB" sz="1550" b="1" i="1" u="sng" dirty="0" smtClean="0"/>
              <a:t>puzzling</a:t>
            </a:r>
            <a:r>
              <a:rPr lang="en-GB" sz="1550" i="1" dirty="0" smtClean="0"/>
              <a:t> question is… This was </a:t>
            </a:r>
            <a:r>
              <a:rPr lang="en-GB" sz="1550" b="1" i="1" u="sng" dirty="0" smtClean="0"/>
              <a:t>only the beginning</a:t>
            </a:r>
            <a:r>
              <a:rPr lang="en-GB" sz="1550" i="1" dirty="0" smtClean="0"/>
              <a:t>… Such was </a:t>
            </a:r>
            <a:r>
              <a:rPr lang="en-GB" sz="1550" b="1" i="1" u="sng" dirty="0" smtClean="0"/>
              <a:t>the scale</a:t>
            </a:r>
            <a:r>
              <a:rPr lang="en-GB" sz="1550" i="1" dirty="0" smtClean="0"/>
              <a:t>…)</a:t>
            </a:r>
            <a:endParaRPr lang="en-GB" sz="1550" dirty="0" smtClean="0"/>
          </a:p>
          <a:p>
            <a:pPr marL="0" indent="0">
              <a:buNone/>
            </a:pPr>
            <a:r>
              <a:rPr lang="en-GB" sz="1550" b="1" i="1" dirty="0" smtClean="0"/>
              <a:t>FEEDBACK</a:t>
            </a:r>
            <a:endParaRPr lang="en-GB" sz="1550" i="1" dirty="0"/>
          </a:p>
          <a:p>
            <a:pPr marL="0" indent="0">
              <a:buNone/>
            </a:pPr>
            <a:r>
              <a:rPr lang="en-GB" sz="1550" i="1" dirty="0" smtClean="0"/>
              <a:t>5. Excellent phrases that grasp the reader and a clear sense of the historical context of the event.</a:t>
            </a:r>
          </a:p>
          <a:p>
            <a:pPr marL="0" indent="0">
              <a:buNone/>
            </a:pPr>
            <a:r>
              <a:rPr lang="en-GB" sz="1550" i="1" dirty="0" smtClean="0"/>
              <a:t>6.You could have put the context of the debate across more clearly.</a:t>
            </a:r>
            <a:endParaRPr lang="en-GB" sz="1550" i="1" dirty="0"/>
          </a:p>
          <a:p>
            <a:pPr marL="0" indent="0">
              <a:buNone/>
            </a:pPr>
            <a:r>
              <a:rPr lang="en-GB" sz="1550" i="1" dirty="0" smtClean="0"/>
              <a:t>7. If your point was complete and a little clearer it would be clearer what your interpretation of the battle is. </a:t>
            </a:r>
          </a:p>
          <a:p>
            <a:pPr marL="0" indent="0">
              <a:buNone/>
            </a:pPr>
            <a:r>
              <a:rPr lang="en-GB" sz="1550" i="1" dirty="0" smtClean="0"/>
              <a:t>8. You need more specific evidence of the battle to ground your interpretation.</a:t>
            </a:r>
          </a:p>
          <a:p>
            <a:pPr marL="0" indent="0">
              <a:buNone/>
            </a:pPr>
            <a:r>
              <a:rPr lang="en-GB" sz="1550" i="1" dirty="0" smtClean="0"/>
              <a:t>9. You can be more adventurous in your language to put across your interpretation! </a:t>
            </a:r>
            <a:endParaRPr lang="en-GB" sz="1550" i="1" dirty="0"/>
          </a:p>
        </p:txBody>
      </p:sp>
      <p:sp>
        <p:nvSpPr>
          <p:cNvPr id="3" name="TextBox 2"/>
          <p:cNvSpPr txBox="1"/>
          <p:nvPr/>
        </p:nvSpPr>
        <p:spPr>
          <a:xfrm>
            <a:off x="0" y="0"/>
            <a:ext cx="3646449" cy="2031325"/>
          </a:xfrm>
          <a:prstGeom prst="rect">
            <a:avLst/>
          </a:prstGeom>
          <a:noFill/>
        </p:spPr>
        <p:txBody>
          <a:bodyPr wrap="square" rtlCol="0">
            <a:spAutoFit/>
          </a:bodyPr>
          <a:lstStyle/>
          <a:p>
            <a:r>
              <a:rPr lang="en-US" b="1" dirty="0" smtClean="0"/>
              <a:t>9set 1 Feedback January 2017</a:t>
            </a:r>
          </a:p>
          <a:p>
            <a:endParaRPr lang="en-US" b="1" dirty="0" smtClean="0"/>
          </a:p>
          <a:p>
            <a:r>
              <a:rPr lang="en-US" b="1" dirty="0"/>
              <a:t>C</a:t>
            </a:r>
            <a:r>
              <a:rPr lang="en-US" b="1" dirty="0" smtClean="0"/>
              <a:t>lear and </a:t>
            </a:r>
            <a:r>
              <a:rPr lang="en-US" b="1" dirty="0" err="1" smtClean="0"/>
              <a:t>organised</a:t>
            </a:r>
            <a:r>
              <a:rPr lang="en-US" b="1" dirty="0" smtClean="0"/>
              <a:t> summary – mark </a:t>
            </a:r>
            <a:r>
              <a:rPr lang="en-US" b="1" dirty="0"/>
              <a:t> </a:t>
            </a:r>
            <a:r>
              <a:rPr lang="en-US" b="1" dirty="0" smtClean="0"/>
              <a:t>     /9.</a:t>
            </a:r>
          </a:p>
          <a:p>
            <a:endParaRPr lang="en-US" b="1" dirty="0"/>
          </a:p>
          <a:p>
            <a:endParaRPr lang="en-US" dirty="0"/>
          </a:p>
          <a:p>
            <a:endParaRPr lang="en-US" dirty="0"/>
          </a:p>
        </p:txBody>
      </p:sp>
      <p:sp>
        <p:nvSpPr>
          <p:cNvPr id="4" name="Rectangle 3"/>
          <p:cNvSpPr/>
          <p:nvPr/>
        </p:nvSpPr>
        <p:spPr>
          <a:xfrm>
            <a:off x="0" y="1809718"/>
            <a:ext cx="3547431" cy="4539704"/>
          </a:xfrm>
          <a:prstGeom prst="rect">
            <a:avLst/>
          </a:prstGeom>
          <a:ln w="28575">
            <a:solidFill>
              <a:schemeClr val="tx1"/>
            </a:solidFill>
          </a:ln>
        </p:spPr>
        <p:txBody>
          <a:bodyPr wrap="square">
            <a:spAutoFit/>
          </a:bodyPr>
          <a:lstStyle/>
          <a:p>
            <a:r>
              <a:rPr lang="en-US" sz="1700" b="1" dirty="0" smtClean="0"/>
              <a:t>SECOND - Treaty </a:t>
            </a:r>
            <a:r>
              <a:rPr lang="en-US" sz="1700" b="1" dirty="0"/>
              <a:t>of Versailles annotations </a:t>
            </a:r>
            <a:r>
              <a:rPr lang="en-US" sz="1700" b="1" dirty="0" smtClean="0"/>
              <a:t>– you have a number on your work, </a:t>
            </a:r>
            <a:r>
              <a:rPr lang="en-US" sz="1700" b="1" dirty="0"/>
              <a:t>find </a:t>
            </a:r>
            <a:r>
              <a:rPr lang="en-US" sz="1700" b="1" dirty="0" smtClean="0"/>
              <a:t>the corresponding </a:t>
            </a:r>
            <a:r>
              <a:rPr lang="en-US" sz="1700" b="1" dirty="0"/>
              <a:t>question and answer it on the same page as the annotated treaty.</a:t>
            </a:r>
          </a:p>
          <a:p>
            <a:endParaRPr lang="en-US" sz="1700" dirty="0"/>
          </a:p>
          <a:p>
            <a:r>
              <a:rPr lang="en-US" sz="1700" dirty="0"/>
              <a:t>1. Which term do you think will have the most long term impact on Germany and why?</a:t>
            </a:r>
          </a:p>
          <a:p>
            <a:endParaRPr lang="en-US" sz="1700" dirty="0"/>
          </a:p>
          <a:p>
            <a:r>
              <a:rPr lang="en-US" sz="1700" dirty="0"/>
              <a:t>2. Which term do you think is most likely to make the German people angry and why?</a:t>
            </a:r>
          </a:p>
          <a:p>
            <a:endParaRPr lang="en-US" sz="1700" dirty="0"/>
          </a:p>
          <a:p>
            <a:r>
              <a:rPr lang="en-US" sz="1700" dirty="0"/>
              <a:t>3. Is the Treaty in fair in light of the fact that other losing countries did not get treated like this? Why?</a:t>
            </a:r>
          </a:p>
        </p:txBody>
      </p:sp>
    </p:spTree>
    <p:extLst>
      <p:ext uri="{BB962C8B-B14F-4D97-AF65-F5344CB8AC3E}">
        <p14:creationId xmlns:p14="http://schemas.microsoft.com/office/powerpoint/2010/main" val="17072034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t>Whole class essay assessment feedback with individual targets</a:t>
            </a:r>
            <a:endParaRPr lang="en-GB" dirty="0"/>
          </a:p>
        </p:txBody>
      </p:sp>
      <p:sp>
        <p:nvSpPr>
          <p:cNvPr id="3" name="Subtitle 2"/>
          <p:cNvSpPr>
            <a:spLocks noGrp="1"/>
          </p:cNvSpPr>
          <p:nvPr>
            <p:ph type="subTitle" idx="1"/>
          </p:nvPr>
        </p:nvSpPr>
        <p:spPr/>
        <p:txBody>
          <a:bodyPr/>
          <a:lstStyle/>
          <a:p>
            <a:endParaRPr lang="en-GB"/>
          </a:p>
        </p:txBody>
      </p:sp>
    </p:spTree>
    <p:extLst>
      <p:ext uri="{BB962C8B-B14F-4D97-AF65-F5344CB8AC3E}">
        <p14:creationId xmlns:p14="http://schemas.microsoft.com/office/powerpoint/2010/main" val="746106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Callout 15"/>
          <p:cNvSpPr/>
          <p:nvPr/>
        </p:nvSpPr>
        <p:spPr>
          <a:xfrm>
            <a:off x="6705036" y="5744982"/>
            <a:ext cx="1129202" cy="934107"/>
          </a:xfrm>
          <a:prstGeom prst="wedgeEllipseCallout">
            <a:avLst>
              <a:gd name="adj1" fmla="val -61671"/>
              <a:gd name="adj2" fmla="val 5237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7" name="Rectangular Callout 16"/>
          <p:cNvSpPr/>
          <p:nvPr/>
        </p:nvSpPr>
        <p:spPr>
          <a:xfrm>
            <a:off x="6006661" y="5489780"/>
            <a:ext cx="1206059" cy="709448"/>
          </a:xfrm>
          <a:prstGeom prst="wedgeRectCallout">
            <a:avLst>
              <a:gd name="adj1" fmla="val -37500"/>
              <a:gd name="adj2" fmla="val 741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Rectangle 3"/>
          <p:cNvSpPr/>
          <p:nvPr/>
        </p:nvSpPr>
        <p:spPr>
          <a:xfrm>
            <a:off x="0" y="486554"/>
            <a:ext cx="3133394" cy="2385582"/>
          </a:xfrm>
          <a:prstGeom prst="rect">
            <a:avLst/>
          </a:prstGeom>
          <a:solidFill>
            <a:schemeClr val="bg2"/>
          </a:solid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a:solidFill>
                  <a:schemeClr val="tx1"/>
                </a:solidFill>
                <a:latin typeface="Comic Sans MS" charset="0"/>
                <a:ea typeface="Comic Sans MS" charset="0"/>
                <a:cs typeface="Comic Sans MS" charset="0"/>
              </a:rPr>
              <a:t>Success Criteria</a:t>
            </a:r>
          </a:p>
          <a:p>
            <a:endParaRPr lang="en-GB" sz="1200" dirty="0">
              <a:solidFill>
                <a:schemeClr val="tx1"/>
              </a:solidFill>
              <a:latin typeface="Comic Sans MS" charset="0"/>
              <a:ea typeface="Comic Sans MS" charset="0"/>
              <a:cs typeface="Comic Sans MS" charset="0"/>
            </a:endParaRPr>
          </a:p>
          <a:p>
            <a:pPr marL="285750" indent="-285750">
              <a:buFont typeface="Wingdings" panose="05000000000000000000" pitchFamily="2" charset="2"/>
              <a:buChar char="ü"/>
            </a:pPr>
            <a:r>
              <a:rPr lang="en-GB" sz="1400" dirty="0">
                <a:solidFill>
                  <a:schemeClr val="tx1"/>
                </a:solidFill>
                <a:latin typeface="Comic Sans MS" panose="030F0702030302020204" pitchFamily="66" charset="0"/>
              </a:rPr>
              <a:t>On the one hand/On the other hand structure</a:t>
            </a:r>
          </a:p>
          <a:p>
            <a:pPr marL="285750" indent="-285750">
              <a:buFont typeface="Wingdings" panose="05000000000000000000" pitchFamily="2" charset="2"/>
              <a:buChar char="ü"/>
            </a:pPr>
            <a:r>
              <a:rPr lang="en-GB" sz="1400" dirty="0">
                <a:solidFill>
                  <a:schemeClr val="tx1"/>
                </a:solidFill>
                <a:latin typeface="Comic Sans MS" panose="030F0702030302020204" pitchFamily="66" charset="0"/>
              </a:rPr>
              <a:t>Range of evidence, specific examples!!</a:t>
            </a:r>
          </a:p>
          <a:p>
            <a:pPr marL="285750" indent="-285750">
              <a:buFont typeface="Wingdings" panose="05000000000000000000" pitchFamily="2" charset="2"/>
              <a:buChar char="ü"/>
            </a:pPr>
            <a:r>
              <a:rPr lang="en-GB" sz="1400" dirty="0">
                <a:solidFill>
                  <a:schemeClr val="tx1"/>
                </a:solidFill>
                <a:latin typeface="Comic Sans MS" panose="030F0702030302020204" pitchFamily="66" charset="0"/>
              </a:rPr>
              <a:t>Well explained ideas</a:t>
            </a:r>
          </a:p>
          <a:p>
            <a:pPr marL="285750" indent="-285750">
              <a:buFont typeface="Wingdings" panose="05000000000000000000" pitchFamily="2" charset="2"/>
              <a:buChar char="ü"/>
            </a:pPr>
            <a:r>
              <a:rPr lang="en-GB" sz="1400" dirty="0">
                <a:solidFill>
                  <a:schemeClr val="tx1"/>
                </a:solidFill>
                <a:latin typeface="Comic Sans MS" panose="030F0702030302020204" pitchFamily="66" charset="0"/>
              </a:rPr>
              <a:t>Linking to the question</a:t>
            </a:r>
          </a:p>
          <a:p>
            <a:pPr marL="285750" indent="-285750">
              <a:buFont typeface="Wingdings" panose="05000000000000000000" pitchFamily="2" charset="2"/>
              <a:buChar char="ü"/>
            </a:pPr>
            <a:r>
              <a:rPr lang="en-GB" sz="1400" dirty="0">
                <a:solidFill>
                  <a:schemeClr val="tx1"/>
                </a:solidFill>
                <a:latin typeface="Comic Sans MS" panose="030F0702030302020204" pitchFamily="66" charset="0"/>
              </a:rPr>
              <a:t>PEE paragraphs </a:t>
            </a:r>
          </a:p>
          <a:p>
            <a:pPr marL="285750" indent="-285750">
              <a:buFont typeface="Wingdings" panose="05000000000000000000" pitchFamily="2" charset="2"/>
              <a:buChar char="ü"/>
            </a:pPr>
            <a:r>
              <a:rPr lang="en-GB" sz="1400" dirty="0">
                <a:solidFill>
                  <a:schemeClr val="tx1"/>
                </a:solidFill>
                <a:latin typeface="Comic Sans MS" panose="030F0702030302020204" pitchFamily="66" charset="0"/>
              </a:rPr>
              <a:t>Clear essay intro and conclusion</a:t>
            </a:r>
          </a:p>
          <a:p>
            <a:pPr marL="285750" indent="-285750">
              <a:buFont typeface="Wingdings" panose="05000000000000000000" pitchFamily="2" charset="2"/>
              <a:buChar char="ü"/>
            </a:pPr>
            <a:r>
              <a:rPr lang="en-GB" sz="1400" dirty="0" err="1">
                <a:solidFill>
                  <a:schemeClr val="tx1"/>
                </a:solidFill>
                <a:latin typeface="Comic Sans MS" panose="030F0702030302020204" pitchFamily="66" charset="0"/>
              </a:rPr>
              <a:t>SPaG</a:t>
            </a:r>
            <a:endParaRPr lang="en-GB" sz="1400" dirty="0">
              <a:solidFill>
                <a:schemeClr val="tx1"/>
              </a:solidFill>
              <a:latin typeface="Comic Sans MS" panose="030F0702030302020204" pitchFamily="66" charset="0"/>
            </a:endParaRPr>
          </a:p>
        </p:txBody>
      </p:sp>
      <p:sp>
        <p:nvSpPr>
          <p:cNvPr id="6" name="Rectangle 5"/>
          <p:cNvSpPr/>
          <p:nvPr/>
        </p:nvSpPr>
        <p:spPr>
          <a:xfrm>
            <a:off x="5633974" y="496327"/>
            <a:ext cx="3307982" cy="264018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b="1" dirty="0" err="1">
                <a:solidFill>
                  <a:schemeClr val="tx1"/>
                </a:solidFill>
                <a:latin typeface="Comic Sans MS" charset="0"/>
                <a:ea typeface="Comic Sans MS" charset="0"/>
                <a:cs typeface="Comic Sans MS" charset="0"/>
              </a:rPr>
              <a:t>SPaG</a:t>
            </a:r>
            <a:r>
              <a:rPr lang="en-GB" sz="1400" b="1" dirty="0">
                <a:solidFill>
                  <a:schemeClr val="tx1"/>
                </a:solidFill>
                <a:latin typeface="Comic Sans MS" charset="0"/>
                <a:ea typeface="Comic Sans MS" charset="0"/>
                <a:cs typeface="Comic Sans MS" charset="0"/>
              </a:rPr>
              <a:t/>
            </a:r>
            <a:br>
              <a:rPr lang="en-GB" sz="1400" b="1" dirty="0">
                <a:solidFill>
                  <a:schemeClr val="tx1"/>
                </a:solidFill>
                <a:latin typeface="Comic Sans MS" charset="0"/>
                <a:ea typeface="Comic Sans MS" charset="0"/>
                <a:cs typeface="Comic Sans MS" charset="0"/>
              </a:rPr>
            </a:br>
            <a:r>
              <a:rPr lang="en-GB" sz="1400" dirty="0" smtClean="0">
                <a:solidFill>
                  <a:schemeClr val="tx1"/>
                </a:solidFill>
                <a:latin typeface="Comic Sans MS" charset="0"/>
                <a:ea typeface="Comic Sans MS" charset="0"/>
                <a:cs typeface="Comic Sans MS" charset="0"/>
              </a:rPr>
              <a:t>Britain</a:t>
            </a:r>
          </a:p>
          <a:p>
            <a:r>
              <a:rPr lang="en-GB" sz="1400" dirty="0" smtClean="0">
                <a:solidFill>
                  <a:schemeClr val="tx1"/>
                </a:solidFill>
                <a:latin typeface="Comic Sans MS" charset="0"/>
                <a:ea typeface="Comic Sans MS" charset="0"/>
                <a:cs typeface="Comic Sans MS" charset="0"/>
              </a:rPr>
              <a:t>Government</a:t>
            </a:r>
          </a:p>
          <a:p>
            <a:r>
              <a:rPr lang="en-GB" sz="1400" dirty="0" smtClean="0">
                <a:solidFill>
                  <a:schemeClr val="tx1"/>
                </a:solidFill>
                <a:latin typeface="Comic Sans MS" charset="0"/>
                <a:ea typeface="Comic Sans MS" charset="0"/>
                <a:cs typeface="Comic Sans MS" charset="0"/>
              </a:rPr>
              <a:t>Appeasement</a:t>
            </a:r>
          </a:p>
          <a:p>
            <a:r>
              <a:rPr lang="en-GB" sz="1400" dirty="0" smtClean="0">
                <a:solidFill>
                  <a:schemeClr val="tx1"/>
                </a:solidFill>
                <a:latin typeface="Comic Sans MS" charset="0"/>
                <a:ea typeface="Comic Sans MS" charset="0"/>
                <a:cs typeface="Comic Sans MS" charset="0"/>
              </a:rPr>
              <a:t>League</a:t>
            </a:r>
          </a:p>
          <a:p>
            <a:r>
              <a:rPr lang="en-GB" sz="1400" dirty="0" smtClean="0">
                <a:solidFill>
                  <a:schemeClr val="tx1"/>
                </a:solidFill>
                <a:latin typeface="Comic Sans MS" charset="0"/>
                <a:ea typeface="Comic Sans MS" charset="0"/>
                <a:cs typeface="Comic Sans MS" charset="0"/>
              </a:rPr>
              <a:t>Their/there </a:t>
            </a:r>
          </a:p>
          <a:p>
            <a:r>
              <a:rPr lang="en-GB" sz="1400" dirty="0">
                <a:solidFill>
                  <a:schemeClr val="tx1"/>
                </a:solidFill>
                <a:latin typeface="Comic Sans MS" charset="0"/>
                <a:ea typeface="Comic Sans MS" charset="0"/>
                <a:cs typeface="Comic Sans MS" charset="0"/>
              </a:rPr>
              <a:t>d</a:t>
            </a:r>
            <a:r>
              <a:rPr lang="en-GB" sz="1400" dirty="0" smtClean="0">
                <a:solidFill>
                  <a:schemeClr val="tx1"/>
                </a:solidFill>
                <a:latin typeface="Comic Sans MS" charset="0"/>
                <a:ea typeface="Comic Sans MS" charset="0"/>
                <a:cs typeface="Comic Sans MS" charset="0"/>
              </a:rPr>
              <a:t>efinitely </a:t>
            </a:r>
          </a:p>
          <a:p>
            <a:r>
              <a:rPr lang="en-GB" sz="1400" dirty="0" smtClean="0">
                <a:solidFill>
                  <a:schemeClr val="tx1"/>
                </a:solidFill>
                <a:latin typeface="Comic Sans MS" charset="0"/>
                <a:ea typeface="Comic Sans MS" charset="0"/>
                <a:cs typeface="Comic Sans MS" charset="0"/>
              </a:rPr>
              <a:t>Chamberlain</a:t>
            </a:r>
          </a:p>
          <a:p>
            <a:r>
              <a:rPr lang="en-GB" sz="1400" dirty="0" smtClean="0">
                <a:solidFill>
                  <a:schemeClr val="tx1"/>
                </a:solidFill>
                <a:latin typeface="Comic Sans MS" charset="0"/>
                <a:ea typeface="Comic Sans MS" charset="0"/>
                <a:cs typeface="Comic Sans MS" charset="0"/>
              </a:rPr>
              <a:t>Munich</a:t>
            </a:r>
          </a:p>
          <a:p>
            <a:r>
              <a:rPr lang="en-GB" sz="1400" dirty="0">
                <a:solidFill>
                  <a:schemeClr val="tx1"/>
                </a:solidFill>
                <a:latin typeface="Comic Sans MS" charset="0"/>
                <a:ea typeface="Comic Sans MS" charset="0"/>
                <a:cs typeface="Comic Sans MS" charset="0"/>
              </a:rPr>
              <a:t>p</a:t>
            </a:r>
            <a:r>
              <a:rPr lang="en-GB" sz="1400" dirty="0" smtClean="0">
                <a:solidFill>
                  <a:schemeClr val="tx1"/>
                </a:solidFill>
                <a:latin typeface="Comic Sans MS" charset="0"/>
                <a:ea typeface="Comic Sans MS" charset="0"/>
                <a:cs typeface="Comic Sans MS" charset="0"/>
              </a:rPr>
              <a:t>eace </a:t>
            </a:r>
          </a:p>
          <a:p>
            <a:r>
              <a:rPr lang="en-GB" sz="1400" dirty="0" smtClean="0">
                <a:solidFill>
                  <a:schemeClr val="tx1"/>
                </a:solidFill>
                <a:latin typeface="Comic Sans MS" charset="0"/>
                <a:ea typeface="Comic Sans MS" charset="0"/>
                <a:cs typeface="Comic Sans MS" charset="0"/>
              </a:rPr>
              <a:t>Sudetenland</a:t>
            </a:r>
          </a:p>
          <a:p>
            <a:r>
              <a:rPr lang="en-GB" sz="1400" dirty="0" smtClean="0">
                <a:solidFill>
                  <a:schemeClr val="tx1"/>
                </a:solidFill>
                <a:latin typeface="Comic Sans MS" charset="0"/>
                <a:ea typeface="Comic Sans MS" charset="0"/>
                <a:cs typeface="Comic Sans MS" charset="0"/>
              </a:rPr>
              <a:t>Reparations </a:t>
            </a:r>
          </a:p>
        </p:txBody>
      </p:sp>
      <p:sp>
        <p:nvSpPr>
          <p:cNvPr id="7" name="Rectangle 6"/>
          <p:cNvSpPr/>
          <p:nvPr/>
        </p:nvSpPr>
        <p:spPr>
          <a:xfrm>
            <a:off x="3242836" y="498139"/>
            <a:ext cx="2307689" cy="256563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latin typeface="Comic Sans MS" charset="0"/>
                <a:ea typeface="Comic Sans MS" charset="0"/>
                <a:cs typeface="Comic Sans MS" charset="0"/>
              </a:rPr>
              <a:t>WWW</a:t>
            </a:r>
          </a:p>
          <a:p>
            <a:pPr marL="171450" indent="-171450">
              <a:buFont typeface="Arial" charset="0"/>
              <a:buChar char="•"/>
            </a:pPr>
            <a:r>
              <a:rPr lang="en-GB" sz="1200" dirty="0" smtClean="0">
                <a:solidFill>
                  <a:schemeClr val="tx1"/>
                </a:solidFill>
                <a:latin typeface="Comic Sans MS" charset="0"/>
                <a:ea typeface="Comic Sans MS" charset="0"/>
                <a:cs typeface="Comic Sans MS" charset="0"/>
              </a:rPr>
              <a:t>Good balanced structure </a:t>
            </a:r>
          </a:p>
          <a:p>
            <a:pPr marL="171450" indent="-171450">
              <a:buFont typeface="Arial" charset="0"/>
              <a:buChar char="•"/>
            </a:pPr>
            <a:r>
              <a:rPr lang="en-GB" sz="1200" dirty="0" smtClean="0">
                <a:solidFill>
                  <a:schemeClr val="tx1"/>
                </a:solidFill>
                <a:latin typeface="Comic Sans MS" charset="0"/>
                <a:ea typeface="Comic Sans MS" charset="0"/>
                <a:cs typeface="Comic Sans MS" charset="0"/>
              </a:rPr>
              <a:t>Good link between the actions of Hitler and appeasement</a:t>
            </a:r>
          </a:p>
          <a:p>
            <a:pPr marL="171450" indent="-171450">
              <a:buFont typeface="Arial" charset="0"/>
              <a:buChar char="•"/>
            </a:pPr>
            <a:r>
              <a:rPr lang="en-GB" sz="1200" dirty="0" smtClean="0">
                <a:solidFill>
                  <a:schemeClr val="tx1"/>
                </a:solidFill>
                <a:latin typeface="Comic Sans MS" charset="0"/>
                <a:ea typeface="Comic Sans MS" charset="0"/>
                <a:cs typeface="Comic Sans MS" charset="0"/>
              </a:rPr>
              <a:t>Good balanced answers</a:t>
            </a:r>
          </a:p>
          <a:p>
            <a:pPr marL="171450" indent="-171450">
              <a:buFont typeface="Arial" charset="0"/>
              <a:buChar char="•"/>
            </a:pPr>
            <a:r>
              <a:rPr lang="en-GB" sz="1200" dirty="0" smtClean="0">
                <a:solidFill>
                  <a:schemeClr val="tx1"/>
                </a:solidFill>
                <a:latin typeface="Comic Sans MS" charset="0"/>
                <a:ea typeface="Comic Sans MS" charset="0"/>
                <a:cs typeface="Comic Sans MS" charset="0"/>
              </a:rPr>
              <a:t>WONDERFUL use of language</a:t>
            </a:r>
          </a:p>
          <a:p>
            <a:pPr marL="171450" indent="-171450">
              <a:buFont typeface="Arial" charset="0"/>
              <a:buChar char="•"/>
            </a:pPr>
            <a:r>
              <a:rPr lang="en-GB" sz="1200" dirty="0" smtClean="0">
                <a:solidFill>
                  <a:schemeClr val="tx1"/>
                </a:solidFill>
                <a:latin typeface="Comic Sans MS" charset="0"/>
                <a:ea typeface="Comic Sans MS" charset="0"/>
                <a:cs typeface="Comic Sans MS" charset="0"/>
              </a:rPr>
              <a:t>Great work on the role of the Treaty of Versailles</a:t>
            </a:r>
          </a:p>
          <a:p>
            <a:pPr marL="171450" indent="-171450">
              <a:buFont typeface="Arial" charset="0"/>
              <a:buChar char="•"/>
            </a:pPr>
            <a:r>
              <a:rPr lang="en-GB" sz="1200" dirty="0" smtClean="0">
                <a:solidFill>
                  <a:schemeClr val="tx1"/>
                </a:solidFill>
                <a:latin typeface="Comic Sans MS" charset="0"/>
                <a:ea typeface="Comic Sans MS" charset="0"/>
                <a:cs typeface="Comic Sans MS" charset="0"/>
              </a:rPr>
              <a:t>Almost EVERYONE has improved on their target from their WW1 essay! </a:t>
            </a:r>
            <a:endParaRPr lang="en-GB" sz="1200" dirty="0">
              <a:solidFill>
                <a:schemeClr val="tx1"/>
              </a:solidFill>
              <a:latin typeface="Comic Sans MS" charset="0"/>
              <a:ea typeface="Comic Sans MS" charset="0"/>
              <a:cs typeface="Comic Sans MS" charset="0"/>
            </a:endParaRPr>
          </a:p>
        </p:txBody>
      </p:sp>
      <p:sp>
        <p:nvSpPr>
          <p:cNvPr id="8" name="Rectangle 7"/>
          <p:cNvSpPr/>
          <p:nvPr/>
        </p:nvSpPr>
        <p:spPr>
          <a:xfrm>
            <a:off x="3423022" y="3186674"/>
            <a:ext cx="2184812" cy="16282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latin typeface="Comic Sans MS" charset="0"/>
                <a:ea typeface="Comic Sans MS" charset="0"/>
                <a:cs typeface="Comic Sans MS" charset="0"/>
              </a:rPr>
              <a:t>EBI</a:t>
            </a:r>
          </a:p>
          <a:p>
            <a:pPr marL="171450" indent="-171450">
              <a:buFont typeface="Arial" charset="0"/>
              <a:buChar char="•"/>
            </a:pPr>
            <a:r>
              <a:rPr lang="en-GB" sz="1000" dirty="0" smtClean="0">
                <a:solidFill>
                  <a:schemeClr val="tx1"/>
                </a:solidFill>
                <a:latin typeface="Comic Sans MS" charset="0"/>
                <a:ea typeface="Comic Sans MS" charset="0"/>
                <a:cs typeface="Comic Sans MS" charset="0"/>
              </a:rPr>
              <a:t>Make sure your DATES and FACTS are correct!</a:t>
            </a:r>
          </a:p>
          <a:p>
            <a:pPr marL="171450" indent="-171450">
              <a:buFont typeface="Arial" charset="0"/>
              <a:buChar char="•"/>
            </a:pPr>
            <a:r>
              <a:rPr lang="en-GB" sz="1000" dirty="0" smtClean="0">
                <a:solidFill>
                  <a:schemeClr val="tx1"/>
                </a:solidFill>
                <a:latin typeface="Comic Sans MS" charset="0"/>
                <a:ea typeface="Comic Sans MS" charset="0"/>
                <a:cs typeface="Comic Sans MS" charset="0"/>
              </a:rPr>
              <a:t>Use SPECIFIC examples </a:t>
            </a:r>
          </a:p>
          <a:p>
            <a:pPr marL="171450" indent="-171450">
              <a:buFont typeface="Arial" charset="0"/>
              <a:buChar char="•"/>
            </a:pPr>
            <a:endParaRPr lang="en-GB" sz="1000" dirty="0">
              <a:solidFill>
                <a:schemeClr val="tx1"/>
              </a:solidFill>
              <a:latin typeface="Comic Sans MS" charset="0"/>
              <a:ea typeface="Comic Sans MS" charset="0"/>
              <a:cs typeface="Comic Sans MS" charset="0"/>
            </a:endParaRPr>
          </a:p>
          <a:p>
            <a:pPr marL="171450" indent="-171450">
              <a:buFont typeface="Arial" charset="0"/>
              <a:buChar char="•"/>
            </a:pPr>
            <a:r>
              <a:rPr lang="en-GB" sz="1000" dirty="0" smtClean="0">
                <a:solidFill>
                  <a:schemeClr val="tx1"/>
                </a:solidFill>
                <a:latin typeface="Comic Sans MS" charset="0"/>
                <a:ea typeface="Comic Sans MS" charset="0"/>
                <a:cs typeface="Comic Sans MS" charset="0"/>
              </a:rPr>
              <a:t>DON</a:t>
            </a:r>
            <a:r>
              <a:rPr lang="uk-UA" sz="1000" dirty="0" smtClean="0">
                <a:solidFill>
                  <a:schemeClr val="tx1"/>
                </a:solidFill>
                <a:latin typeface="Comic Sans MS" charset="0"/>
                <a:ea typeface="Comic Sans MS" charset="0"/>
                <a:cs typeface="Comic Sans MS" charset="0"/>
              </a:rPr>
              <a:t>’</a:t>
            </a:r>
            <a:r>
              <a:rPr lang="en-GB" sz="1000" dirty="0" smtClean="0">
                <a:solidFill>
                  <a:schemeClr val="tx1"/>
                </a:solidFill>
                <a:latin typeface="Comic Sans MS" charset="0"/>
                <a:ea typeface="Comic Sans MS" charset="0"/>
                <a:cs typeface="Comic Sans MS" charset="0"/>
              </a:rPr>
              <a:t>T  just tell the story!!</a:t>
            </a:r>
          </a:p>
          <a:p>
            <a:pPr marL="171450" indent="-171450">
              <a:buFont typeface="Arial" charset="0"/>
              <a:buChar char="•"/>
            </a:pPr>
            <a:endParaRPr lang="en-GB" sz="1000" dirty="0">
              <a:solidFill>
                <a:schemeClr val="tx1"/>
              </a:solidFill>
              <a:latin typeface="Comic Sans MS" charset="0"/>
              <a:ea typeface="Comic Sans MS" charset="0"/>
              <a:cs typeface="Comic Sans MS" charset="0"/>
            </a:endParaRPr>
          </a:p>
          <a:p>
            <a:pPr marL="171450" indent="-171450">
              <a:buFont typeface="Arial" charset="0"/>
              <a:buChar char="•"/>
            </a:pPr>
            <a:r>
              <a:rPr lang="en-GB" sz="1000" dirty="0" smtClean="0">
                <a:solidFill>
                  <a:schemeClr val="tx1"/>
                </a:solidFill>
                <a:latin typeface="Comic Sans MS" charset="0"/>
                <a:ea typeface="Comic Sans MS" charset="0"/>
                <a:cs typeface="Comic Sans MS" charset="0"/>
              </a:rPr>
              <a:t>Don</a:t>
            </a:r>
            <a:r>
              <a:rPr lang="uk-UA" sz="1000" dirty="0" smtClean="0">
                <a:solidFill>
                  <a:schemeClr val="tx1"/>
                </a:solidFill>
                <a:latin typeface="Comic Sans MS" charset="0"/>
                <a:ea typeface="Comic Sans MS" charset="0"/>
                <a:cs typeface="Comic Sans MS" charset="0"/>
              </a:rPr>
              <a:t>’</a:t>
            </a:r>
            <a:r>
              <a:rPr lang="en-GB" sz="1000" dirty="0" smtClean="0">
                <a:solidFill>
                  <a:schemeClr val="tx1"/>
                </a:solidFill>
                <a:latin typeface="Comic Sans MS" charset="0"/>
                <a:ea typeface="Comic Sans MS" charset="0"/>
                <a:cs typeface="Comic Sans MS" charset="0"/>
              </a:rPr>
              <a:t>t forget to actually link back to the terms of the question  </a:t>
            </a:r>
          </a:p>
          <a:p>
            <a:pPr marL="171450" indent="-171450">
              <a:buFont typeface="Arial" charset="0"/>
              <a:buChar char="•"/>
            </a:pPr>
            <a:endParaRPr lang="en-GB" sz="1000" dirty="0">
              <a:solidFill>
                <a:schemeClr val="tx1"/>
              </a:solidFill>
              <a:latin typeface="Comic Sans MS" charset="0"/>
              <a:ea typeface="Comic Sans MS" charset="0"/>
              <a:cs typeface="Comic Sans MS" charset="0"/>
            </a:endParaRPr>
          </a:p>
        </p:txBody>
      </p:sp>
      <p:sp>
        <p:nvSpPr>
          <p:cNvPr id="9" name="Rectangle 8"/>
          <p:cNvSpPr/>
          <p:nvPr/>
        </p:nvSpPr>
        <p:spPr>
          <a:xfrm>
            <a:off x="-1" y="2955100"/>
            <a:ext cx="3326285" cy="209991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latin typeface="Comic Sans MS" charset="0"/>
                <a:ea typeface="Comic Sans MS" charset="0"/>
                <a:cs typeface="Comic Sans MS" charset="0"/>
              </a:rPr>
              <a:t>Misconceptions</a:t>
            </a:r>
          </a:p>
          <a:p>
            <a:r>
              <a:rPr lang="en-GB" sz="1200" dirty="0" smtClean="0">
                <a:solidFill>
                  <a:schemeClr val="tx1"/>
                </a:solidFill>
                <a:latin typeface="Comic Sans MS" charset="0"/>
                <a:ea typeface="Comic Sans MS" charset="0"/>
                <a:cs typeface="Comic Sans MS" charset="0"/>
              </a:rPr>
              <a:t>The title was Chancellor when he was appointed THEN Fuhrer after 1934.</a:t>
            </a:r>
          </a:p>
          <a:p>
            <a:endParaRPr lang="en-GB" sz="1200" dirty="0">
              <a:solidFill>
                <a:schemeClr val="tx1"/>
              </a:solidFill>
              <a:latin typeface="Comic Sans MS" charset="0"/>
              <a:ea typeface="Comic Sans MS" charset="0"/>
              <a:cs typeface="Comic Sans MS" charset="0"/>
            </a:endParaRPr>
          </a:p>
          <a:p>
            <a:r>
              <a:rPr lang="en-GB" sz="1200" dirty="0" smtClean="0">
                <a:solidFill>
                  <a:schemeClr val="tx1"/>
                </a:solidFill>
                <a:latin typeface="Comic Sans MS" charset="0"/>
                <a:ea typeface="Comic Sans MS" charset="0"/>
                <a:cs typeface="Comic Sans MS" charset="0"/>
              </a:rPr>
              <a:t>The Treaty of Versailles didn’t literally cause the Depression – there’s lots in the years </a:t>
            </a:r>
            <a:r>
              <a:rPr lang="en-GB" sz="1200" dirty="0" err="1" smtClean="0">
                <a:solidFill>
                  <a:schemeClr val="tx1"/>
                </a:solidFill>
                <a:latin typeface="Comic Sans MS" charset="0"/>
                <a:ea typeface="Comic Sans MS" charset="0"/>
                <a:cs typeface="Comic Sans MS" charset="0"/>
              </a:rPr>
              <a:t>inbetween</a:t>
            </a:r>
            <a:r>
              <a:rPr lang="en-GB" sz="1200" dirty="0" smtClean="0">
                <a:solidFill>
                  <a:schemeClr val="tx1"/>
                </a:solidFill>
                <a:latin typeface="Comic Sans MS" charset="0"/>
                <a:ea typeface="Comic Sans MS" charset="0"/>
                <a:cs typeface="Comic Sans MS" charset="0"/>
              </a:rPr>
              <a:t> too! </a:t>
            </a:r>
          </a:p>
          <a:p>
            <a:endParaRPr lang="en-GB" sz="1200" dirty="0">
              <a:solidFill>
                <a:schemeClr val="tx1"/>
              </a:solidFill>
              <a:latin typeface="Comic Sans MS" charset="0"/>
              <a:ea typeface="Comic Sans MS" charset="0"/>
              <a:cs typeface="Comic Sans MS" charset="0"/>
            </a:endParaRPr>
          </a:p>
          <a:p>
            <a:r>
              <a:rPr lang="en-GB" sz="1200" dirty="0" smtClean="0">
                <a:solidFill>
                  <a:schemeClr val="tx1"/>
                </a:solidFill>
                <a:latin typeface="Comic Sans MS" charset="0"/>
                <a:ea typeface="Comic Sans MS" charset="0"/>
                <a:cs typeface="Comic Sans MS" charset="0"/>
              </a:rPr>
              <a:t>The Munich Agreement wasn’t to defend Poland – that was a separate treaty between Britain, France and Russia</a:t>
            </a:r>
          </a:p>
          <a:p>
            <a:endParaRPr lang="en-GB" sz="1200" b="1" dirty="0">
              <a:solidFill>
                <a:schemeClr val="tx1"/>
              </a:solidFill>
              <a:latin typeface="Comic Sans MS" charset="0"/>
              <a:ea typeface="Comic Sans MS" charset="0"/>
              <a:cs typeface="Comic Sans MS" charset="0"/>
            </a:endParaRPr>
          </a:p>
          <a:p>
            <a:pPr marL="171450" indent="-171450">
              <a:buFont typeface="Arial" charset="0"/>
              <a:buChar char="•"/>
            </a:pPr>
            <a:endParaRPr lang="en-GB" sz="1200" dirty="0">
              <a:solidFill>
                <a:schemeClr val="tx1"/>
              </a:solidFill>
              <a:latin typeface="Comic Sans MS" charset="0"/>
              <a:ea typeface="Comic Sans MS" charset="0"/>
              <a:cs typeface="Comic Sans MS" charset="0"/>
            </a:endParaRPr>
          </a:p>
        </p:txBody>
      </p:sp>
      <p:sp>
        <p:nvSpPr>
          <p:cNvPr id="10" name="TextBox 9"/>
          <p:cNvSpPr txBox="1"/>
          <p:nvPr/>
        </p:nvSpPr>
        <p:spPr>
          <a:xfrm>
            <a:off x="0" y="56394"/>
            <a:ext cx="9144000" cy="292388"/>
          </a:xfrm>
          <a:prstGeom prst="rect">
            <a:avLst/>
          </a:prstGeom>
          <a:noFill/>
        </p:spPr>
        <p:txBody>
          <a:bodyPr wrap="square" rtlCol="0">
            <a:spAutoFit/>
          </a:bodyPr>
          <a:lstStyle/>
          <a:p>
            <a:r>
              <a:rPr lang="en-GB" sz="1300" b="1" dirty="0"/>
              <a:t>Set: </a:t>
            </a:r>
            <a:r>
              <a:rPr lang="en-GB" sz="1300" dirty="0" smtClean="0"/>
              <a:t>9 Hi 1</a:t>
            </a:r>
            <a:r>
              <a:rPr lang="en-GB" sz="1300" dirty="0"/>
              <a:t>	</a:t>
            </a:r>
            <a:r>
              <a:rPr lang="en-GB" sz="1300" b="1" dirty="0"/>
              <a:t>Assessment:</a:t>
            </a:r>
            <a:r>
              <a:rPr lang="en-GB" sz="1100" b="1" dirty="0"/>
              <a:t> </a:t>
            </a:r>
            <a:r>
              <a:rPr lang="en-GB" altLang="en-US" sz="1100" b="1" u="sng" dirty="0"/>
              <a:t>“Hitler was not really to blame for World War Two” A J P Taylor, </a:t>
            </a:r>
            <a:r>
              <a:rPr lang="en-GB" altLang="en-US" sz="1100" b="1" u="sng" dirty="0" smtClean="0"/>
              <a:t>1961. How </a:t>
            </a:r>
            <a:r>
              <a:rPr lang="en-GB" altLang="en-US" sz="1100" b="1" u="sng" dirty="0"/>
              <a:t>far do you agree with this view?</a:t>
            </a:r>
            <a:endParaRPr lang="en-GB" sz="1100" i="1" dirty="0"/>
          </a:p>
        </p:txBody>
      </p:sp>
      <p:sp>
        <p:nvSpPr>
          <p:cNvPr id="11" name="Oval Callout 10"/>
          <p:cNvSpPr/>
          <p:nvPr/>
        </p:nvSpPr>
        <p:spPr>
          <a:xfrm>
            <a:off x="6543125" y="5130127"/>
            <a:ext cx="1129202" cy="934107"/>
          </a:xfrm>
          <a:prstGeom prst="wedgeEllipseCallout">
            <a:avLst>
              <a:gd name="adj1" fmla="val -77378"/>
              <a:gd name="adj2" fmla="val -425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2" name="Rounded Rectangular Callout 11"/>
          <p:cNvSpPr/>
          <p:nvPr/>
        </p:nvSpPr>
        <p:spPr>
          <a:xfrm>
            <a:off x="7455078" y="5217824"/>
            <a:ext cx="1336128" cy="981404"/>
          </a:xfrm>
          <a:prstGeom prst="wedgeRoundRectCallout">
            <a:avLst>
              <a:gd name="adj1" fmla="val 69432"/>
              <a:gd name="adj2" fmla="val -37500"/>
              <a:gd name="adj3" fmla="val 1666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Rectangular Callout 12"/>
          <p:cNvSpPr/>
          <p:nvPr/>
        </p:nvSpPr>
        <p:spPr>
          <a:xfrm>
            <a:off x="7749185" y="5828738"/>
            <a:ext cx="1206059" cy="709448"/>
          </a:xfrm>
          <a:prstGeom prst="wedgeRectCallout">
            <a:avLst>
              <a:gd name="adj1" fmla="val 4657"/>
              <a:gd name="adj2" fmla="val 7083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TextBox 13"/>
          <p:cNvSpPr txBox="1"/>
          <p:nvPr/>
        </p:nvSpPr>
        <p:spPr>
          <a:xfrm>
            <a:off x="6204679" y="5352465"/>
            <a:ext cx="2935296" cy="830997"/>
          </a:xfrm>
          <a:prstGeom prst="rect">
            <a:avLst/>
          </a:prstGeom>
          <a:noFill/>
        </p:spPr>
        <p:txBody>
          <a:bodyPr wrap="square" rtlCol="0">
            <a:spAutoFit/>
          </a:bodyPr>
          <a:lstStyle/>
          <a:p>
            <a:pPr algn="ctr"/>
            <a:r>
              <a:rPr lang="en-GB" sz="2400" dirty="0"/>
              <a:t>WHOLE CLASS FEEDBACK</a:t>
            </a:r>
          </a:p>
        </p:txBody>
      </p:sp>
      <p:sp>
        <p:nvSpPr>
          <p:cNvPr id="19" name="Rectangle 18"/>
          <p:cNvSpPr/>
          <p:nvPr/>
        </p:nvSpPr>
        <p:spPr>
          <a:xfrm>
            <a:off x="-1" y="5478454"/>
            <a:ext cx="6006661" cy="1379545"/>
          </a:xfrm>
          <a:prstGeom prst="rect">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a:solidFill>
                  <a:schemeClr val="tx1"/>
                </a:solidFill>
              </a:rPr>
              <a:t>MY PERSONAL TARGET</a:t>
            </a:r>
          </a:p>
        </p:txBody>
      </p:sp>
      <p:sp>
        <p:nvSpPr>
          <p:cNvPr id="15" name="Rectangle 14"/>
          <p:cNvSpPr/>
          <p:nvPr/>
        </p:nvSpPr>
        <p:spPr>
          <a:xfrm>
            <a:off x="5633973" y="3173693"/>
            <a:ext cx="3321271" cy="1683145"/>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b="1" dirty="0" smtClean="0">
                <a:solidFill>
                  <a:schemeClr val="tx1"/>
                </a:solidFill>
                <a:latin typeface="Comic Sans MS" charset="0"/>
                <a:ea typeface="Comic Sans MS" charset="0"/>
                <a:cs typeface="Comic Sans MS" charset="0"/>
              </a:rPr>
              <a:t>Actions</a:t>
            </a:r>
          </a:p>
          <a:p>
            <a:pPr marL="285750" indent="-285750">
              <a:buFont typeface="Arial" charset="0"/>
              <a:buChar char="•"/>
            </a:pPr>
            <a:r>
              <a:rPr lang="en-GB" sz="1400" dirty="0" smtClean="0">
                <a:solidFill>
                  <a:schemeClr val="tx1"/>
                </a:solidFill>
                <a:latin typeface="Comic Sans MS" charset="0"/>
                <a:ea typeface="Comic Sans MS" charset="0"/>
                <a:cs typeface="Comic Sans MS" charset="0"/>
              </a:rPr>
              <a:t>Stick your personal target onto this sheet</a:t>
            </a:r>
          </a:p>
          <a:p>
            <a:pPr marL="285750" indent="-285750">
              <a:buFont typeface="Arial" charset="0"/>
              <a:buChar char="•"/>
            </a:pPr>
            <a:r>
              <a:rPr lang="en-GB" sz="1400" dirty="0" smtClean="0">
                <a:solidFill>
                  <a:schemeClr val="tx1"/>
                </a:solidFill>
                <a:latin typeface="Comic Sans MS" charset="0"/>
                <a:ea typeface="Comic Sans MS" charset="0"/>
                <a:cs typeface="Comic Sans MS" charset="0"/>
              </a:rPr>
              <a:t>Practice any </a:t>
            </a:r>
            <a:r>
              <a:rPr lang="en-GB" sz="1400" dirty="0" err="1" smtClean="0">
                <a:solidFill>
                  <a:schemeClr val="tx1"/>
                </a:solidFill>
                <a:latin typeface="Comic Sans MS" charset="0"/>
                <a:ea typeface="Comic Sans MS" charset="0"/>
                <a:cs typeface="Comic Sans MS" charset="0"/>
              </a:rPr>
              <a:t>SPaG</a:t>
            </a:r>
            <a:r>
              <a:rPr lang="en-GB" sz="1400" dirty="0" smtClean="0">
                <a:solidFill>
                  <a:schemeClr val="tx1"/>
                </a:solidFill>
                <a:latin typeface="Comic Sans MS" charset="0"/>
                <a:ea typeface="Comic Sans MS" charset="0"/>
                <a:cs typeface="Comic Sans MS" charset="0"/>
              </a:rPr>
              <a:t> corrections you can make.</a:t>
            </a:r>
          </a:p>
          <a:p>
            <a:endParaRPr lang="en-GB" sz="1400" b="1" dirty="0">
              <a:solidFill>
                <a:schemeClr val="tx1"/>
              </a:solidFill>
              <a:latin typeface="Comic Sans MS" charset="0"/>
              <a:ea typeface="Comic Sans MS" charset="0"/>
              <a:cs typeface="Comic Sans MS" charset="0"/>
            </a:endParaRPr>
          </a:p>
        </p:txBody>
      </p:sp>
      <p:sp>
        <p:nvSpPr>
          <p:cNvPr id="18" name="Rectangle 17"/>
          <p:cNvSpPr/>
          <p:nvPr/>
        </p:nvSpPr>
        <p:spPr>
          <a:xfrm>
            <a:off x="0" y="5055020"/>
            <a:ext cx="6006660" cy="318122"/>
          </a:xfrm>
          <a:prstGeom prst="rect">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rPr>
              <a:t>STAR work: Oscar, Abbie, Chris, Pippa, Alex</a:t>
            </a:r>
            <a:endParaRPr lang="en-GB" sz="1200" i="1" dirty="0">
              <a:solidFill>
                <a:schemeClr val="tx1"/>
              </a:solidFill>
            </a:endParaRPr>
          </a:p>
        </p:txBody>
      </p:sp>
      <p:sp>
        <p:nvSpPr>
          <p:cNvPr id="2" name="5-Point Star 1"/>
          <p:cNvSpPr/>
          <p:nvPr/>
        </p:nvSpPr>
        <p:spPr>
          <a:xfrm>
            <a:off x="5707483" y="4966418"/>
            <a:ext cx="435428" cy="393293"/>
          </a:xfrm>
          <a:prstGeom prst="star5">
            <a:avLst>
              <a:gd name="adj" fmla="val 20294"/>
              <a:gd name="hf" fmla="val 105146"/>
              <a:gd name="vf" fmla="val 110557"/>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7147538" y="603984"/>
            <a:ext cx="1710969" cy="2893100"/>
          </a:xfrm>
          <a:prstGeom prst="rect">
            <a:avLst/>
          </a:prstGeom>
          <a:noFill/>
        </p:spPr>
        <p:txBody>
          <a:bodyPr wrap="square" rtlCol="0">
            <a:spAutoFit/>
          </a:bodyPr>
          <a:lstStyle/>
          <a:p>
            <a:r>
              <a:rPr lang="en-US" sz="1400" dirty="0">
                <a:latin typeface="Comic Sans MS" charset="0"/>
                <a:ea typeface="Comic Sans MS" charset="0"/>
                <a:cs typeface="Comic Sans MS" charset="0"/>
              </a:rPr>
              <a:t>c</a:t>
            </a:r>
            <a:r>
              <a:rPr lang="en-US" sz="1400" dirty="0" smtClean="0">
                <a:latin typeface="Comic Sans MS" charset="0"/>
                <a:ea typeface="Comic Sans MS" charset="0"/>
                <a:cs typeface="Comic Sans MS" charset="0"/>
              </a:rPr>
              <a:t>onclusion</a:t>
            </a:r>
          </a:p>
          <a:p>
            <a:r>
              <a:rPr lang="en-GB" sz="1400" dirty="0">
                <a:latin typeface="Comic Sans MS" charset="0"/>
                <a:ea typeface="Comic Sans MS" charset="0"/>
                <a:cs typeface="Comic Sans MS" charset="0"/>
              </a:rPr>
              <a:t>declare </a:t>
            </a:r>
          </a:p>
          <a:p>
            <a:r>
              <a:rPr lang="en-GB" sz="1400" dirty="0">
                <a:latin typeface="Comic Sans MS" charset="0"/>
                <a:ea typeface="Comic Sans MS" charset="0"/>
                <a:cs typeface="Comic Sans MS" charset="0"/>
              </a:rPr>
              <a:t>broke </a:t>
            </a:r>
          </a:p>
          <a:p>
            <a:r>
              <a:rPr lang="en-GB" sz="1400" dirty="0">
                <a:latin typeface="Comic Sans MS" charset="0"/>
                <a:ea typeface="Comic Sans MS" charset="0"/>
                <a:cs typeface="Comic Sans MS" charset="0"/>
              </a:rPr>
              <a:t>Britain</a:t>
            </a:r>
          </a:p>
          <a:p>
            <a:endParaRPr lang="en-GB" sz="1400" dirty="0" smtClean="0">
              <a:latin typeface="Comic Sans MS" charset="0"/>
              <a:ea typeface="Comic Sans MS" charset="0"/>
              <a:cs typeface="Comic Sans MS" charset="0"/>
            </a:endParaRPr>
          </a:p>
          <a:p>
            <a:r>
              <a:rPr lang="en-GB" sz="1400" dirty="0" smtClean="0">
                <a:latin typeface="Comic Sans MS" charset="0"/>
                <a:ea typeface="Comic Sans MS" charset="0"/>
                <a:cs typeface="Comic Sans MS" charset="0"/>
              </a:rPr>
              <a:t>CAPITAL </a:t>
            </a:r>
            <a:r>
              <a:rPr lang="en-GB" sz="1400" dirty="0">
                <a:latin typeface="Comic Sans MS" charset="0"/>
                <a:ea typeface="Comic Sans MS" charset="0"/>
                <a:cs typeface="Comic Sans MS" charset="0"/>
              </a:rPr>
              <a:t>LETTERS!! Treaty! Versailles! Hitler! League! </a:t>
            </a:r>
            <a:endParaRPr lang="en-GB" sz="1400" dirty="0" smtClean="0">
              <a:latin typeface="Comic Sans MS" charset="0"/>
              <a:ea typeface="Comic Sans MS" charset="0"/>
              <a:cs typeface="Comic Sans MS" charset="0"/>
            </a:endParaRPr>
          </a:p>
          <a:p>
            <a:r>
              <a:rPr lang="en-GB" sz="1400" dirty="0" smtClean="0">
                <a:latin typeface="Comic Sans MS" charset="0"/>
                <a:ea typeface="Comic Sans MS" charset="0"/>
                <a:cs typeface="Comic Sans MS" charset="0"/>
              </a:rPr>
              <a:t> </a:t>
            </a:r>
          </a:p>
          <a:p>
            <a:r>
              <a:rPr lang="en-GB" sz="1400" dirty="0" smtClean="0">
                <a:latin typeface="Comic Sans MS" charset="0"/>
                <a:ea typeface="Comic Sans MS" charset="0"/>
                <a:cs typeface="Comic Sans MS" charset="0"/>
              </a:rPr>
              <a:t>APOSTROPHES </a:t>
            </a:r>
            <a:endParaRPr lang="en-GB" sz="1400" dirty="0">
              <a:latin typeface="Comic Sans MS" charset="0"/>
              <a:ea typeface="Comic Sans MS" charset="0"/>
              <a:cs typeface="Comic Sans MS" charset="0"/>
            </a:endParaRPr>
          </a:p>
          <a:p>
            <a:endParaRPr lang="en-US" sz="1400" dirty="0" smtClean="0">
              <a:latin typeface="Comic Sans MS" charset="0"/>
              <a:ea typeface="Comic Sans MS" charset="0"/>
              <a:cs typeface="Comic Sans MS" charset="0"/>
            </a:endParaRPr>
          </a:p>
          <a:p>
            <a:endParaRPr lang="en-US" sz="1400" dirty="0">
              <a:latin typeface="Comic Sans MS" charset="0"/>
              <a:ea typeface="Comic Sans MS" charset="0"/>
              <a:cs typeface="Comic Sans MS" charset="0"/>
            </a:endParaRPr>
          </a:p>
        </p:txBody>
      </p:sp>
    </p:spTree>
    <p:extLst>
      <p:ext uri="{BB962C8B-B14F-4D97-AF65-F5344CB8AC3E}">
        <p14:creationId xmlns:p14="http://schemas.microsoft.com/office/powerpoint/2010/main" val="22800902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Callout 15"/>
          <p:cNvSpPr/>
          <p:nvPr/>
        </p:nvSpPr>
        <p:spPr>
          <a:xfrm>
            <a:off x="6705036" y="5744982"/>
            <a:ext cx="1129202" cy="934107"/>
          </a:xfrm>
          <a:prstGeom prst="wedgeEllipseCallout">
            <a:avLst>
              <a:gd name="adj1" fmla="val -61671"/>
              <a:gd name="adj2" fmla="val 5237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7" name="Rectangular Callout 16"/>
          <p:cNvSpPr/>
          <p:nvPr/>
        </p:nvSpPr>
        <p:spPr>
          <a:xfrm>
            <a:off x="6006661" y="5489780"/>
            <a:ext cx="1206059" cy="709448"/>
          </a:xfrm>
          <a:prstGeom prst="wedgeRectCallout">
            <a:avLst>
              <a:gd name="adj1" fmla="val -37500"/>
              <a:gd name="adj2" fmla="val 741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Rectangle 3"/>
          <p:cNvSpPr/>
          <p:nvPr/>
        </p:nvSpPr>
        <p:spPr>
          <a:xfrm>
            <a:off x="0" y="486554"/>
            <a:ext cx="3133394" cy="2385582"/>
          </a:xfrm>
          <a:prstGeom prst="rect">
            <a:avLst/>
          </a:prstGeom>
          <a:solidFill>
            <a:schemeClr val="bg2"/>
          </a:solid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a:solidFill>
                  <a:schemeClr val="tx1"/>
                </a:solidFill>
                <a:latin typeface="Comic Sans MS" charset="0"/>
                <a:ea typeface="Comic Sans MS" charset="0"/>
                <a:cs typeface="Comic Sans MS" charset="0"/>
              </a:rPr>
              <a:t>Success Criteria</a:t>
            </a:r>
          </a:p>
          <a:p>
            <a:endParaRPr lang="en-GB" sz="1200" dirty="0">
              <a:solidFill>
                <a:schemeClr val="tx1"/>
              </a:solidFill>
              <a:latin typeface="Comic Sans MS" charset="0"/>
              <a:ea typeface="Comic Sans MS" charset="0"/>
              <a:cs typeface="Comic Sans MS" charset="0"/>
            </a:endParaRPr>
          </a:p>
        </p:txBody>
      </p:sp>
      <p:sp>
        <p:nvSpPr>
          <p:cNvPr id="6" name="Rectangle 5"/>
          <p:cNvSpPr/>
          <p:nvPr/>
        </p:nvSpPr>
        <p:spPr>
          <a:xfrm>
            <a:off x="5615646" y="432538"/>
            <a:ext cx="3307982" cy="264018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b="1" dirty="0" err="1">
                <a:solidFill>
                  <a:schemeClr val="tx1"/>
                </a:solidFill>
                <a:latin typeface="Comic Sans MS" charset="0"/>
                <a:ea typeface="Comic Sans MS" charset="0"/>
                <a:cs typeface="Comic Sans MS" charset="0"/>
              </a:rPr>
              <a:t>SPaG</a:t>
            </a:r>
            <a:r>
              <a:rPr lang="en-GB" sz="1400" b="1" dirty="0">
                <a:solidFill>
                  <a:schemeClr val="tx1"/>
                </a:solidFill>
                <a:latin typeface="Comic Sans MS" charset="0"/>
                <a:ea typeface="Comic Sans MS" charset="0"/>
                <a:cs typeface="Comic Sans MS" charset="0"/>
              </a:rPr>
              <a:t/>
            </a:r>
            <a:br>
              <a:rPr lang="en-GB" sz="1400" b="1" dirty="0">
                <a:solidFill>
                  <a:schemeClr val="tx1"/>
                </a:solidFill>
                <a:latin typeface="Comic Sans MS" charset="0"/>
                <a:ea typeface="Comic Sans MS" charset="0"/>
                <a:cs typeface="Comic Sans MS" charset="0"/>
              </a:rPr>
            </a:br>
            <a:endParaRPr lang="en-GB" sz="1400" dirty="0" smtClean="0">
              <a:solidFill>
                <a:schemeClr val="tx1"/>
              </a:solidFill>
              <a:latin typeface="Comic Sans MS" charset="0"/>
              <a:ea typeface="Comic Sans MS" charset="0"/>
              <a:cs typeface="Comic Sans MS" charset="0"/>
            </a:endParaRPr>
          </a:p>
        </p:txBody>
      </p:sp>
      <p:sp>
        <p:nvSpPr>
          <p:cNvPr id="7" name="Rectangle 6"/>
          <p:cNvSpPr/>
          <p:nvPr/>
        </p:nvSpPr>
        <p:spPr>
          <a:xfrm>
            <a:off x="3229548" y="454094"/>
            <a:ext cx="2307689" cy="256563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latin typeface="Comic Sans MS" charset="0"/>
                <a:ea typeface="Comic Sans MS" charset="0"/>
                <a:cs typeface="Comic Sans MS" charset="0"/>
              </a:rPr>
              <a:t>WWW (What went well)</a:t>
            </a:r>
          </a:p>
        </p:txBody>
      </p:sp>
      <p:sp>
        <p:nvSpPr>
          <p:cNvPr id="8" name="Rectangle 7"/>
          <p:cNvSpPr/>
          <p:nvPr/>
        </p:nvSpPr>
        <p:spPr>
          <a:xfrm>
            <a:off x="3423022" y="3186674"/>
            <a:ext cx="2184812" cy="16282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latin typeface="Comic Sans MS" charset="0"/>
                <a:ea typeface="Comic Sans MS" charset="0"/>
                <a:cs typeface="Comic Sans MS" charset="0"/>
              </a:rPr>
              <a:t>EBI (Even better if)</a:t>
            </a:r>
          </a:p>
        </p:txBody>
      </p:sp>
      <p:sp>
        <p:nvSpPr>
          <p:cNvPr id="9" name="Rectangle 8"/>
          <p:cNvSpPr/>
          <p:nvPr/>
        </p:nvSpPr>
        <p:spPr>
          <a:xfrm>
            <a:off x="-1" y="2955100"/>
            <a:ext cx="3326285" cy="209991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latin typeface="Comic Sans MS" charset="0"/>
                <a:ea typeface="Comic Sans MS" charset="0"/>
                <a:cs typeface="Comic Sans MS" charset="0"/>
              </a:rPr>
              <a:t>Misconceptions</a:t>
            </a:r>
          </a:p>
          <a:p>
            <a:endParaRPr lang="en-GB" sz="1200" b="1" dirty="0">
              <a:solidFill>
                <a:schemeClr val="tx1"/>
              </a:solidFill>
              <a:latin typeface="Comic Sans MS" charset="0"/>
              <a:ea typeface="Comic Sans MS" charset="0"/>
              <a:cs typeface="Comic Sans MS" charset="0"/>
            </a:endParaRPr>
          </a:p>
          <a:p>
            <a:pPr marL="171450" indent="-171450">
              <a:buFont typeface="Arial" charset="0"/>
              <a:buChar char="•"/>
            </a:pPr>
            <a:endParaRPr lang="en-GB" sz="1200" dirty="0">
              <a:solidFill>
                <a:schemeClr val="tx1"/>
              </a:solidFill>
              <a:latin typeface="Comic Sans MS" charset="0"/>
              <a:ea typeface="Comic Sans MS" charset="0"/>
              <a:cs typeface="Comic Sans MS" charset="0"/>
            </a:endParaRPr>
          </a:p>
        </p:txBody>
      </p:sp>
      <p:sp>
        <p:nvSpPr>
          <p:cNvPr id="10" name="TextBox 9"/>
          <p:cNvSpPr txBox="1"/>
          <p:nvPr/>
        </p:nvSpPr>
        <p:spPr>
          <a:xfrm>
            <a:off x="0" y="56394"/>
            <a:ext cx="9144000" cy="292388"/>
          </a:xfrm>
          <a:prstGeom prst="rect">
            <a:avLst/>
          </a:prstGeom>
          <a:noFill/>
        </p:spPr>
        <p:txBody>
          <a:bodyPr wrap="square" rtlCol="0">
            <a:spAutoFit/>
          </a:bodyPr>
          <a:lstStyle/>
          <a:p>
            <a:r>
              <a:rPr lang="en-GB" sz="1300" b="1" dirty="0"/>
              <a:t>Set: </a:t>
            </a:r>
            <a:r>
              <a:rPr lang="en-GB" sz="1300" dirty="0"/>
              <a:t>	</a:t>
            </a:r>
            <a:r>
              <a:rPr lang="en-GB" sz="1300" b="1" dirty="0"/>
              <a:t>Assessment:</a:t>
            </a:r>
            <a:r>
              <a:rPr lang="en-GB" sz="1100" b="1" dirty="0"/>
              <a:t> </a:t>
            </a:r>
            <a:endParaRPr lang="en-GB" sz="1100" i="1" dirty="0"/>
          </a:p>
        </p:txBody>
      </p:sp>
      <p:sp>
        <p:nvSpPr>
          <p:cNvPr id="11" name="Oval Callout 10"/>
          <p:cNvSpPr/>
          <p:nvPr/>
        </p:nvSpPr>
        <p:spPr>
          <a:xfrm>
            <a:off x="6543125" y="5130127"/>
            <a:ext cx="1129202" cy="934107"/>
          </a:xfrm>
          <a:prstGeom prst="wedgeEllipseCallout">
            <a:avLst>
              <a:gd name="adj1" fmla="val -77378"/>
              <a:gd name="adj2" fmla="val -425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2" name="Rounded Rectangular Callout 11"/>
          <p:cNvSpPr/>
          <p:nvPr/>
        </p:nvSpPr>
        <p:spPr>
          <a:xfrm>
            <a:off x="7455078" y="5217824"/>
            <a:ext cx="1336128" cy="981404"/>
          </a:xfrm>
          <a:prstGeom prst="wedgeRoundRectCallout">
            <a:avLst>
              <a:gd name="adj1" fmla="val 69432"/>
              <a:gd name="adj2" fmla="val -37500"/>
              <a:gd name="adj3" fmla="val 1666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Rectangular Callout 12"/>
          <p:cNvSpPr/>
          <p:nvPr/>
        </p:nvSpPr>
        <p:spPr>
          <a:xfrm>
            <a:off x="7749185" y="5828738"/>
            <a:ext cx="1206059" cy="709448"/>
          </a:xfrm>
          <a:prstGeom prst="wedgeRectCallout">
            <a:avLst>
              <a:gd name="adj1" fmla="val 4657"/>
              <a:gd name="adj2" fmla="val 7083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TextBox 13"/>
          <p:cNvSpPr txBox="1"/>
          <p:nvPr/>
        </p:nvSpPr>
        <p:spPr>
          <a:xfrm>
            <a:off x="6204679" y="5352465"/>
            <a:ext cx="2935296" cy="830997"/>
          </a:xfrm>
          <a:prstGeom prst="rect">
            <a:avLst/>
          </a:prstGeom>
          <a:noFill/>
        </p:spPr>
        <p:txBody>
          <a:bodyPr wrap="square" rtlCol="0">
            <a:spAutoFit/>
          </a:bodyPr>
          <a:lstStyle/>
          <a:p>
            <a:pPr algn="ctr"/>
            <a:r>
              <a:rPr lang="en-GB" sz="2400" dirty="0"/>
              <a:t>WHOLE CLASS FEEDBACK</a:t>
            </a:r>
          </a:p>
        </p:txBody>
      </p:sp>
      <p:sp>
        <p:nvSpPr>
          <p:cNvPr id="19" name="Rectangle 18"/>
          <p:cNvSpPr/>
          <p:nvPr/>
        </p:nvSpPr>
        <p:spPr>
          <a:xfrm>
            <a:off x="-1" y="5478454"/>
            <a:ext cx="6006661" cy="1379545"/>
          </a:xfrm>
          <a:prstGeom prst="rect">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a:solidFill>
                  <a:schemeClr val="tx1"/>
                </a:solidFill>
              </a:rPr>
              <a:t>MY PERSONAL TARGET</a:t>
            </a:r>
          </a:p>
        </p:txBody>
      </p:sp>
      <p:sp>
        <p:nvSpPr>
          <p:cNvPr id="15" name="Rectangle 14"/>
          <p:cNvSpPr/>
          <p:nvPr/>
        </p:nvSpPr>
        <p:spPr>
          <a:xfrm>
            <a:off x="5633973" y="3173693"/>
            <a:ext cx="3321271" cy="1683145"/>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b="1" dirty="0" smtClean="0">
                <a:solidFill>
                  <a:schemeClr val="tx1"/>
                </a:solidFill>
                <a:latin typeface="Comic Sans MS" charset="0"/>
                <a:ea typeface="Comic Sans MS" charset="0"/>
                <a:cs typeface="Comic Sans MS" charset="0"/>
              </a:rPr>
              <a:t>Actions to be completed on work:</a:t>
            </a:r>
          </a:p>
          <a:p>
            <a:endParaRPr lang="en-GB" sz="1400" b="1" dirty="0">
              <a:solidFill>
                <a:schemeClr val="tx1"/>
              </a:solidFill>
              <a:latin typeface="Comic Sans MS" charset="0"/>
              <a:ea typeface="Comic Sans MS" charset="0"/>
              <a:cs typeface="Comic Sans MS" charset="0"/>
            </a:endParaRPr>
          </a:p>
        </p:txBody>
      </p:sp>
      <p:sp>
        <p:nvSpPr>
          <p:cNvPr id="18" name="Rectangle 17"/>
          <p:cNvSpPr/>
          <p:nvPr/>
        </p:nvSpPr>
        <p:spPr>
          <a:xfrm>
            <a:off x="0" y="5055020"/>
            <a:ext cx="6006660" cy="318122"/>
          </a:xfrm>
          <a:prstGeom prst="rect">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chemeClr val="tx1"/>
                </a:solidFill>
              </a:rPr>
              <a:t>STAR work:</a:t>
            </a:r>
            <a:endParaRPr lang="en-GB" sz="1200" i="1" dirty="0">
              <a:solidFill>
                <a:schemeClr val="tx1"/>
              </a:solidFill>
            </a:endParaRPr>
          </a:p>
        </p:txBody>
      </p:sp>
      <p:sp>
        <p:nvSpPr>
          <p:cNvPr id="2" name="5-Point Star 1"/>
          <p:cNvSpPr/>
          <p:nvPr/>
        </p:nvSpPr>
        <p:spPr>
          <a:xfrm>
            <a:off x="5707483" y="4966418"/>
            <a:ext cx="435428" cy="393293"/>
          </a:xfrm>
          <a:prstGeom prst="star5">
            <a:avLst>
              <a:gd name="adj" fmla="val 20294"/>
              <a:gd name="hf" fmla="val 105146"/>
              <a:gd name="vf" fmla="val 110557"/>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25731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1285</TotalTime>
  <Words>2031</Words>
  <Application>Microsoft Macintosh PowerPoint</Application>
  <PresentationFormat>On-screen Show (4:3)</PresentationFormat>
  <Paragraphs>202</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Calibri</vt:lpstr>
      <vt:lpstr>Calibri Light</vt:lpstr>
      <vt:lpstr>Comic Sans MS</vt:lpstr>
      <vt:lpstr>Wingdings</vt:lpstr>
      <vt:lpstr>Arial</vt:lpstr>
      <vt:lpstr>Office Theme</vt:lpstr>
      <vt:lpstr>A selection of examples of feedback in history   Not included here: Feed up – WAGOLLs and success criteria included in lessons where an assessment is set up, ask NK for guidance if unsure as they should be evident in the SoL!</vt:lpstr>
      <vt:lpstr>Test feedback based on data collection, recapping key issues and reteaching/testing, in this case by annotating their test based on verbal teacher feedback– inspired by RP training on 18/09/17</vt:lpstr>
      <vt:lpstr>Read only recorded feedback with some individual comments/targets</vt:lpstr>
      <vt:lpstr>PowerPoint Presentation</vt:lpstr>
      <vt:lpstr>PowerPoint Presentation</vt:lpstr>
      <vt:lpstr>PowerPoint Presentation</vt:lpstr>
      <vt:lpstr>Whole class essay assessment feedback with individual targets</vt:lpstr>
      <vt:lpstr>PowerPoint Presentation</vt:lpstr>
      <vt:lpstr>PowerPoint Presentation</vt:lpstr>
      <vt:lpstr>PowerPoint Presentation</vt:lpstr>
      <vt:lpstr>PowerPoint Presentation</vt:lpstr>
      <vt:lpstr>Screen shot of visualiser feedback – ‘out loud’ marking with whole class, then DIRT to act upon this (in different coloured pen)</vt:lpstr>
      <vt:lpstr>Brief feedback on specific exam answer – already done visualiser feedback in lesson so grading and whole class feedback</vt:lpstr>
      <vt:lpstr>PowerPoint Presentation</vt:lpstr>
      <vt:lpstr>PowerPoint Presentation</vt:lpstr>
    </vt:vector>
  </TitlesOfParts>
  <Company>NYCC</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Sophie Brown</dc:creator>
  <cp:lastModifiedBy>Natalie Kesterton</cp:lastModifiedBy>
  <cp:revision>165</cp:revision>
  <cp:lastPrinted>2017-05-09T08:25:50Z</cp:lastPrinted>
  <dcterms:created xsi:type="dcterms:W3CDTF">2016-11-25T14:17:40Z</dcterms:created>
  <dcterms:modified xsi:type="dcterms:W3CDTF">2018-04-13T13:49:44Z</dcterms:modified>
</cp:coreProperties>
</file>