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328" r:id="rId3"/>
    <p:sldId id="346" r:id="rId4"/>
    <p:sldId id="326" r:id="rId5"/>
    <p:sldId id="329" r:id="rId6"/>
    <p:sldId id="342" r:id="rId7"/>
    <p:sldId id="330" r:id="rId8"/>
    <p:sldId id="341" r:id="rId9"/>
    <p:sldId id="345" r:id="rId10"/>
    <p:sldId id="331" r:id="rId11"/>
    <p:sldId id="338" r:id="rId12"/>
    <p:sldId id="339" r:id="rId13"/>
    <p:sldId id="332" r:id="rId14"/>
    <p:sldId id="333" r:id="rId15"/>
    <p:sldId id="334" r:id="rId16"/>
    <p:sldId id="335" r:id="rId17"/>
    <p:sldId id="336" r:id="rId18"/>
    <p:sldId id="337" r:id="rId19"/>
    <p:sldId id="347" r:id="rId20"/>
    <p:sldId id="343" r:id="rId21"/>
    <p:sldId id="344" r:id="rId22"/>
  </p:sldIdLst>
  <p:sldSz cx="12192000" cy="6858000"/>
  <p:notesSz cx="67691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4" autoAdjust="0"/>
    <p:restoredTop sz="81997" autoAdjust="0"/>
  </p:normalViewPr>
  <p:slideViewPr>
    <p:cSldViewPr snapToGrid="0">
      <p:cViewPr varScale="1">
        <p:scale>
          <a:sx n="71" d="100"/>
          <a:sy n="71" d="100"/>
        </p:scale>
        <p:origin x="888" y="54"/>
      </p:cViewPr>
      <p:guideLst/>
    </p:cSldViewPr>
  </p:slideViewPr>
  <p:notesTextViewPr>
    <p:cViewPr>
      <p:scale>
        <a:sx n="1" d="1"/>
        <a:sy n="1" d="1"/>
      </p:scale>
      <p:origin x="0" y="0"/>
    </p:cViewPr>
  </p:notesText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33276" cy="497020"/>
          </a:xfrm>
          <a:prstGeom prst="rect">
            <a:avLst/>
          </a:prstGeom>
        </p:spPr>
        <p:txBody>
          <a:bodyPr vert="horz" lIns="91138" tIns="45569" rIns="91138" bIns="45569" rtlCol="0"/>
          <a:lstStyle>
            <a:lvl1pPr algn="l">
              <a:defRPr sz="1200"/>
            </a:lvl1pPr>
          </a:lstStyle>
          <a:p>
            <a:endParaRPr lang="en-GB"/>
          </a:p>
        </p:txBody>
      </p:sp>
      <p:sp>
        <p:nvSpPr>
          <p:cNvPr id="3" name="Date Placeholder 2"/>
          <p:cNvSpPr>
            <a:spLocks noGrp="1"/>
          </p:cNvSpPr>
          <p:nvPr>
            <p:ph type="dt" idx="1"/>
          </p:nvPr>
        </p:nvSpPr>
        <p:spPr>
          <a:xfrm>
            <a:off x="3834257" y="1"/>
            <a:ext cx="2933276" cy="497020"/>
          </a:xfrm>
          <a:prstGeom prst="rect">
            <a:avLst/>
          </a:prstGeom>
        </p:spPr>
        <p:txBody>
          <a:bodyPr vert="horz" lIns="91138" tIns="45569" rIns="91138" bIns="45569" rtlCol="0"/>
          <a:lstStyle>
            <a:lvl1pPr algn="r">
              <a:defRPr sz="1200"/>
            </a:lvl1pPr>
          </a:lstStyle>
          <a:p>
            <a:fld id="{D018D446-D977-4B3C-9BE2-C94F61833EC1}" type="datetimeFigureOut">
              <a:rPr lang="en-GB" smtClean="0"/>
              <a:t>27/03/2018</a:t>
            </a:fld>
            <a:endParaRPr lang="en-GB"/>
          </a:p>
        </p:txBody>
      </p:sp>
      <p:sp>
        <p:nvSpPr>
          <p:cNvPr id="4" name="Slide Image Placeholder 3"/>
          <p:cNvSpPr>
            <a:spLocks noGrp="1" noRot="1" noChangeAspect="1"/>
          </p:cNvSpPr>
          <p:nvPr>
            <p:ph type="sldImg" idx="2"/>
          </p:nvPr>
        </p:nvSpPr>
        <p:spPr>
          <a:xfrm>
            <a:off x="412750" y="1238250"/>
            <a:ext cx="5943600" cy="3343275"/>
          </a:xfrm>
          <a:prstGeom prst="rect">
            <a:avLst/>
          </a:prstGeom>
          <a:noFill/>
          <a:ln w="12700">
            <a:solidFill>
              <a:prstClr val="black"/>
            </a:solidFill>
          </a:ln>
        </p:spPr>
        <p:txBody>
          <a:bodyPr vert="horz" lIns="91138" tIns="45569" rIns="91138" bIns="45569" rtlCol="0" anchor="ctr"/>
          <a:lstStyle/>
          <a:p>
            <a:endParaRPr lang="en-GB"/>
          </a:p>
        </p:txBody>
      </p:sp>
      <p:sp>
        <p:nvSpPr>
          <p:cNvPr id="5" name="Notes Placeholder 4"/>
          <p:cNvSpPr>
            <a:spLocks noGrp="1"/>
          </p:cNvSpPr>
          <p:nvPr>
            <p:ph type="body" sz="quarter" idx="3"/>
          </p:nvPr>
        </p:nvSpPr>
        <p:spPr>
          <a:xfrm>
            <a:off x="676910" y="4767262"/>
            <a:ext cx="5415280" cy="3900488"/>
          </a:xfrm>
          <a:prstGeom prst="rect">
            <a:avLst/>
          </a:prstGeom>
        </p:spPr>
        <p:txBody>
          <a:bodyPr vert="horz" lIns="91138" tIns="45569" rIns="91138" bIns="4556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08982"/>
            <a:ext cx="2933276" cy="497019"/>
          </a:xfrm>
          <a:prstGeom prst="rect">
            <a:avLst/>
          </a:prstGeom>
        </p:spPr>
        <p:txBody>
          <a:bodyPr vert="horz" lIns="91138" tIns="45569" rIns="91138" bIns="45569" rtlCol="0" anchor="b"/>
          <a:lstStyle>
            <a:lvl1pPr algn="l">
              <a:defRPr sz="1200"/>
            </a:lvl1pPr>
          </a:lstStyle>
          <a:p>
            <a:endParaRPr lang="en-GB"/>
          </a:p>
        </p:txBody>
      </p:sp>
      <p:sp>
        <p:nvSpPr>
          <p:cNvPr id="7" name="Slide Number Placeholder 6"/>
          <p:cNvSpPr>
            <a:spLocks noGrp="1"/>
          </p:cNvSpPr>
          <p:nvPr>
            <p:ph type="sldNum" sz="quarter" idx="5"/>
          </p:nvPr>
        </p:nvSpPr>
        <p:spPr>
          <a:xfrm>
            <a:off x="3834257" y="9408982"/>
            <a:ext cx="2933276" cy="497019"/>
          </a:xfrm>
          <a:prstGeom prst="rect">
            <a:avLst/>
          </a:prstGeom>
        </p:spPr>
        <p:txBody>
          <a:bodyPr vert="horz" lIns="91138" tIns="45569" rIns="91138" bIns="45569" rtlCol="0" anchor="b"/>
          <a:lstStyle>
            <a:lvl1pPr algn="r">
              <a:defRPr sz="1200"/>
            </a:lvl1pPr>
          </a:lstStyle>
          <a:p>
            <a:fld id="{2C504485-5F9B-4472-BCE8-D9572FEBFD44}" type="slidenum">
              <a:rPr lang="en-GB" smtClean="0"/>
              <a:t>‹#›</a:t>
            </a:fld>
            <a:endParaRPr lang="en-GB"/>
          </a:p>
        </p:txBody>
      </p:sp>
    </p:spTree>
    <p:extLst>
      <p:ext uri="{BB962C8B-B14F-4D97-AF65-F5344CB8AC3E}">
        <p14:creationId xmlns:p14="http://schemas.microsoft.com/office/powerpoint/2010/main" val="3557758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www.pbs.org</a:t>
            </a:r>
            <a:r>
              <a:rPr lang="en-US" dirty="0" smtClean="0"/>
              <a:t>/</a:t>
            </a:r>
            <a:r>
              <a:rPr lang="en-US" dirty="0" err="1" smtClean="0"/>
              <a:t>wnet</a:t>
            </a:r>
            <a:r>
              <a:rPr lang="en-US" dirty="0" smtClean="0"/>
              <a:t>/</a:t>
            </a:r>
            <a:r>
              <a:rPr lang="en-US" dirty="0" err="1" smtClean="0"/>
              <a:t>african</a:t>
            </a:r>
            <a:r>
              <a:rPr lang="en-US" dirty="0" smtClean="0"/>
              <a:t>-</a:t>
            </a:r>
            <a:r>
              <a:rPr lang="en-US" dirty="0" err="1" smtClean="0"/>
              <a:t>americans</a:t>
            </a:r>
            <a:r>
              <a:rPr lang="en-US" dirty="0" smtClean="0"/>
              <a:t>-many-rivers-to-cross/history/did-</a:t>
            </a:r>
            <a:r>
              <a:rPr lang="en-US" dirty="0" err="1" smtClean="0"/>
              <a:t>african</a:t>
            </a:r>
            <a:r>
              <a:rPr lang="en-US" dirty="0" smtClean="0"/>
              <a:t>-</a:t>
            </a:r>
            <a:r>
              <a:rPr lang="en-US" dirty="0" err="1" smtClean="0"/>
              <a:t>american</a:t>
            </a:r>
            <a:r>
              <a:rPr lang="en-US" dirty="0" smtClean="0"/>
              <a:t>-slaves-rebel/</a:t>
            </a:r>
          </a:p>
          <a:p>
            <a:endParaRPr lang="en-US" dirty="0"/>
          </a:p>
        </p:txBody>
      </p:sp>
      <p:sp>
        <p:nvSpPr>
          <p:cNvPr id="4" name="Slide Number Placeholder 3"/>
          <p:cNvSpPr>
            <a:spLocks noGrp="1"/>
          </p:cNvSpPr>
          <p:nvPr>
            <p:ph type="sldNum" sz="quarter" idx="10"/>
          </p:nvPr>
        </p:nvSpPr>
        <p:spPr/>
        <p:txBody>
          <a:bodyPr/>
          <a:lstStyle/>
          <a:p>
            <a:fld id="{2C504485-5F9B-4472-BCE8-D9572FEBFD44}" type="slidenum">
              <a:rPr lang="en-GB" smtClean="0"/>
              <a:t>2</a:t>
            </a:fld>
            <a:endParaRPr lang="en-GB"/>
          </a:p>
        </p:txBody>
      </p:sp>
    </p:spTree>
    <p:extLst>
      <p:ext uri="{BB962C8B-B14F-4D97-AF65-F5344CB8AC3E}">
        <p14:creationId xmlns:p14="http://schemas.microsoft.com/office/powerpoint/2010/main" val="1380728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14</a:t>
            </a:fld>
            <a:endParaRPr lang="en-GB"/>
          </a:p>
        </p:txBody>
      </p:sp>
    </p:spTree>
    <p:extLst>
      <p:ext uri="{BB962C8B-B14F-4D97-AF65-F5344CB8AC3E}">
        <p14:creationId xmlns:p14="http://schemas.microsoft.com/office/powerpoint/2010/main" val="485885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15</a:t>
            </a:fld>
            <a:endParaRPr lang="en-GB"/>
          </a:p>
        </p:txBody>
      </p:sp>
    </p:spTree>
    <p:extLst>
      <p:ext uri="{BB962C8B-B14F-4D97-AF65-F5344CB8AC3E}">
        <p14:creationId xmlns:p14="http://schemas.microsoft.com/office/powerpoint/2010/main" val="24127908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16</a:t>
            </a:fld>
            <a:endParaRPr lang="en-GB"/>
          </a:p>
        </p:txBody>
      </p:sp>
    </p:spTree>
    <p:extLst>
      <p:ext uri="{BB962C8B-B14F-4D97-AF65-F5344CB8AC3E}">
        <p14:creationId xmlns:p14="http://schemas.microsoft.com/office/powerpoint/2010/main" val="26026770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17</a:t>
            </a:fld>
            <a:endParaRPr lang="en-GB"/>
          </a:p>
        </p:txBody>
      </p:sp>
    </p:spTree>
    <p:extLst>
      <p:ext uri="{BB962C8B-B14F-4D97-AF65-F5344CB8AC3E}">
        <p14:creationId xmlns:p14="http://schemas.microsoft.com/office/powerpoint/2010/main" val="3063477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18</a:t>
            </a:fld>
            <a:endParaRPr lang="en-GB"/>
          </a:p>
        </p:txBody>
      </p:sp>
    </p:spTree>
    <p:extLst>
      <p:ext uri="{BB962C8B-B14F-4D97-AF65-F5344CB8AC3E}">
        <p14:creationId xmlns:p14="http://schemas.microsoft.com/office/powerpoint/2010/main" val="7061337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19</a:t>
            </a:fld>
            <a:endParaRPr lang="en-GB"/>
          </a:p>
        </p:txBody>
      </p:sp>
    </p:spTree>
    <p:extLst>
      <p:ext uri="{BB962C8B-B14F-4D97-AF65-F5344CB8AC3E}">
        <p14:creationId xmlns:p14="http://schemas.microsoft.com/office/powerpoint/2010/main" val="2291956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20</a:t>
            </a:fld>
            <a:endParaRPr lang="en-GB"/>
          </a:p>
        </p:txBody>
      </p:sp>
    </p:spTree>
    <p:extLst>
      <p:ext uri="{BB962C8B-B14F-4D97-AF65-F5344CB8AC3E}">
        <p14:creationId xmlns:p14="http://schemas.microsoft.com/office/powerpoint/2010/main" val="3826659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21</a:t>
            </a:fld>
            <a:endParaRPr lang="en-GB"/>
          </a:p>
        </p:txBody>
      </p:sp>
    </p:spTree>
    <p:extLst>
      <p:ext uri="{BB962C8B-B14F-4D97-AF65-F5344CB8AC3E}">
        <p14:creationId xmlns:p14="http://schemas.microsoft.com/office/powerpoint/2010/main" val="2225632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www.pbs.org</a:t>
            </a:r>
            <a:r>
              <a:rPr lang="en-US" dirty="0" smtClean="0"/>
              <a:t>/</a:t>
            </a:r>
            <a:r>
              <a:rPr lang="en-US" dirty="0" err="1" smtClean="0"/>
              <a:t>wnet</a:t>
            </a:r>
            <a:r>
              <a:rPr lang="en-US" dirty="0" smtClean="0"/>
              <a:t>/</a:t>
            </a:r>
            <a:r>
              <a:rPr lang="en-US" dirty="0" err="1" smtClean="0"/>
              <a:t>african</a:t>
            </a:r>
            <a:r>
              <a:rPr lang="en-US" dirty="0" smtClean="0"/>
              <a:t>-</a:t>
            </a:r>
            <a:r>
              <a:rPr lang="en-US" dirty="0" err="1" smtClean="0"/>
              <a:t>americans</a:t>
            </a:r>
            <a:r>
              <a:rPr lang="en-US" dirty="0" smtClean="0"/>
              <a:t>-many-rivers-to-cross/history/did-</a:t>
            </a:r>
            <a:r>
              <a:rPr lang="en-US" dirty="0" err="1" smtClean="0"/>
              <a:t>african</a:t>
            </a:r>
            <a:r>
              <a:rPr lang="en-US" dirty="0" smtClean="0"/>
              <a:t>-</a:t>
            </a:r>
            <a:r>
              <a:rPr lang="en-US" dirty="0" err="1" smtClean="0"/>
              <a:t>american</a:t>
            </a:r>
            <a:r>
              <a:rPr lang="en-US" dirty="0" smtClean="0"/>
              <a:t>-slaves-rebel/</a:t>
            </a:r>
          </a:p>
          <a:p>
            <a:endParaRPr lang="en-US" dirty="0"/>
          </a:p>
        </p:txBody>
      </p:sp>
      <p:sp>
        <p:nvSpPr>
          <p:cNvPr id="4" name="Slide Number Placeholder 3"/>
          <p:cNvSpPr>
            <a:spLocks noGrp="1"/>
          </p:cNvSpPr>
          <p:nvPr>
            <p:ph type="sldNum" sz="quarter" idx="10"/>
          </p:nvPr>
        </p:nvSpPr>
        <p:spPr/>
        <p:txBody>
          <a:bodyPr/>
          <a:lstStyle/>
          <a:p>
            <a:fld id="{2C504485-5F9B-4472-BCE8-D9572FEBFD44}" type="slidenum">
              <a:rPr lang="en-GB" smtClean="0"/>
              <a:t>3</a:t>
            </a:fld>
            <a:endParaRPr lang="en-GB"/>
          </a:p>
        </p:txBody>
      </p:sp>
    </p:spTree>
    <p:extLst>
      <p:ext uri="{BB962C8B-B14F-4D97-AF65-F5344CB8AC3E}">
        <p14:creationId xmlns:p14="http://schemas.microsoft.com/office/powerpoint/2010/main" val="2635071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4</a:t>
            </a:fld>
            <a:endParaRPr lang="en-GB"/>
          </a:p>
        </p:txBody>
      </p:sp>
    </p:spTree>
    <p:extLst>
      <p:ext uri="{BB962C8B-B14F-4D97-AF65-F5344CB8AC3E}">
        <p14:creationId xmlns:p14="http://schemas.microsoft.com/office/powerpoint/2010/main" val="501766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5</a:t>
            </a:fld>
            <a:endParaRPr lang="en-GB"/>
          </a:p>
        </p:txBody>
      </p:sp>
    </p:spTree>
    <p:extLst>
      <p:ext uri="{BB962C8B-B14F-4D97-AF65-F5344CB8AC3E}">
        <p14:creationId xmlns:p14="http://schemas.microsoft.com/office/powerpoint/2010/main" val="2935503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6</a:t>
            </a:fld>
            <a:endParaRPr lang="en-GB"/>
          </a:p>
        </p:txBody>
      </p:sp>
    </p:spTree>
    <p:extLst>
      <p:ext uri="{BB962C8B-B14F-4D97-AF65-F5344CB8AC3E}">
        <p14:creationId xmlns:p14="http://schemas.microsoft.com/office/powerpoint/2010/main" val="2180913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7</a:t>
            </a:fld>
            <a:endParaRPr lang="en-GB"/>
          </a:p>
        </p:txBody>
      </p:sp>
    </p:spTree>
    <p:extLst>
      <p:ext uri="{BB962C8B-B14F-4D97-AF65-F5344CB8AC3E}">
        <p14:creationId xmlns:p14="http://schemas.microsoft.com/office/powerpoint/2010/main" val="1732145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is more detail about this in the textbook, p18</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10</a:t>
            </a:fld>
            <a:endParaRPr lang="en-GB"/>
          </a:p>
        </p:txBody>
      </p:sp>
    </p:spTree>
    <p:extLst>
      <p:ext uri="{BB962C8B-B14F-4D97-AF65-F5344CB8AC3E}">
        <p14:creationId xmlns:p14="http://schemas.microsoft.com/office/powerpoint/2010/main" val="3735102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is more detail about this in the textbook, p18</a:t>
            </a:r>
            <a:r>
              <a:rPr lang="en-GB" baseline="0" dirty="0" smtClean="0"/>
              <a:t> </a:t>
            </a:r>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11</a:t>
            </a:fld>
            <a:endParaRPr lang="en-GB"/>
          </a:p>
        </p:txBody>
      </p:sp>
    </p:spTree>
    <p:extLst>
      <p:ext uri="{BB962C8B-B14F-4D97-AF65-F5344CB8AC3E}">
        <p14:creationId xmlns:p14="http://schemas.microsoft.com/office/powerpoint/2010/main" val="2563691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TEACHERS: PRINT SLIDE</a:t>
            </a:r>
            <a:r>
              <a:rPr lang="en-GB" baseline="0" dirty="0" smtClean="0"/>
              <a:t> 7 AND 8 ONTO 1 A4 PAGE</a:t>
            </a:r>
            <a:endParaRPr lang="en-GB" dirty="0"/>
          </a:p>
        </p:txBody>
      </p:sp>
      <p:sp>
        <p:nvSpPr>
          <p:cNvPr id="4" name="Slide Number Placeholder 3"/>
          <p:cNvSpPr>
            <a:spLocks noGrp="1"/>
          </p:cNvSpPr>
          <p:nvPr>
            <p:ph type="sldNum" sz="quarter" idx="10"/>
          </p:nvPr>
        </p:nvSpPr>
        <p:spPr/>
        <p:txBody>
          <a:bodyPr/>
          <a:lstStyle/>
          <a:p>
            <a:fld id="{8AFEF5B2-EEE5-41E7-A1D4-6D0C62876B66}" type="slidenum">
              <a:rPr lang="en-GB" smtClean="0"/>
              <a:t>13</a:t>
            </a:fld>
            <a:endParaRPr lang="en-GB"/>
          </a:p>
        </p:txBody>
      </p:sp>
    </p:spTree>
    <p:extLst>
      <p:ext uri="{BB962C8B-B14F-4D97-AF65-F5344CB8AC3E}">
        <p14:creationId xmlns:p14="http://schemas.microsoft.com/office/powerpoint/2010/main" val="1859091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D0759F0-FB80-4596-BED8-951DA7D5D324}"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3060905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0759F0-FB80-4596-BED8-951DA7D5D324}"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1654910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0759F0-FB80-4596-BED8-951DA7D5D324}"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1964481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D0759F0-FB80-4596-BED8-951DA7D5D324}"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2725421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D0759F0-FB80-4596-BED8-951DA7D5D324}" type="datetimeFigureOut">
              <a:rPr lang="en-GB" smtClean="0"/>
              <a:t>27/03/2018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1796113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D0759F0-FB80-4596-BED8-951DA7D5D324}" type="datetimeFigureOut">
              <a:rPr lang="en-GB" smtClean="0"/>
              <a:t>27/03/2018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71848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D0759F0-FB80-4596-BED8-951DA7D5D324}" type="datetimeFigureOut">
              <a:rPr lang="en-GB" smtClean="0"/>
              <a:t>27/03/2018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3316519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D0759F0-FB80-4596-BED8-951DA7D5D324}" type="datetimeFigureOut">
              <a:rPr lang="en-GB" smtClean="0"/>
              <a:t>27/03/2018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3120668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0759F0-FB80-4596-BED8-951DA7D5D324}" type="datetimeFigureOut">
              <a:rPr lang="en-GB" smtClean="0"/>
              <a:t>27/03/2018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44300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D0759F0-FB80-4596-BED8-951DA7D5D324}" type="datetimeFigureOut">
              <a:rPr lang="en-GB" smtClean="0"/>
              <a:t>27/03/2018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4072482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D0759F0-FB80-4596-BED8-951DA7D5D324}" type="datetimeFigureOut">
              <a:rPr lang="en-GB" smtClean="0"/>
              <a:t>27/03/2018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7BFC044-BB66-4323-A18B-9CF092F33F5D}" type="slidenum">
              <a:rPr lang="en-GB" smtClean="0"/>
              <a:t>‹#›</a:t>
            </a:fld>
            <a:endParaRPr lang="en-GB"/>
          </a:p>
        </p:txBody>
      </p:sp>
    </p:spTree>
    <p:extLst>
      <p:ext uri="{BB962C8B-B14F-4D97-AF65-F5344CB8AC3E}">
        <p14:creationId xmlns:p14="http://schemas.microsoft.com/office/powerpoint/2010/main" val="966769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0759F0-FB80-4596-BED8-951DA7D5D324}" type="datetimeFigureOut">
              <a:rPr lang="en-GB" smtClean="0"/>
              <a:t>27/03/2018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FC044-BB66-4323-A18B-9CF092F33F5D}" type="slidenum">
              <a:rPr lang="en-GB" smtClean="0"/>
              <a:t>‹#›</a:t>
            </a:fld>
            <a:endParaRPr lang="en-GB"/>
          </a:p>
        </p:txBody>
      </p:sp>
    </p:spTree>
    <p:extLst>
      <p:ext uri="{BB962C8B-B14F-4D97-AF65-F5344CB8AC3E}">
        <p14:creationId xmlns:p14="http://schemas.microsoft.com/office/powerpoint/2010/main" val="1459034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hyperlink" Target="https://www.youtube.com/watch?v=mIfPf3_ng_I" TargetMode="External"/><Relationship Id="rId2" Type="http://schemas.openxmlformats.org/officeDocument/2006/relationships/audio" Target="file://localhost/C:/Documents%20and%20Settings/rfoster/Desktop/24_coro_primo_tempo_swing_low_sweet_chariot.mp3" TargetMode="External"/><Relationship Id="rId1" Type="http://schemas.microsoft.com/office/2007/relationships/media" Target="file://localhost/C:/Documents%20and%20Settings/rfoster/Desktop/24_coro_primo_tempo_swing_low_sweet_chariot.mp3" TargetMode="External"/><Relationship Id="rId6" Type="http://schemas.openxmlformats.org/officeDocument/2006/relationships/hyperlink" Target="https://www.youtube.com/watch?v=Thz1zDAytzU" TargetMode="Externa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hyperlink" Target="https://www.youtube.com/watch?v=mIfPf3_ng_I" TargetMode="External"/><Relationship Id="rId2" Type="http://schemas.openxmlformats.org/officeDocument/2006/relationships/audio" Target="file://localhost/C:/Documents%20and%20Settings/rfoster/Desktop/24_coro_primo_tempo_swing_low_sweet_chariot.mp3" TargetMode="External"/><Relationship Id="rId1" Type="http://schemas.microsoft.com/office/2007/relationships/media" Target="file://localhost/C:/Documents%20and%20Settings/rfoster/Desktop/24_coro_primo_tempo_swing_low_sweet_chariot.mp3" TargetMode="External"/><Relationship Id="rId6" Type="http://schemas.openxmlformats.org/officeDocument/2006/relationships/hyperlink" Target="https://www.youtube.com/watch?v=Thz1zDAytzU" TargetMode="Externa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latin typeface="Calibri" panose="020F0502020204030204" pitchFamily="34" charset="0"/>
              </a:rPr>
              <a:t/>
            </a:r>
            <a:br>
              <a:rPr lang="en-GB" dirty="0" smtClean="0">
                <a:latin typeface="Calibri" panose="020F0502020204030204" pitchFamily="34" charset="0"/>
              </a:rPr>
            </a:br>
            <a:r>
              <a:rPr lang="en-GB" dirty="0" smtClean="0">
                <a:latin typeface="Calibri" panose="020F0502020204030204" pitchFamily="34" charset="0"/>
              </a:rPr>
              <a:t>exploitation 3 – abolition of slavery</a:t>
            </a:r>
            <a:endParaRPr lang="en-GB" dirty="0">
              <a:latin typeface="Calibri" panose="020F0502020204030204" pitchFamily="34" charset="0"/>
            </a:endParaRPr>
          </a:p>
        </p:txBody>
      </p:sp>
      <p:sp>
        <p:nvSpPr>
          <p:cNvPr id="3" name="Subtitle 2"/>
          <p:cNvSpPr>
            <a:spLocks noGrp="1"/>
          </p:cNvSpPr>
          <p:nvPr>
            <p:ph type="subTitle" idx="1"/>
          </p:nvPr>
        </p:nvSpPr>
        <p:spPr/>
        <p:txBody>
          <a:bodyPr/>
          <a:lstStyle/>
          <a:p>
            <a:endParaRPr lang="en-GB" dirty="0"/>
          </a:p>
        </p:txBody>
      </p:sp>
      <p:sp>
        <p:nvSpPr>
          <p:cNvPr id="4" name="Title 1"/>
          <p:cNvSpPr txBox="1">
            <a:spLocks/>
          </p:cNvSpPr>
          <p:nvPr/>
        </p:nvSpPr>
        <p:spPr>
          <a:xfrm>
            <a:off x="1000897" y="1"/>
            <a:ext cx="10527957" cy="613317"/>
          </a:xfrm>
          <a:prstGeom prst="rect">
            <a:avLst/>
          </a:prstGeom>
          <a:ln>
            <a:solidFill>
              <a:schemeClr val="tx1"/>
            </a:solidFill>
          </a:ln>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200" b="1" dirty="0" smtClean="0"/>
              <a:t>1. America’s expansion 1789-1838   </a:t>
            </a:r>
            <a:r>
              <a:rPr lang="en-GB" sz="2200" b="1" dirty="0" smtClean="0"/>
              <a:t>EQ: What tensions arose as the USA grew?</a:t>
            </a:r>
            <a:r>
              <a:rPr lang="en-US" sz="2200" b="1" dirty="0" smtClean="0"/>
              <a:t> </a:t>
            </a:r>
            <a:endParaRPr lang="en-GB" sz="2200" dirty="0"/>
          </a:p>
        </p:txBody>
      </p:sp>
    </p:spTree>
    <p:extLst>
      <p:ext uri="{BB962C8B-B14F-4D97-AF65-F5344CB8AC3E}">
        <p14:creationId xmlns:p14="http://schemas.microsoft.com/office/powerpoint/2010/main" val="23466783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21973" y="613775"/>
            <a:ext cx="8948056" cy="923330"/>
          </a:xfrm>
          <a:prstGeom prst="rect">
            <a:avLst/>
          </a:prstGeom>
          <a:noFill/>
        </p:spPr>
        <p:txBody>
          <a:bodyPr wrap="square" rtlCol="0">
            <a:spAutoFit/>
          </a:bodyPr>
          <a:lstStyle/>
          <a:p>
            <a:r>
              <a:rPr lang="en-GB" dirty="0"/>
              <a:t>As you can see, there are many types of abolitionists. Although there are similarities between them, there were also some differences, which helped to create even more differences in society. </a:t>
            </a:r>
          </a:p>
        </p:txBody>
      </p:sp>
      <p:graphicFrame>
        <p:nvGraphicFramePr>
          <p:cNvPr id="6" name="Table 5"/>
          <p:cNvGraphicFramePr>
            <a:graphicFrameLocks noGrp="1"/>
          </p:cNvGraphicFramePr>
          <p:nvPr>
            <p:extLst/>
          </p:nvPr>
        </p:nvGraphicFramePr>
        <p:xfrm>
          <a:off x="1621970" y="1683576"/>
          <a:ext cx="8948058" cy="5394960"/>
        </p:xfrm>
        <a:graphic>
          <a:graphicData uri="http://schemas.openxmlformats.org/drawingml/2006/table">
            <a:tbl>
              <a:tblPr firstRow="1" bandRow="1">
                <a:tableStyleId>{5940675A-B579-460E-94D1-54222C63F5DA}</a:tableStyleId>
              </a:tblPr>
              <a:tblGrid>
                <a:gridCol w="1742862">
                  <a:extLst>
                    <a:ext uri="{9D8B030D-6E8A-4147-A177-3AD203B41FA5}">
                      <a16:colId xmlns:a16="http://schemas.microsoft.com/office/drawing/2014/main" val="20000"/>
                    </a:ext>
                  </a:extLst>
                </a:gridCol>
                <a:gridCol w="5510463">
                  <a:extLst>
                    <a:ext uri="{9D8B030D-6E8A-4147-A177-3AD203B41FA5}">
                      <a16:colId xmlns:a16="http://schemas.microsoft.com/office/drawing/2014/main" val="20001"/>
                    </a:ext>
                  </a:extLst>
                </a:gridCol>
                <a:gridCol w="1694733">
                  <a:extLst>
                    <a:ext uri="{9D8B030D-6E8A-4147-A177-3AD203B41FA5}">
                      <a16:colId xmlns:a16="http://schemas.microsoft.com/office/drawing/2014/main" val="20002"/>
                    </a:ext>
                  </a:extLst>
                </a:gridCol>
              </a:tblGrid>
              <a:tr h="574963">
                <a:tc>
                  <a:txBody>
                    <a:bodyPr/>
                    <a:lstStyle/>
                    <a:p>
                      <a:r>
                        <a:rPr lang="en-GB" b="1" dirty="0" smtClean="0"/>
                        <a:t>Argument</a:t>
                      </a:r>
                      <a:endParaRPr lang="en-GB" b="1" dirty="0"/>
                    </a:p>
                  </a:txBody>
                  <a:tcPr/>
                </a:tc>
                <a:tc>
                  <a:txBody>
                    <a:bodyPr/>
                    <a:lstStyle/>
                    <a:p>
                      <a:r>
                        <a:rPr lang="en-GB" b="1" dirty="0" smtClean="0"/>
                        <a:t>Summary </a:t>
                      </a:r>
                      <a:endParaRPr lang="en-GB" b="1" dirty="0"/>
                    </a:p>
                  </a:txBody>
                  <a:tcPr/>
                </a:tc>
                <a:tc>
                  <a:txBody>
                    <a:bodyPr/>
                    <a:lstStyle/>
                    <a:p>
                      <a:r>
                        <a:rPr lang="en-GB" b="1" dirty="0" smtClean="0"/>
                        <a:t>Matching cards </a:t>
                      </a:r>
                      <a:endParaRPr lang="en-GB" b="1" dirty="0"/>
                    </a:p>
                  </a:txBody>
                  <a:tcPr/>
                </a:tc>
                <a:extLst>
                  <a:ext uri="{0D108BD9-81ED-4DB2-BD59-A6C34878D82A}">
                    <a16:rowId xmlns:a16="http://schemas.microsoft.com/office/drawing/2014/main" val="10000"/>
                  </a:ext>
                </a:extLst>
              </a:tr>
              <a:tr h="992402">
                <a:tc>
                  <a:txBody>
                    <a:bodyPr/>
                    <a:lstStyle/>
                    <a:p>
                      <a:r>
                        <a:rPr lang="en-GB" sz="1200" dirty="0" smtClean="0"/>
                        <a:t>Most abolitionists believed that</a:t>
                      </a:r>
                      <a:r>
                        <a:rPr lang="en-GB" sz="1200" baseline="0" dirty="0" smtClean="0"/>
                        <a:t> slavery was simply wrong and must be abolished. </a:t>
                      </a:r>
                      <a:endParaRPr lang="en-GB" sz="1200" dirty="0"/>
                    </a:p>
                  </a:txBody>
                  <a:tcPr/>
                </a:tc>
                <a:tc>
                  <a:txBody>
                    <a:bodyPr/>
                    <a:lstStyle/>
                    <a:p>
                      <a:r>
                        <a:rPr lang="en-GB" sz="1200" dirty="0" smtClean="0"/>
                        <a:t>Many</a:t>
                      </a:r>
                      <a:r>
                        <a:rPr lang="en-GB" sz="1200" baseline="0" dirty="0" smtClean="0"/>
                        <a:t> </a:t>
                      </a:r>
                      <a:r>
                        <a:rPr lang="en-GB" sz="1200" dirty="0" smtClean="0"/>
                        <a:t>people who were against slavery believed that it was </a:t>
                      </a:r>
                      <a:r>
                        <a:rPr lang="en-GB" sz="1200" baseline="0" dirty="0" smtClean="0"/>
                        <a:t>an inhumane practice – and many former slaves could testify to this. Others felt that slavery was dangerous to society because it could create further divisions or even uprisings by blacks. Others believed that it went against God, who had created all men to be equal. </a:t>
                      </a:r>
                      <a:endParaRPr lang="en-GB" sz="1200" dirty="0"/>
                    </a:p>
                  </a:txBody>
                  <a:tcPr/>
                </a:tc>
                <a:tc>
                  <a:txBody>
                    <a:bodyPr/>
                    <a:lstStyle/>
                    <a:p>
                      <a:endParaRPr lang="en-GB" sz="1200" dirty="0"/>
                    </a:p>
                  </a:txBody>
                  <a:tcPr/>
                </a:tc>
                <a:extLst>
                  <a:ext uri="{0D108BD9-81ED-4DB2-BD59-A6C34878D82A}">
                    <a16:rowId xmlns:a16="http://schemas.microsoft.com/office/drawing/2014/main" val="10001"/>
                  </a:ext>
                </a:extLst>
              </a:tr>
              <a:tr h="1417717">
                <a:tc>
                  <a:txBody>
                    <a:bodyPr/>
                    <a:lstStyle/>
                    <a:p>
                      <a:r>
                        <a:rPr lang="en-GB" sz="1200" dirty="0" smtClean="0"/>
                        <a:t>Some abolitionists had no deep</a:t>
                      </a:r>
                      <a:r>
                        <a:rPr lang="en-GB" sz="1200" baseline="0" dirty="0" smtClean="0"/>
                        <a:t> objections to slavery but simply disliked the interference of Southerners in Northern affairs. </a:t>
                      </a:r>
                      <a:endParaRPr lang="en-GB" sz="1200" dirty="0"/>
                    </a:p>
                  </a:txBody>
                  <a:tcPr/>
                </a:tc>
                <a:tc>
                  <a:txBody>
                    <a:bodyPr/>
                    <a:lstStyle/>
                    <a:p>
                      <a:r>
                        <a:rPr lang="en-GB" sz="1200" dirty="0" smtClean="0"/>
                        <a:t>A federal law was passed in 1793 saying that black Americans in the North could be sent back to the  South if a judge ruled that the</a:t>
                      </a:r>
                      <a:r>
                        <a:rPr lang="en-GB" sz="1200" baseline="0" dirty="0" smtClean="0"/>
                        <a:t> person was a runaway slave. This made Southern slave owners happy, but angered Northerners who did not want to be complicit in slavery. Many Northern states ignored the law. But in 1850, as a result of pressure from Southern states, the government passed another Fugitive Slave Act which included harsh punishments for people who resisted the law along with heavy fines. Northerners were very angry. </a:t>
                      </a:r>
                      <a:endParaRPr lang="en-GB" sz="1200" dirty="0"/>
                    </a:p>
                  </a:txBody>
                  <a:tcPr/>
                </a:tc>
                <a:tc>
                  <a:txBody>
                    <a:bodyPr/>
                    <a:lstStyle/>
                    <a:p>
                      <a:endParaRPr lang="en-GB" sz="1200" dirty="0"/>
                    </a:p>
                  </a:txBody>
                  <a:tcPr/>
                </a:tc>
                <a:extLst>
                  <a:ext uri="{0D108BD9-81ED-4DB2-BD59-A6C34878D82A}">
                    <a16:rowId xmlns:a16="http://schemas.microsoft.com/office/drawing/2014/main" val="10002"/>
                  </a:ext>
                </a:extLst>
              </a:tr>
              <a:tr h="992402">
                <a:tc>
                  <a:txBody>
                    <a:bodyPr/>
                    <a:lstStyle/>
                    <a:p>
                      <a:r>
                        <a:rPr lang="en-GB" sz="1200" dirty="0" smtClean="0"/>
                        <a:t>Some abolitionists wanted to free the slaves and then send all black Americans to Africa. </a:t>
                      </a:r>
                      <a:endParaRPr lang="en-GB" sz="1200" dirty="0"/>
                    </a:p>
                  </a:txBody>
                  <a:tcPr/>
                </a:tc>
                <a:tc>
                  <a:txBody>
                    <a:bodyPr/>
                    <a:lstStyle/>
                    <a:p>
                      <a:r>
                        <a:rPr lang="en-GB" sz="1200" dirty="0" smtClean="0"/>
                        <a:t>Many Americans feared what might happen to the USA if too many slaves were</a:t>
                      </a:r>
                      <a:r>
                        <a:rPr lang="en-GB" sz="1200" baseline="0" dirty="0" smtClean="0"/>
                        <a:t> set free or if they rebelled. In 1817, some Northerners set up a Colonisation Society which aimed to send freed slaves ‘back’ to Africa – although the vast majority of slaves had lived in America their whole lives. Although many in the ACS were abolitionists, they believed that blacks didn’t belong in America. </a:t>
                      </a:r>
                      <a:endParaRPr lang="en-GB" sz="1200" dirty="0"/>
                    </a:p>
                  </a:txBody>
                  <a:tcPr/>
                </a:tc>
                <a:tc>
                  <a:txBody>
                    <a:bodyPr/>
                    <a:lstStyle/>
                    <a:p>
                      <a:endParaRPr lang="en-GB" sz="1200" dirty="0"/>
                    </a:p>
                  </a:txBody>
                  <a:tcPr/>
                </a:tc>
                <a:extLst>
                  <a:ext uri="{0D108BD9-81ED-4DB2-BD59-A6C34878D82A}">
                    <a16:rowId xmlns:a16="http://schemas.microsoft.com/office/drawing/2014/main" val="10003"/>
                  </a:ext>
                </a:extLst>
              </a:tr>
              <a:tr h="992402">
                <a:tc>
                  <a:txBody>
                    <a:bodyPr/>
                    <a:lstStyle/>
                    <a:p>
                      <a:r>
                        <a:rPr lang="en-GB" sz="1200" dirty="0" smtClean="0"/>
                        <a:t>Some abolitionists wanted to stir up violence slave revolts in the South. </a:t>
                      </a:r>
                      <a:endParaRPr lang="en-GB" sz="1200" dirty="0"/>
                    </a:p>
                  </a:txBody>
                  <a:tcPr/>
                </a:tc>
                <a:tc>
                  <a:txBody>
                    <a:bodyPr/>
                    <a:lstStyle/>
                    <a:p>
                      <a:r>
                        <a:rPr lang="en-GB" sz="1200" dirty="0" smtClean="0"/>
                        <a:t>In 1829, a black abolitionist</a:t>
                      </a:r>
                      <a:r>
                        <a:rPr lang="en-GB" sz="1200" baseline="0" dirty="0" smtClean="0"/>
                        <a:t> called David Walker published a pamphlet that called for slaves to rise up against those who tried to enslave them. Walker’s essays began turning up on Southern plantations and anyone found with a copy was killed. Actions like this divided Northerners as many thought ideas like this were too extreme. </a:t>
                      </a:r>
                      <a:endParaRPr lang="en-GB" sz="1200" dirty="0"/>
                    </a:p>
                  </a:txBody>
                  <a:tcPr/>
                </a:tc>
                <a:tc>
                  <a:txBody>
                    <a:bodyPr/>
                    <a:lstStyle/>
                    <a:p>
                      <a:endParaRPr lang="en-GB" sz="1200" dirty="0"/>
                    </a:p>
                  </a:txBody>
                  <a:tcPr/>
                </a:tc>
                <a:extLst>
                  <a:ext uri="{0D108BD9-81ED-4DB2-BD59-A6C34878D82A}">
                    <a16:rowId xmlns:a16="http://schemas.microsoft.com/office/drawing/2014/main" val="10004"/>
                  </a:ext>
                </a:extLst>
              </a:tr>
            </a:tbl>
          </a:graphicData>
        </a:graphic>
      </p:graphicFrame>
      <p:sp>
        <p:nvSpPr>
          <p:cNvPr id="7" name="TextBox 6"/>
          <p:cNvSpPr txBox="1"/>
          <p:nvPr/>
        </p:nvSpPr>
        <p:spPr>
          <a:xfrm>
            <a:off x="8418499" y="1465080"/>
            <a:ext cx="2743200" cy="923330"/>
          </a:xfrm>
          <a:prstGeom prst="rect">
            <a:avLst/>
          </a:prstGeom>
          <a:solidFill>
            <a:srgbClr val="FFFF00"/>
          </a:solidFill>
          <a:ln>
            <a:solidFill>
              <a:schemeClr val="tx1"/>
            </a:solidFill>
          </a:ln>
        </p:spPr>
        <p:txBody>
          <a:bodyPr wrap="square" rtlCol="0">
            <a:spAutoFit/>
          </a:bodyPr>
          <a:lstStyle/>
          <a:p>
            <a:r>
              <a:rPr lang="en-GB" b="1" dirty="0"/>
              <a:t>Task</a:t>
            </a:r>
            <a:r>
              <a:rPr lang="en-GB" dirty="0"/>
              <a:t>: </a:t>
            </a:r>
            <a:r>
              <a:rPr lang="en-GB" dirty="0" smtClean="0"/>
              <a:t>record where the abolitionists would fall in these arguments</a:t>
            </a:r>
            <a:endParaRPr lang="en-GB" dirty="0"/>
          </a:p>
        </p:txBody>
      </p:sp>
      <p:sp>
        <p:nvSpPr>
          <p:cNvPr id="8" name="TextBox 7"/>
          <p:cNvSpPr txBox="1"/>
          <p:nvPr/>
        </p:nvSpPr>
        <p:spPr>
          <a:xfrm>
            <a:off x="1621970" y="337490"/>
            <a:ext cx="89480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u="sng" dirty="0" smtClean="0">
                <a:latin typeface="Calibri" panose="020F0502020204030204" pitchFamily="34" charset="0"/>
                <a:ea typeface="Calibri" panose="020F0502020204030204" pitchFamily="34" charset="0"/>
                <a:cs typeface="Times New Roman" panose="02020603050405020304" pitchFamily="18" charset="0"/>
              </a:rPr>
              <a:t>Q: What </a:t>
            </a:r>
            <a:r>
              <a:rPr lang="en-GB" u="sng" dirty="0">
                <a:latin typeface="Calibri" panose="020F0502020204030204" pitchFamily="34" charset="0"/>
                <a:ea typeface="Calibri" panose="020F0502020204030204" pitchFamily="34" charset="0"/>
                <a:cs typeface="Times New Roman" panose="02020603050405020304" pitchFamily="18" charset="0"/>
              </a:rPr>
              <a:t>divisions did slavery create after 1820?</a:t>
            </a:r>
            <a:endParaRPr lang="en-GB" u="sng" dirty="0"/>
          </a:p>
        </p:txBody>
      </p:sp>
      <p:sp>
        <p:nvSpPr>
          <p:cNvPr id="9" name="Title 1"/>
          <p:cNvSpPr txBox="1">
            <a:spLocks/>
          </p:cNvSpPr>
          <p:nvPr/>
        </p:nvSpPr>
        <p:spPr>
          <a:xfrm>
            <a:off x="1000897" y="0"/>
            <a:ext cx="10527957" cy="337490"/>
          </a:xfrm>
          <a:prstGeom prst="rect">
            <a:avLst/>
          </a:prstGeom>
          <a:ln>
            <a:solidFill>
              <a:schemeClr val="tx1"/>
            </a:solidFill>
          </a:ln>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800" b="1" dirty="0" smtClean="0"/>
              <a:t>1. America’s expansion 1789-1838   </a:t>
            </a:r>
            <a:r>
              <a:rPr lang="en-GB" sz="1800" b="1" dirty="0" smtClean="0"/>
              <a:t>EQ: What tensions arose as the USA grew?</a:t>
            </a:r>
            <a:r>
              <a:rPr lang="en-US" sz="1800" b="1" dirty="0" smtClean="0"/>
              <a:t> </a:t>
            </a:r>
            <a:endParaRPr lang="en-GB" sz="1800" dirty="0"/>
          </a:p>
        </p:txBody>
      </p:sp>
    </p:spTree>
    <p:extLst>
      <p:ext uri="{BB962C8B-B14F-4D97-AF65-F5344CB8AC3E}">
        <p14:creationId xmlns:p14="http://schemas.microsoft.com/office/powerpoint/2010/main" val="3349606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38651" y="736894"/>
            <a:ext cx="10533413" cy="523220"/>
          </a:xfrm>
          <a:prstGeom prst="rect">
            <a:avLst/>
          </a:prstGeom>
          <a:noFill/>
        </p:spPr>
        <p:txBody>
          <a:bodyPr wrap="square" rtlCol="0">
            <a:spAutoFit/>
          </a:bodyPr>
          <a:lstStyle/>
          <a:p>
            <a:r>
              <a:rPr lang="en-GB" sz="1400" dirty="0"/>
              <a:t>As you can see, there are many types of abolitionists. Although there are similarities between them, there were also some differences, which helped to create even more differences </a:t>
            </a:r>
            <a:r>
              <a:rPr lang="en-GB" sz="1400" dirty="0" smtClean="0"/>
              <a:t>and tensions in </a:t>
            </a:r>
            <a:r>
              <a:rPr lang="en-GB" sz="1400" dirty="0"/>
              <a:t>society. </a:t>
            </a:r>
          </a:p>
        </p:txBody>
      </p:sp>
      <p:graphicFrame>
        <p:nvGraphicFramePr>
          <p:cNvPr id="6" name="Table 5"/>
          <p:cNvGraphicFramePr>
            <a:graphicFrameLocks noGrp="1"/>
          </p:cNvGraphicFramePr>
          <p:nvPr>
            <p:extLst>
              <p:ext uri="{D42A27DB-BD31-4B8C-83A1-F6EECF244321}">
                <p14:modId xmlns:p14="http://schemas.microsoft.com/office/powerpoint/2010/main" val="1906092534"/>
              </p:ext>
            </p:extLst>
          </p:nvPr>
        </p:nvGraphicFramePr>
        <p:xfrm>
          <a:off x="1084116" y="1260114"/>
          <a:ext cx="10444737" cy="5402923"/>
        </p:xfrm>
        <a:graphic>
          <a:graphicData uri="http://schemas.openxmlformats.org/drawingml/2006/table">
            <a:tbl>
              <a:tblPr firstRow="1" bandRow="1">
                <a:tableStyleId>{5940675A-B579-460E-94D1-54222C63F5DA}</a:tableStyleId>
              </a:tblPr>
              <a:tblGrid>
                <a:gridCol w="1793555">
                  <a:extLst>
                    <a:ext uri="{9D8B030D-6E8A-4147-A177-3AD203B41FA5}">
                      <a16:colId xmlns:a16="http://schemas.microsoft.com/office/drawing/2014/main" val="20000"/>
                    </a:ext>
                  </a:extLst>
                </a:gridCol>
                <a:gridCol w="7315200">
                  <a:extLst>
                    <a:ext uri="{9D8B030D-6E8A-4147-A177-3AD203B41FA5}">
                      <a16:colId xmlns:a16="http://schemas.microsoft.com/office/drawing/2014/main" val="20001"/>
                    </a:ext>
                  </a:extLst>
                </a:gridCol>
                <a:gridCol w="1335982">
                  <a:extLst>
                    <a:ext uri="{9D8B030D-6E8A-4147-A177-3AD203B41FA5}">
                      <a16:colId xmlns:a16="http://schemas.microsoft.com/office/drawing/2014/main" val="20002"/>
                    </a:ext>
                  </a:extLst>
                </a:gridCol>
              </a:tblGrid>
              <a:tr h="384592">
                <a:tc>
                  <a:txBody>
                    <a:bodyPr/>
                    <a:lstStyle/>
                    <a:p>
                      <a:r>
                        <a:rPr lang="en-GB" sz="1400" b="1" dirty="0" smtClean="0"/>
                        <a:t>Argument</a:t>
                      </a:r>
                      <a:endParaRPr lang="en-GB" sz="1400" b="1" dirty="0"/>
                    </a:p>
                  </a:txBody>
                  <a:tcPr/>
                </a:tc>
                <a:tc>
                  <a:txBody>
                    <a:bodyPr/>
                    <a:lstStyle/>
                    <a:p>
                      <a:r>
                        <a:rPr lang="en-GB" sz="1400" b="1" dirty="0" smtClean="0"/>
                        <a:t>Summary </a:t>
                      </a:r>
                      <a:endParaRPr lang="en-GB" sz="1400" b="1" dirty="0"/>
                    </a:p>
                  </a:txBody>
                  <a:tcPr/>
                </a:tc>
                <a:tc>
                  <a:txBody>
                    <a:bodyPr/>
                    <a:lstStyle/>
                    <a:p>
                      <a:r>
                        <a:rPr lang="en-GB" sz="1400" b="1" dirty="0" smtClean="0"/>
                        <a:t>Matching Abolitionist</a:t>
                      </a:r>
                      <a:endParaRPr lang="en-GB" sz="1400" b="1" dirty="0"/>
                    </a:p>
                  </a:txBody>
                  <a:tcPr/>
                </a:tc>
                <a:extLst>
                  <a:ext uri="{0D108BD9-81ED-4DB2-BD59-A6C34878D82A}">
                    <a16:rowId xmlns:a16="http://schemas.microsoft.com/office/drawing/2014/main" val="10000"/>
                  </a:ext>
                </a:extLst>
              </a:tr>
              <a:tr h="938031">
                <a:tc>
                  <a:txBody>
                    <a:bodyPr/>
                    <a:lstStyle/>
                    <a:p>
                      <a:r>
                        <a:rPr lang="en-GB" sz="1400" dirty="0" smtClean="0">
                          <a:latin typeface="Calibri" panose="020F0502020204030204" pitchFamily="34" charset="0"/>
                        </a:rPr>
                        <a:t>Most abolitionists believed that</a:t>
                      </a:r>
                      <a:r>
                        <a:rPr lang="en-GB" sz="1400" baseline="0" dirty="0" smtClean="0">
                          <a:latin typeface="Calibri" panose="020F0502020204030204" pitchFamily="34" charset="0"/>
                        </a:rPr>
                        <a:t> slavery was simply wrong and must be abolished. </a:t>
                      </a:r>
                      <a:endParaRPr lang="en-GB" sz="1400" dirty="0">
                        <a:latin typeface="Calibri" panose="020F0502020204030204" pitchFamily="34" charset="0"/>
                      </a:endParaRPr>
                    </a:p>
                  </a:txBody>
                  <a:tcPr/>
                </a:tc>
                <a:tc>
                  <a:txBody>
                    <a:bodyPr/>
                    <a:lstStyle/>
                    <a:p>
                      <a:r>
                        <a:rPr lang="en-GB" sz="1400" dirty="0" smtClean="0">
                          <a:latin typeface="Calibri" panose="020F0502020204030204" pitchFamily="34" charset="0"/>
                        </a:rPr>
                        <a:t>Many</a:t>
                      </a:r>
                      <a:r>
                        <a:rPr lang="en-GB" sz="1400" baseline="0" dirty="0" smtClean="0">
                          <a:latin typeface="Calibri" panose="020F0502020204030204" pitchFamily="34" charset="0"/>
                        </a:rPr>
                        <a:t> </a:t>
                      </a:r>
                      <a:r>
                        <a:rPr lang="en-GB" sz="1400" dirty="0" smtClean="0">
                          <a:latin typeface="Calibri" panose="020F0502020204030204" pitchFamily="34" charset="0"/>
                        </a:rPr>
                        <a:t>people who were against slavery believed that it was </a:t>
                      </a:r>
                      <a:r>
                        <a:rPr lang="en-GB" sz="1400" baseline="0" dirty="0" smtClean="0">
                          <a:latin typeface="Calibri" panose="020F0502020204030204" pitchFamily="34" charset="0"/>
                        </a:rPr>
                        <a:t>an inhumane practice – and many former slaves could testify to this. Others felt that slavery was dangerous to society because it could create further divisions or even uprisings by blacks. Others believed that it went against God, who had created all men to be equal. </a:t>
                      </a:r>
                      <a:endParaRPr lang="en-GB" sz="1400" dirty="0">
                        <a:latin typeface="Calibri" panose="020F0502020204030204" pitchFamily="34" charset="0"/>
                      </a:endParaRPr>
                    </a:p>
                  </a:txBody>
                  <a:tcPr/>
                </a:tc>
                <a:tc>
                  <a:txBody>
                    <a:bodyPr/>
                    <a:lstStyle/>
                    <a:p>
                      <a:endParaRPr lang="en-GB" sz="1200" dirty="0"/>
                    </a:p>
                  </a:txBody>
                  <a:tcPr/>
                </a:tc>
                <a:extLst>
                  <a:ext uri="{0D108BD9-81ED-4DB2-BD59-A6C34878D82A}">
                    <a16:rowId xmlns:a16="http://schemas.microsoft.com/office/drawing/2014/main" val="10001"/>
                  </a:ext>
                </a:extLst>
              </a:tr>
              <a:tr h="1518944">
                <a:tc>
                  <a:txBody>
                    <a:bodyPr/>
                    <a:lstStyle/>
                    <a:p>
                      <a:r>
                        <a:rPr lang="en-GB" sz="1400" dirty="0" smtClean="0">
                          <a:latin typeface="Calibri" panose="020F0502020204030204" pitchFamily="34" charset="0"/>
                        </a:rPr>
                        <a:t>Some abolitionists had no deep</a:t>
                      </a:r>
                      <a:r>
                        <a:rPr lang="en-GB" sz="1400" baseline="0" dirty="0" smtClean="0">
                          <a:latin typeface="Calibri" panose="020F0502020204030204" pitchFamily="34" charset="0"/>
                        </a:rPr>
                        <a:t> objections to slavery but simply disliked the interference of Southerners in Northern affairs. </a:t>
                      </a:r>
                      <a:endParaRPr lang="en-GB" sz="1400" dirty="0">
                        <a:latin typeface="Calibri" panose="020F0502020204030204" pitchFamily="34" charset="0"/>
                      </a:endParaRPr>
                    </a:p>
                  </a:txBody>
                  <a:tcPr/>
                </a:tc>
                <a:tc>
                  <a:txBody>
                    <a:bodyPr/>
                    <a:lstStyle/>
                    <a:p>
                      <a:r>
                        <a:rPr lang="en-GB" sz="1400" dirty="0" smtClean="0">
                          <a:latin typeface="Calibri" panose="020F0502020204030204" pitchFamily="34" charset="0"/>
                        </a:rPr>
                        <a:t>A federal law was passed in 1793 saying that black Americans in the North could be sent back to the  South if a judge ruled that the</a:t>
                      </a:r>
                      <a:r>
                        <a:rPr lang="en-GB" sz="1400" baseline="0" dirty="0" smtClean="0">
                          <a:latin typeface="Calibri" panose="020F0502020204030204" pitchFamily="34" charset="0"/>
                        </a:rPr>
                        <a:t> person was a runaway slave. This made Southern slave owners happy, but angered Northerners who did not want to be complicit in slavery. Many Northern states ignored the law. But in 1850, as a result of pressure from Southern states, the government passed another Fugitive Slave Act which included harsh punishments for people who resisted the law along with heavy fines. Northerners were very angry. </a:t>
                      </a:r>
                      <a:endParaRPr lang="en-GB" sz="1400" dirty="0">
                        <a:latin typeface="Calibri" panose="020F0502020204030204" pitchFamily="34" charset="0"/>
                      </a:endParaRPr>
                    </a:p>
                  </a:txBody>
                  <a:tcPr/>
                </a:tc>
                <a:tc>
                  <a:txBody>
                    <a:bodyPr/>
                    <a:lstStyle/>
                    <a:p>
                      <a:endParaRPr lang="en-GB" sz="1200" dirty="0"/>
                    </a:p>
                  </a:txBody>
                  <a:tcPr/>
                </a:tc>
                <a:extLst>
                  <a:ext uri="{0D108BD9-81ED-4DB2-BD59-A6C34878D82A}">
                    <a16:rowId xmlns:a16="http://schemas.microsoft.com/office/drawing/2014/main" val="10002"/>
                  </a:ext>
                </a:extLst>
              </a:tr>
              <a:tr h="1053676">
                <a:tc>
                  <a:txBody>
                    <a:bodyPr/>
                    <a:lstStyle/>
                    <a:p>
                      <a:r>
                        <a:rPr lang="en-GB" sz="1400" dirty="0" smtClean="0">
                          <a:latin typeface="Calibri" panose="020F0502020204030204" pitchFamily="34" charset="0"/>
                        </a:rPr>
                        <a:t>Some abolitionists wanted to free the slaves and then send all black Americans to Africa. </a:t>
                      </a:r>
                      <a:endParaRPr lang="en-GB" sz="1400" dirty="0">
                        <a:latin typeface="Calibri" panose="020F0502020204030204" pitchFamily="34" charset="0"/>
                      </a:endParaRPr>
                    </a:p>
                  </a:txBody>
                  <a:tcPr/>
                </a:tc>
                <a:tc>
                  <a:txBody>
                    <a:bodyPr/>
                    <a:lstStyle/>
                    <a:p>
                      <a:r>
                        <a:rPr lang="en-GB" sz="1400" dirty="0" smtClean="0">
                          <a:latin typeface="Calibri" panose="020F0502020204030204" pitchFamily="34" charset="0"/>
                        </a:rPr>
                        <a:t>Many Americans feared what might happen to the USA if too many slaves were</a:t>
                      </a:r>
                      <a:r>
                        <a:rPr lang="en-GB" sz="1400" baseline="0" dirty="0" smtClean="0">
                          <a:latin typeface="Calibri" panose="020F0502020204030204" pitchFamily="34" charset="0"/>
                        </a:rPr>
                        <a:t> set free or if they rebelled. In 1817, some Northerners set up a Colonisation Society which aimed to send freed slaves ‘back’ to Africa – although the vast majority of slaves had lived in America their whole lives. Although many in the ACS were abolitionists, they believed that blacks didn’t belong in America. </a:t>
                      </a:r>
                      <a:endParaRPr lang="en-GB" sz="1400" dirty="0">
                        <a:latin typeface="Calibri" panose="020F0502020204030204" pitchFamily="34" charset="0"/>
                      </a:endParaRPr>
                    </a:p>
                  </a:txBody>
                  <a:tcPr/>
                </a:tc>
                <a:tc>
                  <a:txBody>
                    <a:bodyPr/>
                    <a:lstStyle/>
                    <a:p>
                      <a:endParaRPr lang="en-GB" sz="1200" dirty="0"/>
                    </a:p>
                  </a:txBody>
                  <a:tcPr/>
                </a:tc>
                <a:extLst>
                  <a:ext uri="{0D108BD9-81ED-4DB2-BD59-A6C34878D82A}">
                    <a16:rowId xmlns:a16="http://schemas.microsoft.com/office/drawing/2014/main" val="10003"/>
                  </a:ext>
                </a:extLst>
              </a:tr>
              <a:tr h="1196683">
                <a:tc>
                  <a:txBody>
                    <a:bodyPr/>
                    <a:lstStyle/>
                    <a:p>
                      <a:r>
                        <a:rPr lang="en-GB" sz="1400" dirty="0" smtClean="0">
                          <a:latin typeface="Calibri" panose="020F0502020204030204" pitchFamily="34" charset="0"/>
                        </a:rPr>
                        <a:t>Some abolitionists wanted to stir up violence slave revolts in the South. </a:t>
                      </a:r>
                      <a:endParaRPr lang="en-GB" sz="1400" dirty="0">
                        <a:latin typeface="Calibri" panose="020F0502020204030204" pitchFamily="34" charset="0"/>
                      </a:endParaRPr>
                    </a:p>
                  </a:txBody>
                  <a:tcPr/>
                </a:tc>
                <a:tc>
                  <a:txBody>
                    <a:bodyPr/>
                    <a:lstStyle/>
                    <a:p>
                      <a:r>
                        <a:rPr lang="en-GB" sz="1400" dirty="0" smtClean="0">
                          <a:latin typeface="Calibri" panose="020F0502020204030204" pitchFamily="34" charset="0"/>
                        </a:rPr>
                        <a:t>In 1829, a black abolitionist</a:t>
                      </a:r>
                      <a:r>
                        <a:rPr lang="en-GB" sz="1400" baseline="0" dirty="0" smtClean="0">
                          <a:latin typeface="Calibri" panose="020F0502020204030204" pitchFamily="34" charset="0"/>
                        </a:rPr>
                        <a:t> called David Walker published a pamphlet that called for slaves to rise up against those who tried to enslave them. Walker’s essays began turning up on Southern plantations and anyone found with a copy was killed. Actions like this divided Northerners as many thought ideas like this were too extreme. </a:t>
                      </a:r>
                      <a:endParaRPr lang="en-GB" sz="1400" dirty="0">
                        <a:latin typeface="Calibri" panose="020F0502020204030204" pitchFamily="34" charset="0"/>
                      </a:endParaRPr>
                    </a:p>
                  </a:txBody>
                  <a:tcPr/>
                </a:tc>
                <a:tc>
                  <a:txBody>
                    <a:bodyPr/>
                    <a:lstStyle/>
                    <a:p>
                      <a:endParaRPr lang="en-GB" sz="1200" dirty="0"/>
                    </a:p>
                  </a:txBody>
                  <a:tcPr/>
                </a:tc>
                <a:extLst>
                  <a:ext uri="{0D108BD9-81ED-4DB2-BD59-A6C34878D82A}">
                    <a16:rowId xmlns:a16="http://schemas.microsoft.com/office/drawing/2014/main" val="10004"/>
                  </a:ext>
                </a:extLst>
              </a:tr>
            </a:tbl>
          </a:graphicData>
        </a:graphic>
      </p:graphicFrame>
      <p:sp>
        <p:nvSpPr>
          <p:cNvPr id="5" name="TextBox 4"/>
          <p:cNvSpPr txBox="1"/>
          <p:nvPr/>
        </p:nvSpPr>
        <p:spPr>
          <a:xfrm>
            <a:off x="1621970" y="337490"/>
            <a:ext cx="89480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u="sng" dirty="0" smtClean="0">
                <a:latin typeface="Calibri" panose="020F0502020204030204" pitchFamily="34" charset="0"/>
                <a:ea typeface="Calibri" panose="020F0502020204030204" pitchFamily="34" charset="0"/>
                <a:cs typeface="Times New Roman" panose="02020603050405020304" pitchFamily="18" charset="0"/>
              </a:rPr>
              <a:t>Q: What </a:t>
            </a:r>
            <a:r>
              <a:rPr lang="en-GB" u="sng" dirty="0">
                <a:latin typeface="Calibri" panose="020F0502020204030204" pitchFamily="34" charset="0"/>
                <a:ea typeface="Calibri" panose="020F0502020204030204" pitchFamily="34" charset="0"/>
                <a:cs typeface="Times New Roman" panose="02020603050405020304" pitchFamily="18" charset="0"/>
              </a:rPr>
              <a:t>divisions did slavery create after 1820?</a:t>
            </a:r>
            <a:endParaRPr lang="en-GB" u="sng" dirty="0"/>
          </a:p>
        </p:txBody>
      </p:sp>
      <p:sp>
        <p:nvSpPr>
          <p:cNvPr id="7" name="Title 1"/>
          <p:cNvSpPr txBox="1">
            <a:spLocks/>
          </p:cNvSpPr>
          <p:nvPr/>
        </p:nvSpPr>
        <p:spPr>
          <a:xfrm>
            <a:off x="1000897" y="0"/>
            <a:ext cx="10527957" cy="337490"/>
          </a:xfrm>
          <a:prstGeom prst="rect">
            <a:avLst/>
          </a:prstGeom>
          <a:ln>
            <a:solidFill>
              <a:schemeClr val="tx1"/>
            </a:solidFill>
          </a:ln>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800" b="1" dirty="0" smtClean="0"/>
              <a:t>1. America’s expansion 1789-1838   </a:t>
            </a:r>
            <a:r>
              <a:rPr lang="en-GB" sz="1800" b="1" dirty="0" smtClean="0"/>
              <a:t>EQ: What tensions arose as the USA grew?</a:t>
            </a:r>
            <a:r>
              <a:rPr lang="en-US" sz="1800" b="1" dirty="0" smtClean="0"/>
              <a:t> </a:t>
            </a:r>
            <a:endParaRPr lang="en-GB" sz="1800" dirty="0"/>
          </a:p>
        </p:txBody>
      </p:sp>
    </p:spTree>
    <p:extLst>
      <p:ext uri="{BB962C8B-B14F-4D97-AF65-F5344CB8AC3E}">
        <p14:creationId xmlns:p14="http://schemas.microsoft.com/office/powerpoint/2010/main" val="930938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716" y="335211"/>
            <a:ext cx="10515600" cy="1325563"/>
          </a:xfrm>
        </p:spPr>
        <p:txBody>
          <a:bodyPr>
            <a:normAutofit/>
          </a:bodyPr>
          <a:lstStyle/>
          <a:p>
            <a:r>
              <a:rPr lang="en-US" sz="2400" b="1" dirty="0" smtClean="0"/>
              <a:t>KEY WORDS:</a:t>
            </a:r>
            <a:endParaRPr lang="en-US" sz="2400" b="1" dirty="0"/>
          </a:p>
        </p:txBody>
      </p:sp>
      <p:sp>
        <p:nvSpPr>
          <p:cNvPr id="3" name="Content Placeholder 2"/>
          <p:cNvSpPr>
            <a:spLocks noGrp="1"/>
          </p:cNvSpPr>
          <p:nvPr>
            <p:ph idx="1"/>
          </p:nvPr>
        </p:nvSpPr>
        <p:spPr>
          <a:xfrm>
            <a:off x="1232643" y="1220506"/>
            <a:ext cx="10515600" cy="5637493"/>
          </a:xfrm>
        </p:spPr>
        <p:txBody>
          <a:bodyPr>
            <a:normAutofit fontScale="92500" lnSpcReduction="10000"/>
          </a:bodyPr>
          <a:lstStyle/>
          <a:p>
            <a:pPr marL="0" lvl="0" indent="0">
              <a:lnSpc>
                <a:spcPct val="150000"/>
              </a:lnSpc>
              <a:spcBef>
                <a:spcPts val="0"/>
              </a:spcBef>
              <a:buNone/>
              <a:defRPr/>
            </a:pPr>
            <a:r>
              <a:rPr lang="en-US" sz="1800" b="1" dirty="0" smtClean="0"/>
              <a:t>Militancy</a:t>
            </a:r>
            <a:r>
              <a:rPr lang="en-US" sz="1800" dirty="0" smtClean="0"/>
              <a:t> - </a:t>
            </a:r>
            <a:r>
              <a:rPr lang="en-GB" sz="1800" dirty="0"/>
              <a:t>the use of confrontational or violent methods in support of a political or social cause.</a:t>
            </a:r>
            <a:endParaRPr lang="en-US" sz="1800" dirty="0" smtClean="0"/>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Scathing</a:t>
            </a:r>
            <a:r>
              <a:rPr lang="en-US" sz="1800" dirty="0" smtClean="0"/>
              <a:t> – really critical, sometimes scornful</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Denunciation</a:t>
            </a:r>
            <a:r>
              <a:rPr lang="en-US" sz="1800" dirty="0" smtClean="0"/>
              <a:t> – public condemnation of something or someone</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Moral suasion </a:t>
            </a:r>
            <a:r>
              <a:rPr lang="en-US" sz="1800" dirty="0" smtClean="0"/>
              <a:t>– persuasion tactic used to pressure and influence people</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Incendiary</a:t>
            </a:r>
            <a:r>
              <a:rPr lang="en-US" sz="1800" dirty="0" smtClean="0"/>
              <a:t> – literally means starting a fire, so can mean stirring up conflict</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Pacifist</a:t>
            </a:r>
            <a:r>
              <a:rPr lang="en-US" sz="1800" dirty="0" smtClean="0"/>
              <a:t> – a person who believes that war and violence are </a:t>
            </a:r>
            <a:r>
              <a:rPr lang="en-US" sz="1800" dirty="0" err="1" smtClean="0"/>
              <a:t>unneccessary</a:t>
            </a:r>
            <a:r>
              <a:rPr lang="en-US" sz="1800" dirty="0" smtClean="0"/>
              <a:t> </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Effigy</a:t>
            </a:r>
            <a:r>
              <a:rPr lang="en-US" sz="1800" dirty="0" smtClean="0"/>
              <a:t> – a model of a person</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Emancipation</a:t>
            </a:r>
            <a:r>
              <a:rPr lang="en-US" sz="1800" dirty="0" smtClean="0"/>
              <a:t> – being set free from slavery</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Unitarian</a:t>
            </a:r>
            <a:r>
              <a:rPr lang="en-US" sz="1800" dirty="0" smtClean="0"/>
              <a:t> – a type of Christian who is usually quite inclusive about belief</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Radical</a:t>
            </a:r>
            <a:r>
              <a:rPr lang="en-US" sz="1800" dirty="0" smtClean="0"/>
              <a:t> – progressive/extreme</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Liberation</a:t>
            </a:r>
            <a:r>
              <a:rPr lang="en-US" sz="1800" dirty="0" smtClean="0"/>
              <a:t> – setting someone free</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Oratorical</a:t>
            </a:r>
            <a:r>
              <a:rPr lang="en-US" sz="1800" dirty="0" smtClean="0"/>
              <a:t> – the art of public speaking</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Calvinist</a:t>
            </a:r>
            <a:r>
              <a:rPr lang="en-US" sz="1800" dirty="0" smtClean="0"/>
              <a:t> – a type of Christian who is Protestant </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Federal</a:t>
            </a:r>
            <a:r>
              <a:rPr lang="en-US" sz="1800" dirty="0" smtClean="0"/>
              <a:t> – central government rather than state government</a:t>
            </a:r>
          </a:p>
          <a:p>
            <a:pPr marL="0" marR="0" lvl="0" indent="0" defTabSz="914400" eaLnBrk="1" fontAlgn="auto" latinLnBrk="0" hangingPunct="1">
              <a:lnSpc>
                <a:spcPct val="150000"/>
              </a:lnSpc>
              <a:spcBef>
                <a:spcPts val="0"/>
              </a:spcBef>
              <a:spcAft>
                <a:spcPts val="0"/>
              </a:spcAft>
              <a:buClrTx/>
              <a:buSzTx/>
              <a:buFontTx/>
              <a:buNone/>
              <a:tabLst/>
              <a:defRPr/>
            </a:pPr>
            <a:r>
              <a:rPr lang="en-US" sz="1800" b="1" dirty="0" smtClean="0"/>
              <a:t>Presbyterian</a:t>
            </a:r>
            <a:r>
              <a:rPr lang="en-US" sz="1800" dirty="0" smtClean="0"/>
              <a:t> – a type of Christian</a:t>
            </a:r>
            <a:endParaRPr lang="en-US" sz="1800" dirty="0"/>
          </a:p>
        </p:txBody>
      </p:sp>
      <p:sp>
        <p:nvSpPr>
          <p:cNvPr id="4" name="TextBox 3"/>
          <p:cNvSpPr txBox="1"/>
          <p:nvPr/>
        </p:nvSpPr>
        <p:spPr>
          <a:xfrm>
            <a:off x="1621970" y="337490"/>
            <a:ext cx="89480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u="sng" dirty="0" smtClean="0">
                <a:latin typeface="Calibri" panose="020F0502020204030204" pitchFamily="34" charset="0"/>
                <a:ea typeface="Calibri" panose="020F0502020204030204" pitchFamily="34" charset="0"/>
                <a:cs typeface="Times New Roman" panose="02020603050405020304" pitchFamily="18" charset="0"/>
              </a:rPr>
              <a:t>Q: What </a:t>
            </a:r>
            <a:r>
              <a:rPr lang="en-GB" u="sng" dirty="0">
                <a:latin typeface="Calibri" panose="020F0502020204030204" pitchFamily="34" charset="0"/>
                <a:ea typeface="Calibri" panose="020F0502020204030204" pitchFamily="34" charset="0"/>
                <a:cs typeface="Times New Roman" panose="02020603050405020304" pitchFamily="18" charset="0"/>
              </a:rPr>
              <a:t>divisions did slavery create after 1820?</a:t>
            </a:r>
            <a:endParaRPr lang="en-GB" u="sng" dirty="0"/>
          </a:p>
        </p:txBody>
      </p:sp>
      <p:sp>
        <p:nvSpPr>
          <p:cNvPr id="5" name="Title 1"/>
          <p:cNvSpPr txBox="1">
            <a:spLocks/>
          </p:cNvSpPr>
          <p:nvPr/>
        </p:nvSpPr>
        <p:spPr>
          <a:xfrm>
            <a:off x="1000897" y="0"/>
            <a:ext cx="10527957" cy="337490"/>
          </a:xfrm>
          <a:prstGeom prst="rect">
            <a:avLst/>
          </a:prstGeom>
          <a:ln>
            <a:solidFill>
              <a:schemeClr val="tx1"/>
            </a:solidFill>
          </a:ln>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800" b="1" dirty="0" smtClean="0"/>
              <a:t>1. America’s expansion 1789-1838   </a:t>
            </a:r>
            <a:r>
              <a:rPr lang="en-GB" sz="1800" b="1" dirty="0" smtClean="0"/>
              <a:t>EQ: What tensions arose as the USA grew?</a:t>
            </a:r>
            <a:r>
              <a:rPr lang="en-US" sz="1800" b="1" dirty="0" smtClean="0"/>
              <a:t> </a:t>
            </a:r>
            <a:endParaRPr lang="en-GB" sz="1800" dirty="0"/>
          </a:p>
        </p:txBody>
      </p:sp>
    </p:spTree>
    <p:extLst>
      <p:ext uri="{BB962C8B-B14F-4D97-AF65-F5344CB8AC3E}">
        <p14:creationId xmlns:p14="http://schemas.microsoft.com/office/powerpoint/2010/main" val="10105604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4037263471"/>
              </p:ext>
            </p:extLst>
          </p:nvPr>
        </p:nvGraphicFramePr>
        <p:xfrm>
          <a:off x="1318161" y="0"/>
          <a:ext cx="9749643" cy="6722854"/>
        </p:xfrm>
        <a:graphic>
          <a:graphicData uri="http://schemas.openxmlformats.org/drawingml/2006/table">
            <a:tbl>
              <a:tblPr firstRow="1" bandRow="1">
                <a:tableStyleId>{5940675A-B579-460E-94D1-54222C63F5DA}</a:tableStyleId>
              </a:tblPr>
              <a:tblGrid>
                <a:gridCol w="2980707">
                  <a:extLst>
                    <a:ext uri="{9D8B030D-6E8A-4147-A177-3AD203B41FA5}">
                      <a16:colId xmlns:a16="http://schemas.microsoft.com/office/drawing/2014/main" val="20000"/>
                    </a:ext>
                  </a:extLst>
                </a:gridCol>
                <a:gridCol w="3519055">
                  <a:extLst>
                    <a:ext uri="{9D8B030D-6E8A-4147-A177-3AD203B41FA5}">
                      <a16:colId xmlns:a16="http://schemas.microsoft.com/office/drawing/2014/main" val="20001"/>
                    </a:ext>
                  </a:extLst>
                </a:gridCol>
                <a:gridCol w="3249881">
                  <a:extLst>
                    <a:ext uri="{9D8B030D-6E8A-4147-A177-3AD203B41FA5}">
                      <a16:colId xmlns:a16="http://schemas.microsoft.com/office/drawing/2014/main" val="20002"/>
                    </a:ext>
                  </a:extLst>
                </a:gridCol>
              </a:tblGrid>
              <a:tr h="2907441">
                <a:tc>
                  <a:txBody>
                    <a:bodyPr/>
                    <a:lstStyle/>
                    <a:p>
                      <a:r>
                        <a:rPr lang="en-GB" sz="1300" dirty="0" smtClean="0">
                          <a:latin typeface="Calibri" panose="020F0502020204030204" pitchFamily="34" charset="0"/>
                        </a:rPr>
                        <a:t>1. David Walker, the son of a free black mother and a slave father, pushed the abolitionist movement into militancy in 1829 when he published David Walker's Appeal. He sent it south sewn into the linings of clothing black sailors bought at his Boston used-clothing store. His scathing denunciation of slavery used the language of the Declaration of Independence, especially the claim to the right of revolution, to urge slaves to rise up against their masters, causing frightened slaveholders to pass laws prohibiting blacks from learning to read and write.</a:t>
                      </a:r>
                    </a:p>
                  </a:txBody>
                  <a:tcPr/>
                </a:tc>
                <a:tc>
                  <a:txBody>
                    <a:bodyPr/>
                    <a:lstStyle/>
                    <a:p>
                      <a:r>
                        <a:rPr lang="en-GB" sz="1300" dirty="0" smtClean="0">
                          <a:latin typeface="Calibri" panose="020F0502020204030204" pitchFamily="34" charset="0"/>
                        </a:rPr>
                        <a:t>2. William Lloyd Garrison published the Liberator, a radical anti-slavery newspaper, from 1831 until after the end of the Civil War in 1865. One of the few whites to support Walker's Appeal, he favoured a non-violent, pacifist approach known as moral suasion; if people could be persuaded of the immorality of slavery, they would change their ways. Garrison used incendiary language to advocate the immediate emancipation of all slaves and their legal equality in every way with the country's white citizens. Some southerners alleged a link between the Liberator and the August, 1831 slave uprising in Virginia, led by Nat Turner, in which over 55 whites were killed.	</a:t>
                      </a:r>
                    </a:p>
                  </a:txBody>
                  <a:tcPr/>
                </a:tc>
                <a:tc>
                  <a:txBody>
                    <a:bodyPr/>
                    <a:lstStyle/>
                    <a:p>
                      <a:r>
                        <a:rPr lang="en-GB" sz="1300" dirty="0" smtClean="0">
                          <a:latin typeface="Calibri" panose="020F0502020204030204" pitchFamily="34" charset="0"/>
                        </a:rPr>
                        <a:t>3. In 1831, Maria Stewart began to write essays and make speeches against slavery, promoting educational and economic self-sufficiency for blacks. The first black woman, or woman of any colour, to speak on political issues in public, Stewart gave her last public speech in 1833 before retiring to work only in women's organizations. Although her career was short, it set the stage for the African American women speakers who followed: Frances Ellen Watkins Harper, Sojourner Truth, and Harriet Tubman, among others.</a:t>
                      </a:r>
                    </a:p>
                  </a:txBody>
                  <a:tcPr/>
                </a:tc>
                <a:extLst>
                  <a:ext uri="{0D108BD9-81ED-4DB2-BD59-A6C34878D82A}">
                    <a16:rowId xmlns:a16="http://schemas.microsoft.com/office/drawing/2014/main" val="10000"/>
                  </a:ext>
                </a:extLst>
              </a:tr>
              <a:tr h="3659614">
                <a:tc>
                  <a:txBody>
                    <a:bodyPr/>
                    <a:lstStyle/>
                    <a:p>
                      <a:r>
                        <a:rPr lang="en-GB" sz="1300" b="0" dirty="0" smtClean="0">
                          <a:latin typeface="Calibri" panose="020F0502020204030204" pitchFamily="34" charset="0"/>
                        </a:rPr>
                        <a:t>4. Novelist, scholar, and activist for women’s rights, Lydia Maria Child (1802-1880) became an abolitionist after she began reading Garrison’s news journal, The Liberator. In 1833, Child wrote “An Appeal to that Class of Americans Called Africans,” an anti-slavery tract in which she declared her willingness to battle for emancipation. Her new abolitionist rhetoric so repelled readers that Child's books sold poorly, and she could not find a publisher willing to accept her work. From 1841-43, Child was the editor of the National Anti-Slavery Standard, the American Anti-Slavery Society’s newspaper.</a:t>
                      </a:r>
                    </a:p>
                  </a:txBody>
                  <a:tcPr/>
                </a:tc>
                <a:tc>
                  <a:txBody>
                    <a:bodyPr/>
                    <a:lstStyle/>
                    <a:p>
                      <a:r>
                        <a:rPr lang="en-GB" sz="1300" b="0" dirty="0" smtClean="0">
                          <a:latin typeface="Calibri" panose="020F0502020204030204" pitchFamily="34" charset="0"/>
                        </a:rPr>
                        <a:t>5. Samuel May’s life was forever changed when he heard William Lloyd Garrison lecture about immediate, unconditional emancipation without expatriation in 1830. May (1797-1871) wrote of that experience, “my soul was baptized in his spirit, and ever since I have been a disciple and fellow-labourer of Wm. Lloyd Garrison.” May, a Unitarian minister, was a pacifist and practiced non-violent resistance by lecturing, acting as a general agent of the Massachusetts Anti-Slavery Society, and sheltering slaves on the Underground Railroad. In one notable case, May helped to liberate William “Jerry” Henry, who had been taken into custody in Syracuse under the Fugitive Slave Law, and was to be returned to slavery. After the “Jerry Rescue,” a pro-slavery mob attacked May and other rescuers and burned the unwavering May in effigy.</a:t>
                      </a:r>
                    </a:p>
                  </a:txBody>
                  <a:tcPr/>
                </a:tc>
                <a:tc>
                  <a:txBody>
                    <a:bodyPr/>
                    <a:lstStyle/>
                    <a:p>
                      <a:r>
                        <a:rPr lang="en-GB" sz="1300" b="0" dirty="0" smtClean="0">
                          <a:latin typeface="Calibri" panose="020F0502020204030204" pitchFamily="34" charset="0"/>
                        </a:rPr>
                        <a:t>6. Lucretia Mott (1793-1880) was a Quaker and a “non-resistant” pacifist who was committed to black emancipation and women’s rights. As a woman, her role in official abolitionist movements was difficult. In 1840, she and six other American female delegates to the World Anti-Slavery Convention in England were refused seats. Because of her opposition to violence of any kind, Mott did not support the Civil War as a means of liberating slaves. She did, however, welcome the War’s hastening of emancipation. Of her principles she wrote, “I have no idea, because I am a non-resistant, of submitting tamely to injustice inflicted either on me or on the slave. I will oppose it with all the moral powers with which I am endowed. I am no advocate of passivity.”</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021968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93502155"/>
              </p:ext>
            </p:extLst>
          </p:nvPr>
        </p:nvGraphicFramePr>
        <p:xfrm>
          <a:off x="1140031" y="0"/>
          <a:ext cx="10236530" cy="6842760"/>
        </p:xfrm>
        <a:graphic>
          <a:graphicData uri="http://schemas.openxmlformats.org/drawingml/2006/table">
            <a:tbl>
              <a:tblPr firstRow="1" bandRow="1">
                <a:tableStyleId>{5940675A-B579-460E-94D1-54222C63F5DA}</a:tableStyleId>
              </a:tblPr>
              <a:tblGrid>
                <a:gridCol w="3534042">
                  <a:extLst>
                    <a:ext uri="{9D8B030D-6E8A-4147-A177-3AD203B41FA5}">
                      <a16:colId xmlns:a16="http://schemas.microsoft.com/office/drawing/2014/main" val="20000"/>
                    </a:ext>
                  </a:extLst>
                </a:gridCol>
                <a:gridCol w="3131890">
                  <a:extLst>
                    <a:ext uri="{9D8B030D-6E8A-4147-A177-3AD203B41FA5}">
                      <a16:colId xmlns:a16="http://schemas.microsoft.com/office/drawing/2014/main" val="20001"/>
                    </a:ext>
                  </a:extLst>
                </a:gridCol>
                <a:gridCol w="3570598">
                  <a:extLst>
                    <a:ext uri="{9D8B030D-6E8A-4147-A177-3AD203B41FA5}">
                      <a16:colId xmlns:a16="http://schemas.microsoft.com/office/drawing/2014/main" val="20002"/>
                    </a:ext>
                  </a:extLst>
                </a:gridCol>
              </a:tblGrid>
              <a:tr h="3288045">
                <a:tc>
                  <a:txBody>
                    <a:bodyPr/>
                    <a:lstStyle/>
                    <a:p>
                      <a:r>
                        <a:rPr lang="en-GB" sz="1150" b="0" dirty="0" smtClean="0">
                          <a:latin typeface="Calibri" panose="020F0502020204030204" pitchFamily="34" charset="0"/>
                        </a:rPr>
                        <a:t>7. Despite her inability to read or write, Sojourner Truth (ca. 1797-1883) had a commanding presence and considerable oratorical powers. She was one of the best known and esteemed black women of the nineteenth century. Born a New York slave and given the name Isabella Baumfree, Sojourner Truth gained her freedom when New York abolished slavery in 1827. A pacifist, she transformed herself into an activist for abolitionism and proclaimed her new identity by changing her name to Sojourner Truth. Her anti-slavery activities included recruiting black troops, publishing her narrative, and winning a civil rights lawsuit. Her circle of influence included both black and white allies as well as several presidents. Sojourner Truth drew upon her experience as a black woman and former slave, advocating the abolition of slavery, civil liberties for African Americans, and women’s rights.</a:t>
                      </a:r>
                    </a:p>
                  </a:txBody>
                  <a:tcPr/>
                </a:tc>
                <a:tc>
                  <a:txBody>
                    <a:bodyPr/>
                    <a:lstStyle/>
                    <a:p>
                      <a:r>
                        <a:rPr lang="en-GB" sz="1150" b="0" dirty="0" smtClean="0">
                          <a:latin typeface="Calibri" panose="020F0502020204030204" pitchFamily="34" charset="0"/>
                        </a:rPr>
                        <a:t>8. Lewis Tappan (1788-1873), a wealthy merchant from a strong Calvinist family, is best known for his role in organizing the defence of Joseph Cinque in the Amistad trial. Tappan also funded anti-slavery journals and helped to form the American Anti-Slavery Society, which he later abandoned because of his disapproval of women’s involvement in the society. Tappan and other disaffected former members of the American Anti-Slavery Society formed the American and Foreign Anti-Slavery Society, which employed political abolitionism. After the passage of the Fugitive Slave Law of 1850, Tappan supported the Underground Railroad, and he fought for black civil rights in the North. His abolitionist deeds were often met with hostility, which extended as far as the destruction of a church built by Tappan and his brother.</a:t>
                      </a:r>
                    </a:p>
                  </a:txBody>
                  <a:tcPr/>
                </a:tc>
                <a:tc>
                  <a:txBody>
                    <a:bodyPr/>
                    <a:lstStyle/>
                    <a:p>
                      <a:r>
                        <a:rPr lang="en-GB" sz="1150" b="0" dirty="0" smtClean="0">
                          <a:latin typeface="Calibri" panose="020F0502020204030204" pitchFamily="34" charset="0"/>
                        </a:rPr>
                        <a:t>9.</a:t>
                      </a:r>
                      <a:r>
                        <a:rPr lang="en-GB" sz="1150" b="0" baseline="0" dirty="0" smtClean="0">
                          <a:latin typeface="Calibri" panose="020F0502020204030204" pitchFamily="34" charset="0"/>
                        </a:rPr>
                        <a:t> </a:t>
                      </a:r>
                      <a:r>
                        <a:rPr lang="en-GB" sz="1150" b="0" dirty="0" smtClean="0">
                          <a:latin typeface="Calibri" panose="020F0502020204030204" pitchFamily="34" charset="0"/>
                        </a:rPr>
                        <a:t>William Seward (1801-1872), of Auburn, New York, served as governor of New York from 1838 to 1842. He was elected to the U.S. Senate as a Whig party member in 1847, primarily because of his anti-slavery stance. He fought a hard political battle against the Missouri Compromise of 1850 and in favour of the admission of California as a free state. Seward later softened his stance on slavery to appease Southerners during his unsuccessful run for president on the Republican ticket. Lincoln made Seward his Secretary of State, and called upon Seward to help compose the Emancipation Proclamation. Seward also sheltered slaves on the Underground Railroad. He admired the work of Harriet Tubman, and sold her the land in Auburn, New York, where she built her home.</a:t>
                      </a:r>
                    </a:p>
                    <a:p>
                      <a:endParaRPr lang="en-GB" sz="1150" b="0" dirty="0" smtClean="0">
                        <a:latin typeface="Calibri" panose="020F0502020204030204" pitchFamily="34" charset="0"/>
                      </a:endParaRPr>
                    </a:p>
                    <a:p>
                      <a:endParaRPr lang="en-GB" sz="1150" b="0" dirty="0">
                        <a:latin typeface="Calibri" panose="020F0502020204030204" pitchFamily="34" charset="0"/>
                      </a:endParaRPr>
                    </a:p>
                  </a:txBody>
                  <a:tcPr/>
                </a:tc>
                <a:extLst>
                  <a:ext uri="{0D108BD9-81ED-4DB2-BD59-A6C34878D82A}">
                    <a16:rowId xmlns:a16="http://schemas.microsoft.com/office/drawing/2014/main" val="10000"/>
                  </a:ext>
                </a:extLst>
              </a:tr>
              <a:tr h="3302760">
                <a:tc>
                  <a:txBody>
                    <a:bodyPr/>
                    <a:lstStyle/>
                    <a:p>
                      <a:r>
                        <a:rPr lang="en-GB" sz="1150" b="0" dirty="0" smtClean="0">
                          <a:latin typeface="Calibri" panose="020F0502020204030204" pitchFamily="34" charset="0"/>
                        </a:rPr>
                        <a:t>10. As a lecturer, writer, editor and ex-slave, Frederick Douglass (ca. 1818-1895) emerged as the most prominent African American of the nineteenth century to fight for racial justice. Under Garrison’s mentorship, Douglass adopted “moral suasion” as an abolitionist strategy. Impatient with this approach, Douglass later broke from Garrison, believing that political activism was the only way to achieve freedom. Although vehement in his rhetoric, Douglas refused to use violence.</a:t>
                      </a:r>
                      <a:r>
                        <a:rPr lang="en-GB" sz="1150" b="0" baseline="0" dirty="0" smtClean="0">
                          <a:latin typeface="Calibri" panose="020F0502020204030204" pitchFamily="34" charset="0"/>
                        </a:rPr>
                        <a:t> </a:t>
                      </a:r>
                      <a:r>
                        <a:rPr lang="en-GB" sz="1150" b="0" dirty="0" smtClean="0">
                          <a:latin typeface="Calibri" panose="020F0502020204030204" pitchFamily="34" charset="0"/>
                        </a:rPr>
                        <a:t>Douglass wrote three autobiographies, edited four newspapers, lectured nationally and internationally, and recruited black soldiers for the Civil War. He advised and pressured Lincoln to make slavery the single most important issue of the Civil War and remained committed to integration and civil rights for all Americans throughout his life.</a:t>
                      </a:r>
                    </a:p>
                    <a:p>
                      <a:endParaRPr lang="en-GB" sz="1150" b="0" dirty="0" smtClean="0">
                        <a:latin typeface="Calibri" panose="020F0502020204030204" pitchFamily="34" charset="0"/>
                      </a:endParaRPr>
                    </a:p>
                  </a:txBody>
                  <a:tcPr/>
                </a:tc>
                <a:tc>
                  <a:txBody>
                    <a:bodyPr/>
                    <a:lstStyle/>
                    <a:p>
                      <a:r>
                        <a:rPr lang="en-GB" sz="1150" b="0" dirty="0" smtClean="0">
                          <a:latin typeface="Calibri" panose="020F0502020204030204" pitchFamily="34" charset="0"/>
                        </a:rPr>
                        <a:t>11. </a:t>
                      </a:r>
                      <a:r>
                        <a:rPr lang="en-GB" sz="1150" b="0" baseline="0" dirty="0" smtClean="0">
                          <a:latin typeface="Calibri" panose="020F0502020204030204" pitchFamily="34" charset="0"/>
                        </a:rPr>
                        <a:t>Anthony Burns, a fugitive slave from Virginia, was arrested in Boston, enraging  black and white abolitionists. Two days after the arrest, a number of them attacked the federal courthouse with a battering ram, hoping to free Burns. Their attempt failed. After a brief trial, he was ordered returned to slavery. On 2 June, thousands of people lined the streets of Boston. They hissed and shouted, "Shame! Shame!" as federal authorities escorted Anthony Burns to a ship waiting in the harbour. Whilst most abolitionists were angry as a result of their moral objections to slavery, many in the North were furious and supported abolition as a way to end Southern interference, such as this, in the North. </a:t>
                      </a:r>
                    </a:p>
                    <a:p>
                      <a:endParaRPr lang="en-GB" sz="1150" b="0" baseline="0" dirty="0" smtClean="0">
                        <a:latin typeface="Calibri" panose="020F0502020204030204" pitchFamily="34" charset="0"/>
                      </a:endParaRPr>
                    </a:p>
                    <a:p>
                      <a:endParaRPr lang="en-GB" sz="1150" b="0" dirty="0" smtClean="0">
                        <a:latin typeface="Calibri" panose="020F0502020204030204" pitchFamily="34" charset="0"/>
                      </a:endParaRPr>
                    </a:p>
                  </a:txBody>
                  <a:tcPr/>
                </a:tc>
                <a:tc>
                  <a:txBody>
                    <a:bodyPr/>
                    <a:lstStyle/>
                    <a:p>
                      <a:r>
                        <a:rPr lang="en-GB" sz="1150" b="0" dirty="0" smtClean="0">
                          <a:latin typeface="Calibri" panose="020F0502020204030204" pitchFamily="34" charset="0"/>
                        </a:rPr>
                        <a:t>12. In December 1816, alarmed by the rapidly growing free black and slave populations, the Reverend Robert Finley, a Presbyterian minister from New Jersey, travelled to Washington, D.C. to gather support for colonization which he saw as the solution to the growing</a:t>
                      </a:r>
                      <a:r>
                        <a:rPr lang="en-GB" sz="1150" b="0" baseline="0" dirty="0" smtClean="0">
                          <a:latin typeface="Calibri" panose="020F0502020204030204" pitchFamily="34" charset="0"/>
                        </a:rPr>
                        <a:t> </a:t>
                      </a:r>
                      <a:r>
                        <a:rPr lang="en-GB" sz="1150" b="0" dirty="0" smtClean="0">
                          <a:latin typeface="Calibri" panose="020F0502020204030204" pitchFamily="34" charset="0"/>
                        </a:rPr>
                        <a:t>racial tension in the US.  He led a meeting which created the American Colonisation Society. Finley believed the presence of blacks in the US</a:t>
                      </a:r>
                      <a:r>
                        <a:rPr lang="en-GB" sz="1150" b="0" baseline="0" dirty="0" smtClean="0">
                          <a:latin typeface="Calibri" panose="020F0502020204030204" pitchFamily="34" charset="0"/>
                        </a:rPr>
                        <a:t> </a:t>
                      </a:r>
                      <a:r>
                        <a:rPr lang="en-GB" sz="1150" b="0" dirty="0" smtClean="0">
                          <a:latin typeface="Calibri" panose="020F0502020204030204" pitchFamily="34" charset="0"/>
                        </a:rPr>
                        <a:t>was a threat to the national well-being and felt Africans Americans would only be able to fulfil their potential as human beings in Africa.  He envisioned slaveholders freeing their slaves and sending them to Africa.  Colonization, argued Finley, would benefit American blacks as well at the entire nation by promoting a gradual end to slavery. ACS members were mostly white and initially included abolitionists as well as slave owners, all of whom generally agreed with the prevailing view of the time that free blacks could not be integrated into white America.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989688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nvPr>
        </p:nvGraphicFramePr>
        <p:xfrm>
          <a:off x="1524000" y="0"/>
          <a:ext cx="9144000" cy="685800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3108960">
                <a:tc>
                  <a:txBody>
                    <a:bodyPr/>
                    <a:lstStyle/>
                    <a:p>
                      <a:r>
                        <a:rPr lang="en-GB" sz="1050" dirty="0" smtClean="0"/>
                        <a:t>David Walker, the son of a free black mother and a slave father, pushed the abolitionist movement into militancy in 1829 when he published David Walker's Appeal. He sent it south sewn into the linings of clothing black sailors bought at his Boston used-clothing store. His scathing denunciation of slavery used the language of the Declaration of Independence, especially the claim to the right of revolution, to urge slaves to rise up against their masters, causing frightened slaveholders to pass laws prohibiting blacks from learning to read and write.</a:t>
                      </a:r>
                    </a:p>
                    <a:p>
                      <a:endParaRPr lang="en-GB" sz="1050" b="0" dirty="0" smtClean="0"/>
                    </a:p>
                    <a:p>
                      <a:r>
                        <a:rPr lang="en-GB" sz="1050" b="0" dirty="0" smtClean="0"/>
                        <a:t>4 </a:t>
                      </a:r>
                      <a:endParaRPr lang="en-GB" sz="1050" b="0" dirty="0"/>
                    </a:p>
                  </a:txBody>
                  <a:tcPr/>
                </a:tc>
                <a:tc>
                  <a:txBody>
                    <a:bodyPr/>
                    <a:lstStyle/>
                    <a:p>
                      <a:r>
                        <a:rPr lang="en-GB" sz="1050" dirty="0" smtClean="0"/>
                        <a:t>William Lloyd Garrison published the Liberator, a radical anti-slavery newspaper, from 1831 until after the end of the Civil War in 1865. One of the few whites to support Walker's Appeal, he favoured a non-violent, pacifist approach known as moral suasion; if people could be persuaded of the immorality of slavery, they would change their ways. Garrison used incendiary language to advocate the immediate emancipation of all slaves and their legal equality in every way with the country's white citizens. Some southerners alleged a link between the Liberator and the August, 1831 slave uprising in Virginia, led by Nat Turner, in which over 55 whites were killed.	</a:t>
                      </a:r>
                    </a:p>
                    <a:p>
                      <a:endParaRPr lang="en-GB" sz="1050" b="0" dirty="0" smtClean="0"/>
                    </a:p>
                    <a:p>
                      <a:r>
                        <a:rPr lang="en-GB" sz="1050" b="0" dirty="0" smtClean="0"/>
                        <a:t>1 </a:t>
                      </a:r>
                      <a:endParaRPr lang="en-GB" sz="1050" b="0" dirty="0"/>
                    </a:p>
                  </a:txBody>
                  <a:tcPr/>
                </a:tc>
                <a:tc>
                  <a:txBody>
                    <a:bodyPr/>
                    <a:lstStyle/>
                    <a:p>
                      <a:r>
                        <a:rPr lang="en-GB" sz="1050" dirty="0" smtClean="0"/>
                        <a:t>In 1831, Maria Stewart began to write essays and make speeches against slavery, promoting educational and economic self-sufficiency for blacks. The first black woman, or woman of any colour, to speak on political issues in public, Stewart gave her last public speech in 1833 before retiring to work only in women's organizations. Although her career was short, it set the stage for the African American women speakers who followed: Frances Ellen Watkins Harper, Sojourner Truth, and Harriet Tubman, among others.</a:t>
                      </a:r>
                    </a:p>
                    <a:p>
                      <a:endParaRPr lang="en-GB" sz="1050" b="0" dirty="0" smtClean="0"/>
                    </a:p>
                    <a:p>
                      <a:r>
                        <a:rPr lang="en-GB" sz="1050" b="0" dirty="0" smtClean="0"/>
                        <a:t>1</a:t>
                      </a:r>
                      <a:endParaRPr lang="en-GB" sz="1050" b="0" dirty="0"/>
                    </a:p>
                  </a:txBody>
                  <a:tcPr/>
                </a:tc>
                <a:extLst>
                  <a:ext uri="{0D108BD9-81ED-4DB2-BD59-A6C34878D82A}">
                    <a16:rowId xmlns:a16="http://schemas.microsoft.com/office/drawing/2014/main" val="10000"/>
                  </a:ext>
                </a:extLst>
              </a:tr>
              <a:tr h="3749040">
                <a:tc>
                  <a:txBody>
                    <a:bodyPr/>
                    <a:lstStyle/>
                    <a:p>
                      <a:r>
                        <a:rPr lang="en-GB" sz="1050" b="0" dirty="0" smtClean="0"/>
                        <a:t>Novelist, scholar, and activist for women’s rights, Lydia Maria Child (1802-1880) became an abolitionist after she began reading Garrison’s news journal, The Liberator. In 1833, Child wrote “An Appeal to that Class of Americans Called Africans,” an anti-slavery tract in which she declared her willingness to battle for emancipation. Her new abolitionist rhetoric so repelled readers that Child's books sold poorly, and she could not find a publisher willing to accept her work. From 1841-43, Child was the editor of the National Anti-Slavery Standard, the American Anti-Slavery Society’s newspaper.</a:t>
                      </a:r>
                    </a:p>
                    <a:p>
                      <a:endParaRPr lang="en-GB" sz="1050" b="0" dirty="0" smtClean="0"/>
                    </a:p>
                    <a:p>
                      <a:r>
                        <a:rPr lang="en-GB" sz="1050" b="0" dirty="0" smtClean="0"/>
                        <a:t>1</a:t>
                      </a:r>
                      <a:endParaRPr lang="en-GB" sz="1050" b="0" dirty="0"/>
                    </a:p>
                  </a:txBody>
                  <a:tcPr/>
                </a:tc>
                <a:tc>
                  <a:txBody>
                    <a:bodyPr/>
                    <a:lstStyle/>
                    <a:p>
                      <a:r>
                        <a:rPr lang="en-GB" sz="1050" b="0" dirty="0" smtClean="0"/>
                        <a:t>Samuel May’s life was forever changed when he heard William Lloyd Garrison lecture about immediate, unconditional emancipation without expatriation in 1830. May (1797-1871) wrote of that experience, “my soul was baptized in his spirit, and ever since I have been a disciple and fellow-labourer of Wm. Lloyd Garrison.” May, a Unitarian minister, was a pacifist and practiced non-violent resistance by lecturing, acting as a general agent of the Massachusetts Anti-Slavery Society, and sheltering slaves on the Underground Railroad. In one notable case, May helped to liberate William “Jerry” Henry, who had been taken into custody in Syracuse under the Fugitive Slave Law, and was to be returned to slavery. After the “Jerry Rescue,” a pro-slavery mob attacked May and other rescuers and burned the unwavering May in effigy.</a:t>
                      </a:r>
                    </a:p>
                    <a:p>
                      <a:endParaRPr lang="en-GB" sz="1050" b="0" dirty="0" smtClean="0"/>
                    </a:p>
                    <a:p>
                      <a:r>
                        <a:rPr lang="en-GB" sz="1050" b="0" dirty="0" smtClean="0"/>
                        <a:t>1</a:t>
                      </a:r>
                      <a:endParaRPr lang="en-GB" sz="1050" b="0" dirty="0"/>
                    </a:p>
                  </a:txBody>
                  <a:tcPr/>
                </a:tc>
                <a:tc>
                  <a:txBody>
                    <a:bodyPr/>
                    <a:lstStyle/>
                    <a:p>
                      <a:r>
                        <a:rPr lang="en-GB" sz="1050" b="0" dirty="0" smtClean="0"/>
                        <a:t>Lucretia Mott (1793-1880) was a Quaker and a “non-resistant” pacifist who was committed to black emancipation and women’s rights. As a woman, her role in official abolitionist movements was difficult. In 1840, she and six other American female delegates to the World Anti-Slavery Convention in England were refused seats. Because of her opposition to violence of any kind, Mott did not support the Civil War as a means of liberating slaves. She did, however, welcome the War’s hastening of emancipation. Of her principles she wrote, “I have no idea, because I am a non-resistant, of submitting tamely to injustice inflicted either on me or on the slave. I will oppose it with all the moral powers with which I am endowed. I am no advocate of passivity.”</a:t>
                      </a:r>
                    </a:p>
                    <a:p>
                      <a:endParaRPr lang="en-GB" sz="1050" b="0" dirty="0" smtClean="0"/>
                    </a:p>
                    <a:p>
                      <a:r>
                        <a:rPr lang="en-GB" sz="1050" b="0" dirty="0" smtClean="0"/>
                        <a:t>1</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94872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32833837"/>
              </p:ext>
            </p:extLst>
          </p:nvPr>
        </p:nvGraphicFramePr>
        <p:xfrm>
          <a:off x="1524000" y="0"/>
          <a:ext cx="9144000" cy="7863840"/>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3339101">
                <a:tc>
                  <a:txBody>
                    <a:bodyPr/>
                    <a:lstStyle/>
                    <a:p>
                      <a:r>
                        <a:rPr lang="en-GB" sz="1050" b="0" dirty="0" smtClean="0"/>
                        <a:t>Despite her inability to read or write, Sojourner Truth (ca. 1797-1883) had a commanding presence and considerable oratorical powers. She was one of the best known and esteemed black women of the nineteenth century. Born a New York slave and given the name Isabella Baumfree, Sojourner Truth gained her freedom when New York abolished slavery in 1827. A pacifist, she transformed herself into an activist for abolitionism and proclaimed her new identity by changing her name to Sojourner Truth. Her anti-slavery activities included recruiting black troops, publishing her narrative, and winning a civil rights lawsuit. Her circle of influence included both black and white allies as well as several presidents. Sojourner Truth drew upon her experience as a black woman and former slave, advocating the abolition of slavery, civil liberties for African Americans, and women’s rights.</a:t>
                      </a:r>
                    </a:p>
                    <a:p>
                      <a:endParaRPr lang="en-GB" sz="1050" b="0" dirty="0" smtClean="0"/>
                    </a:p>
                    <a:p>
                      <a:r>
                        <a:rPr lang="en-GB" sz="1050" b="0" dirty="0" smtClean="0"/>
                        <a:t>1</a:t>
                      </a:r>
                    </a:p>
                  </a:txBody>
                  <a:tcPr/>
                </a:tc>
                <a:tc>
                  <a:txBody>
                    <a:bodyPr/>
                    <a:lstStyle/>
                    <a:p>
                      <a:r>
                        <a:rPr lang="en-GB" sz="1050" b="0" dirty="0" smtClean="0"/>
                        <a:t>Lewis Tappan (1788-1873), a wealthy merchant from a strong Calvinist family, is best known for his role in organizing the defence of Joseph Cinque in the Amistad trial. Tappan also funded anti-slavery journals and helped to form the American Anti-Slavery Society, which he later abandoned because of his disapproval of women’s involvement in the society. Tappan and other disaffected former members of the American Anti-Slavery Society formed the American and Foreign Anti-Slavery Society, which employed political abolitionism. After the passage of the Fugitive Slave Law of 1850, Tappan supported the Underground Railroad, and he fought for black civil rights in the North. His abolitionist deeds were often met with hostility, which extended as far as the destruction of a church built by Tappan and his brother.</a:t>
                      </a:r>
                    </a:p>
                    <a:p>
                      <a:endParaRPr lang="en-GB" sz="1050" b="0" dirty="0" smtClean="0"/>
                    </a:p>
                    <a:p>
                      <a:r>
                        <a:rPr lang="en-GB" sz="1050" b="0" dirty="0" smtClean="0"/>
                        <a:t>1</a:t>
                      </a:r>
                    </a:p>
                  </a:txBody>
                  <a:tcPr/>
                </a:tc>
                <a:tc>
                  <a:txBody>
                    <a:bodyPr/>
                    <a:lstStyle/>
                    <a:p>
                      <a:r>
                        <a:rPr lang="en-GB" sz="1050" b="0" dirty="0" smtClean="0"/>
                        <a:t>William Seward (1801-1872), of Auburn, New York, served as governor of New York from 1838 to 1842. He was elected to the U.S. Senate as a Whig party member in 1847, primarily because of his anti-slavery stance. He fought a hard political battle against the Fugitive </a:t>
                      </a:r>
                      <a:r>
                        <a:rPr lang="en-GB" sz="1050" b="0" smtClean="0"/>
                        <a:t>Slave Law of </a:t>
                      </a:r>
                      <a:r>
                        <a:rPr lang="en-GB" sz="1050" b="0" dirty="0" smtClean="0"/>
                        <a:t>1850 and in favour of the admission of California as a free state. Seward later softened his stance on slavery to appease Southerners during his unsuccessful run for president on the Republican ticket. Lincoln made Seward his Secretary of State, and called upon Seward to help compose the Emancipation Proclamation. Seward also sheltered slaves on the Underground Railroad. He admired the work of Harriet Tubman, and sold her the land in Auburn, New York, where she built her home.</a:t>
                      </a:r>
                    </a:p>
                    <a:p>
                      <a:endParaRPr lang="en-GB" sz="1050" b="0" dirty="0" smtClean="0"/>
                    </a:p>
                    <a:p>
                      <a:r>
                        <a:rPr lang="en-GB" sz="1050" b="0" dirty="0" smtClean="0"/>
                        <a:t>1</a:t>
                      </a:r>
                      <a:endParaRPr lang="en-GB" sz="1050" b="0" dirty="0"/>
                    </a:p>
                  </a:txBody>
                  <a:tcPr/>
                </a:tc>
                <a:extLst>
                  <a:ext uri="{0D108BD9-81ED-4DB2-BD59-A6C34878D82A}">
                    <a16:rowId xmlns:a16="http://schemas.microsoft.com/office/drawing/2014/main" val="10000"/>
                  </a:ext>
                </a:extLst>
              </a:tr>
              <a:tr h="3518899">
                <a:tc>
                  <a:txBody>
                    <a:bodyPr/>
                    <a:lstStyle/>
                    <a:p>
                      <a:r>
                        <a:rPr lang="en-GB" sz="1050" b="0" dirty="0" smtClean="0"/>
                        <a:t>As a lecturer, writer, editor and ex-slave, Frederick Douglass (ca. 1818-1895) emerged as the most prominent African American of the nineteenth century to fight for racial justice. Under Garrison’s mentorship, Douglass adopted “moral suasion” as an abolitionist strategy. Impatient with this approach, Douglass later broke from Garrison, believing that political activism was the only way to achieve freedom. Although vehement in his rhetoric, Douglas refused to use violence.</a:t>
                      </a:r>
                      <a:r>
                        <a:rPr lang="en-GB" sz="1050" b="0" baseline="0" dirty="0" smtClean="0"/>
                        <a:t> </a:t>
                      </a:r>
                      <a:r>
                        <a:rPr lang="en-GB" sz="1050" b="0" dirty="0" smtClean="0"/>
                        <a:t>Douglass wrote three autobiographies, edited four newspapers, lectured nationally and internationally, and recruited black soldiers for the Civil War. He advised and pressured Lincoln to make slavery the single most important issue of the Civil War and remained committed to integration and civil rights for all Americans throughout his life.</a:t>
                      </a:r>
                    </a:p>
                    <a:p>
                      <a:endParaRPr lang="en-GB" sz="1050" b="0" dirty="0" smtClean="0"/>
                    </a:p>
                    <a:p>
                      <a:r>
                        <a:rPr lang="en-GB" sz="1050" b="0" dirty="0" smtClean="0"/>
                        <a:t>1</a:t>
                      </a:r>
                    </a:p>
                  </a:txBody>
                  <a:tcPr/>
                </a:tc>
                <a:tc>
                  <a:txBody>
                    <a:bodyPr/>
                    <a:lstStyle/>
                    <a:p>
                      <a:r>
                        <a:rPr lang="en-GB" sz="1050" b="0" dirty="0" smtClean="0"/>
                        <a:t>Anthony Burns</a:t>
                      </a:r>
                      <a:r>
                        <a:rPr lang="en-GB" sz="1050" b="0" baseline="0" dirty="0" smtClean="0"/>
                        <a:t> n 1854, Anthony Burns, a fugitive slave from Virginia, was arrested in Boston, enraging  black and white abolitionists. Two days after the arrest, a number of them attacked the federal courthouse with a battering ram, hoping to free Burns. Their attempt failed. After a brief trial, he was ordered returned to slavery. On 2 June, thousands of people lined the streets of Boston. They hissed and shouted, "Shame! Shame!" as federal authorities escorted Anthony Burns to a ship waiting in the harbour. Whilst most abolitionists were angry as a result of their moral objections to slavery, many in the North were furious and supported abolition as a way to end Southern interference, such as this, in the North. </a:t>
                      </a:r>
                    </a:p>
                    <a:p>
                      <a:endParaRPr lang="en-GB" sz="1050" b="0" baseline="0" dirty="0" smtClean="0"/>
                    </a:p>
                    <a:p>
                      <a:r>
                        <a:rPr lang="en-GB" sz="1050" b="0" baseline="0" dirty="0" smtClean="0"/>
                        <a:t>2</a:t>
                      </a:r>
                      <a:endParaRPr lang="en-GB" sz="1050" b="0" dirty="0" smtClean="0"/>
                    </a:p>
                    <a:p>
                      <a:endParaRPr lang="en-GB" sz="1050" b="0" dirty="0" smtClean="0"/>
                    </a:p>
                  </a:txBody>
                  <a:tcPr/>
                </a:tc>
                <a:tc>
                  <a:txBody>
                    <a:bodyPr/>
                    <a:lstStyle/>
                    <a:p>
                      <a:r>
                        <a:rPr lang="en-GB" sz="1050" b="0" dirty="0" smtClean="0"/>
                        <a:t>In December 1816, alarmed by the rapidly growing free black and slave populations, the Reverend Robert Finley, a Presbyterian minister from New Jersey, travelled to Washington, D.C. to gather support for colonization which he saw as the solution to the growing</a:t>
                      </a:r>
                      <a:r>
                        <a:rPr lang="en-GB" sz="1050" b="0" baseline="0" dirty="0" smtClean="0"/>
                        <a:t> </a:t>
                      </a:r>
                      <a:r>
                        <a:rPr lang="en-GB" sz="1050" b="0" dirty="0" smtClean="0"/>
                        <a:t>racial tension in the US.  He led a meeting which created the American Colonisation Society. Finley believed the presence of blacks in the US</a:t>
                      </a:r>
                      <a:r>
                        <a:rPr lang="en-GB" sz="1050" b="0" baseline="0" dirty="0" smtClean="0"/>
                        <a:t> </a:t>
                      </a:r>
                      <a:r>
                        <a:rPr lang="en-GB" sz="1050" b="0" dirty="0" smtClean="0"/>
                        <a:t>was a threat to the national well-being and felt Africans Americans would only be able to fulfil their potential as human beings in Africa.  He envisioned slaveholders freeing their slaves and sending them to Africa.  Colonization, argued Finley, would benefit American blacks as well at the entire nation by promoting a gradual end to slavery. ACS members were mostly white and initially included abolitionists as well as slave owners, all of whom generally agreed with the prevailing view of the time that free blacks could not be integrated into white America.  </a:t>
                      </a:r>
                    </a:p>
                    <a:p>
                      <a:r>
                        <a:rPr lang="en-GB" sz="1050" b="0" dirty="0" smtClean="0"/>
                        <a:t>3 </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125815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southern plantations slave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1973" y="646739"/>
            <a:ext cx="8948057" cy="621126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21973" y="97972"/>
            <a:ext cx="894805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latin typeface="Calibri" panose="020F0502020204030204" pitchFamily="34" charset="0"/>
                <a:ea typeface="Calibri" panose="020F0502020204030204" pitchFamily="34" charset="0"/>
                <a:cs typeface="Times New Roman" panose="02020603050405020304" pitchFamily="18" charset="0"/>
              </a:rPr>
              <a:t>What divisions did slavery create after 1820?</a:t>
            </a:r>
            <a:endParaRPr lang="en-GB" dirty="0"/>
          </a:p>
        </p:txBody>
      </p:sp>
      <p:sp>
        <p:nvSpPr>
          <p:cNvPr id="3" name="TextBox 2"/>
          <p:cNvSpPr txBox="1"/>
          <p:nvPr/>
        </p:nvSpPr>
        <p:spPr>
          <a:xfrm>
            <a:off x="1621973" y="613775"/>
            <a:ext cx="8948056" cy="147732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Despite the presence of abolitionists, they did not make up a big proportion of American society. Only about 2% of the population of the North were abolitionists whilst slaves made up approximately 15% of the population of the United States. Many people – both in the North and South – benefited from slavery, even if they did so in different ways. </a:t>
            </a:r>
          </a:p>
        </p:txBody>
      </p:sp>
      <p:sp>
        <p:nvSpPr>
          <p:cNvPr id="8" name="TextBox 7"/>
          <p:cNvSpPr txBox="1"/>
          <p:nvPr/>
        </p:nvSpPr>
        <p:spPr>
          <a:xfrm>
            <a:off x="1621973" y="2166227"/>
            <a:ext cx="7640139" cy="2031325"/>
          </a:xfrm>
          <a:prstGeom prst="rect">
            <a:avLst/>
          </a:prstGeom>
          <a:solidFill>
            <a:srgbClr val="FFFF00"/>
          </a:solidFill>
          <a:ln>
            <a:solidFill>
              <a:schemeClr val="tx1"/>
            </a:solidFill>
          </a:ln>
        </p:spPr>
        <p:txBody>
          <a:bodyPr wrap="square" rtlCol="0">
            <a:spAutoFit/>
          </a:bodyPr>
          <a:lstStyle/>
          <a:p>
            <a:r>
              <a:rPr lang="en-GB" b="1" dirty="0"/>
              <a:t>Task</a:t>
            </a:r>
            <a:r>
              <a:rPr lang="en-GB" dirty="0"/>
              <a:t>: Read the extract about dependence on slavery. Use two colours, and highlight: </a:t>
            </a:r>
          </a:p>
          <a:p>
            <a:pPr marL="285750" indent="-285750">
              <a:buFont typeface="Arial" panose="020B0604020202020204" pitchFamily="34" charset="0"/>
              <a:buChar char="•"/>
            </a:pPr>
            <a:r>
              <a:rPr lang="en-GB" dirty="0"/>
              <a:t>Southern benefits from slavery </a:t>
            </a:r>
          </a:p>
          <a:p>
            <a:pPr marL="285750" indent="-285750">
              <a:buFont typeface="Arial" panose="020B0604020202020204" pitchFamily="34" charset="0"/>
              <a:buChar char="•"/>
            </a:pPr>
            <a:r>
              <a:rPr lang="en-GB" dirty="0"/>
              <a:t>Northern benefits from slavery </a:t>
            </a:r>
          </a:p>
          <a:p>
            <a:pPr marL="285750" indent="-285750">
              <a:buFont typeface="Arial" panose="020B0604020202020204" pitchFamily="34" charset="0"/>
              <a:buChar char="•"/>
            </a:pPr>
            <a:endParaRPr lang="en-GB" dirty="0"/>
          </a:p>
          <a:p>
            <a:r>
              <a:rPr lang="en-GB" b="1" dirty="0"/>
              <a:t>Q</a:t>
            </a:r>
            <a:r>
              <a:rPr lang="en-GB" dirty="0"/>
              <a:t>: Are there similarities and differences between the ways that Southerners benefited from slavery? What about in the North? </a:t>
            </a:r>
          </a:p>
        </p:txBody>
      </p:sp>
    </p:spTree>
    <p:extLst>
      <p:ext uri="{BB962C8B-B14F-4D97-AF65-F5344CB8AC3E}">
        <p14:creationId xmlns:p14="http://schemas.microsoft.com/office/powerpoint/2010/main" val="1048065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1973" y="97972"/>
            <a:ext cx="894805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latin typeface="Calibri" panose="020F0502020204030204" pitchFamily="34" charset="0"/>
                <a:ea typeface="Calibri" panose="020F0502020204030204" pitchFamily="34" charset="0"/>
                <a:cs typeface="Times New Roman" panose="02020603050405020304" pitchFamily="18" charset="0"/>
              </a:rPr>
              <a:t>What divisions did slavery create after 1820?</a:t>
            </a:r>
            <a:endParaRPr lang="en-GB" dirty="0"/>
          </a:p>
        </p:txBody>
      </p:sp>
      <p:sp>
        <p:nvSpPr>
          <p:cNvPr id="3" name="TextBox 2"/>
          <p:cNvSpPr txBox="1"/>
          <p:nvPr/>
        </p:nvSpPr>
        <p:spPr>
          <a:xfrm>
            <a:off x="1290918" y="561433"/>
            <a:ext cx="9991165" cy="6093976"/>
          </a:xfrm>
          <a:prstGeom prst="rect">
            <a:avLst/>
          </a:prstGeom>
          <a:noFill/>
        </p:spPr>
        <p:txBody>
          <a:bodyPr wrap="square" rtlCol="0">
            <a:spAutoFit/>
          </a:bodyPr>
          <a:lstStyle/>
          <a:p>
            <a:r>
              <a:rPr lang="en-GB" sz="1700" b="1" dirty="0">
                <a:latin typeface="Calibri" panose="020F0502020204030204" pitchFamily="34" charset="0"/>
              </a:rPr>
              <a:t>Growing dependency on slavery </a:t>
            </a:r>
          </a:p>
          <a:p>
            <a:r>
              <a:rPr lang="en-GB" sz="1500" dirty="0">
                <a:latin typeface="Calibri" panose="020F0502020204030204" pitchFamily="34" charset="0"/>
              </a:rPr>
              <a:t>Owners of large cotton, tobacco, or rice plantations in the South depended on slave labour for the huge profits they made. But not all Southerners benefited equally from the slave economy. Only 25% of them owned slaves, and only a tiny proportion of these owned more than twenty (the figure at which a farm was considered a plantation). Even these small-scale slave holders came to depend on their slaves. </a:t>
            </a:r>
          </a:p>
          <a:p>
            <a:endParaRPr lang="en-GB" sz="1500" dirty="0">
              <a:latin typeface="Calibri" panose="020F0502020204030204" pitchFamily="34" charset="0"/>
            </a:endParaRPr>
          </a:p>
          <a:p>
            <a:r>
              <a:rPr lang="en-GB" sz="1500" dirty="0">
                <a:latin typeface="Calibri" panose="020F0502020204030204" pitchFamily="34" charset="0"/>
              </a:rPr>
              <a:t>Other Southerners depended on slavery for their living without being plantation owners. These included the slave traders and businessmen who set up the auction houses where slaves were bought and sold. The children of slaves were automatically slaves themselves and they were often separated from their parents and sold. Records show that between 1815 and 1820, 2,646 children under 13 were sold in New Orleans alone; 1,001 of these without any family at all. Their average age was just 9 years old. </a:t>
            </a:r>
          </a:p>
          <a:p>
            <a:endParaRPr lang="en-GB" sz="1500" dirty="0">
              <a:latin typeface="Calibri" panose="020F0502020204030204" pitchFamily="34" charset="0"/>
            </a:endParaRPr>
          </a:p>
          <a:p>
            <a:r>
              <a:rPr lang="en-GB" sz="1500" dirty="0">
                <a:latin typeface="Calibri" panose="020F0502020204030204" pitchFamily="34" charset="0"/>
              </a:rPr>
              <a:t>The North, too, did well out of slavery and was entangled in its web. </a:t>
            </a:r>
          </a:p>
          <a:p>
            <a:pPr marL="285750" indent="-285750">
              <a:buFont typeface="Arial" panose="020B0604020202020204" pitchFamily="34" charset="0"/>
              <a:buChar char="•"/>
            </a:pPr>
            <a:r>
              <a:rPr lang="en-GB" sz="1500" dirty="0">
                <a:latin typeface="Calibri" panose="020F0502020204030204" pitchFamily="34" charset="0"/>
              </a:rPr>
              <a:t>Cotton and other good produced by slaves helped to make Northern factories and other businesses profitable.</a:t>
            </a:r>
          </a:p>
          <a:p>
            <a:pPr marL="285750" indent="-285750">
              <a:buFont typeface="Arial" panose="020B0604020202020204" pitchFamily="34" charset="0"/>
              <a:buChar char="•"/>
            </a:pPr>
            <a:r>
              <a:rPr lang="en-GB" sz="1500" dirty="0">
                <a:latin typeface="Calibri" panose="020F0502020204030204" pitchFamily="34" charset="0"/>
              </a:rPr>
              <a:t>Land speculators, often from the North, bought land in the new territories in the hope of making big profits. Most made a profit by selling the land onto wealthy, white investors. These investors would then employ people to run their plantations for them so the landowners often never even went to the Deep South. It was very easy for them not to think about how slaves were treated. The more money they invested, the more slaves holders searched for new land for their plantations and their slaves. The years 1829-37, in particular, saw wild investment as slavery spread faster than ever before. </a:t>
            </a:r>
          </a:p>
          <a:p>
            <a:pPr marL="285750" indent="-285750">
              <a:buFont typeface="Arial" panose="020B0604020202020204" pitchFamily="34" charset="0"/>
              <a:buChar char="•"/>
            </a:pPr>
            <a:endParaRPr lang="en-GB" sz="1500" dirty="0">
              <a:latin typeface="Calibri" panose="020F0502020204030204" pitchFamily="34" charset="0"/>
            </a:endParaRPr>
          </a:p>
          <a:p>
            <a:r>
              <a:rPr lang="en-GB" sz="1500" dirty="0">
                <a:latin typeface="Calibri" panose="020F0502020204030204" pitchFamily="34" charset="0"/>
              </a:rPr>
              <a:t>As more and more people depended on slavery for their wealth, it became less and less likely that it would simply die away as Jefferson had once wished. </a:t>
            </a:r>
            <a:endParaRPr lang="en-GB" sz="1500" dirty="0" smtClean="0">
              <a:latin typeface="Calibri" panose="020F0502020204030204" pitchFamily="34" charset="0"/>
            </a:endParaRPr>
          </a:p>
          <a:p>
            <a:endParaRPr lang="en-GB" sz="1500" dirty="0">
              <a:latin typeface="Calibri" panose="020F0502020204030204" pitchFamily="34" charset="0"/>
            </a:endParaRPr>
          </a:p>
          <a:p>
            <a:r>
              <a:rPr lang="en-GB" sz="1500" dirty="0" smtClean="0">
                <a:latin typeface="Calibri" panose="020F0502020204030204" pitchFamily="34" charset="0"/>
              </a:rPr>
              <a:t>As the south grew – so did it’s strength in US Politics. Between 1829 and 1837 the President was a Southerner, Andrew Jackson. He openly supported slavery and allowed banks to lend larger sums to cotton investors and even ordinary people opening the cotton business up to even more Americans in the north and the south.</a:t>
            </a:r>
            <a:endParaRPr lang="en-GB" sz="1500" dirty="0">
              <a:latin typeface="Calibri" panose="020F0502020204030204" pitchFamily="34" charset="0"/>
            </a:endParaRPr>
          </a:p>
        </p:txBody>
      </p:sp>
    </p:spTree>
    <p:extLst>
      <p:ext uri="{BB962C8B-B14F-4D97-AF65-F5344CB8AC3E}">
        <p14:creationId xmlns:p14="http://schemas.microsoft.com/office/powerpoint/2010/main" val="2931687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1973" y="97972"/>
            <a:ext cx="894805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latin typeface="Calibri" panose="020F0502020204030204" pitchFamily="34" charset="0"/>
                <a:ea typeface="Calibri" panose="020F0502020204030204" pitchFamily="34" charset="0"/>
                <a:cs typeface="Times New Roman" panose="02020603050405020304" pitchFamily="18" charset="0"/>
              </a:rPr>
              <a:t>What divisions did slavery create after 1820?</a:t>
            </a:r>
            <a:endParaRPr lang="en-GB" dirty="0"/>
          </a:p>
        </p:txBody>
      </p:sp>
      <p:sp>
        <p:nvSpPr>
          <p:cNvPr id="3" name="TextBox 2"/>
          <p:cNvSpPr txBox="1"/>
          <p:nvPr/>
        </p:nvSpPr>
        <p:spPr>
          <a:xfrm>
            <a:off x="1290918" y="561433"/>
            <a:ext cx="9991165" cy="6093976"/>
          </a:xfrm>
          <a:prstGeom prst="rect">
            <a:avLst/>
          </a:prstGeom>
          <a:noFill/>
        </p:spPr>
        <p:txBody>
          <a:bodyPr wrap="square" rtlCol="0">
            <a:spAutoFit/>
          </a:bodyPr>
          <a:lstStyle/>
          <a:p>
            <a:r>
              <a:rPr lang="en-GB" sz="1700" b="1" dirty="0">
                <a:latin typeface="Calibri" panose="020F0502020204030204" pitchFamily="34" charset="0"/>
              </a:rPr>
              <a:t>Growing dependency on slavery </a:t>
            </a:r>
          </a:p>
          <a:p>
            <a:r>
              <a:rPr lang="en-GB" sz="1500" dirty="0">
                <a:latin typeface="Calibri" panose="020F0502020204030204" pitchFamily="34" charset="0"/>
              </a:rPr>
              <a:t>Owners of large cotton, tobacco, or rice plantations in the </a:t>
            </a:r>
            <a:r>
              <a:rPr lang="en-GB" sz="1500" dirty="0">
                <a:solidFill>
                  <a:srgbClr val="FF0000"/>
                </a:solidFill>
                <a:latin typeface="Calibri" panose="020F0502020204030204" pitchFamily="34" charset="0"/>
              </a:rPr>
              <a:t>South depended on slave labour for the huge profits they made</a:t>
            </a:r>
            <a:r>
              <a:rPr lang="en-GB" sz="1500" dirty="0">
                <a:latin typeface="Calibri" panose="020F0502020204030204" pitchFamily="34" charset="0"/>
              </a:rPr>
              <a:t>. But not all Southerners benefited equally from the slave economy. Only 25% of them owned slaves, and only a tiny proportion of these owned more than twenty (the figure at which a farm was considered a plantation). </a:t>
            </a:r>
            <a:r>
              <a:rPr lang="en-GB" sz="1500" dirty="0">
                <a:solidFill>
                  <a:srgbClr val="FF0000"/>
                </a:solidFill>
                <a:latin typeface="Calibri" panose="020F0502020204030204" pitchFamily="34" charset="0"/>
              </a:rPr>
              <a:t>Even these small-scale slave holders came to depend on their slaves. </a:t>
            </a:r>
          </a:p>
          <a:p>
            <a:endParaRPr lang="en-GB" sz="1500" dirty="0">
              <a:latin typeface="Calibri" panose="020F0502020204030204" pitchFamily="34" charset="0"/>
            </a:endParaRPr>
          </a:p>
          <a:p>
            <a:r>
              <a:rPr lang="en-GB" sz="1500" dirty="0">
                <a:latin typeface="Calibri" panose="020F0502020204030204" pitchFamily="34" charset="0"/>
              </a:rPr>
              <a:t>Other Southerners depended on slavery for their living without being plantation owners. These included </a:t>
            </a:r>
            <a:r>
              <a:rPr lang="en-GB" sz="1500" dirty="0">
                <a:solidFill>
                  <a:srgbClr val="FF0000"/>
                </a:solidFill>
                <a:latin typeface="Calibri" panose="020F0502020204030204" pitchFamily="34" charset="0"/>
              </a:rPr>
              <a:t>the slave traders and businessmen who set up the auction houses where slaves were bought and sold</a:t>
            </a:r>
            <a:r>
              <a:rPr lang="en-GB" sz="1500" dirty="0">
                <a:latin typeface="Calibri" panose="020F0502020204030204" pitchFamily="34" charset="0"/>
              </a:rPr>
              <a:t>. The children of slaves were automatically slaves themselves and they were often separated from their parents and sold. Records show that between 1815 and 1820, 2,646 children under 13 were sold in New Orleans alone; 1,001 of these without any family at all. Their average age was just 9 years old. </a:t>
            </a:r>
          </a:p>
          <a:p>
            <a:endParaRPr lang="en-GB" sz="1500" dirty="0">
              <a:latin typeface="Calibri" panose="020F0502020204030204" pitchFamily="34" charset="0"/>
            </a:endParaRPr>
          </a:p>
          <a:p>
            <a:r>
              <a:rPr lang="en-GB" sz="1500" dirty="0">
                <a:latin typeface="Calibri" panose="020F0502020204030204" pitchFamily="34" charset="0"/>
              </a:rPr>
              <a:t>The North, too, did well out of slavery and was entangled in its web. </a:t>
            </a:r>
          </a:p>
          <a:p>
            <a:pPr marL="285750" indent="-285750">
              <a:buFont typeface="Arial" panose="020B0604020202020204" pitchFamily="34" charset="0"/>
              <a:buChar char="•"/>
            </a:pPr>
            <a:r>
              <a:rPr lang="en-GB" sz="1500" dirty="0">
                <a:latin typeface="Calibri" panose="020F0502020204030204" pitchFamily="34" charset="0"/>
              </a:rPr>
              <a:t>Cotton and other good produced by slaves helped to make Northern factories and other businesses profitable.</a:t>
            </a:r>
          </a:p>
          <a:p>
            <a:pPr marL="285750" indent="-285750">
              <a:buFont typeface="Arial" panose="020B0604020202020204" pitchFamily="34" charset="0"/>
              <a:buChar char="•"/>
            </a:pPr>
            <a:r>
              <a:rPr lang="en-GB" sz="1500" dirty="0">
                <a:latin typeface="Calibri" panose="020F0502020204030204" pitchFamily="34" charset="0"/>
              </a:rPr>
              <a:t>Land speculators, often from the North, bought land in the new territories in the hope of making big profits. Most made a profit by selling the land onto wealthy, white investors. These investors would then employ people to run their plantations for them so the landowners often never even went to the Deep South. It was very easy for them not to think about how slaves were treated. The more money they invested, the more slaves holders searched for new land for their plantations and their slaves. The years 1829-37, in particular, saw wild investment as slavery spread faster than ever before. </a:t>
            </a:r>
          </a:p>
          <a:p>
            <a:pPr marL="285750" indent="-285750">
              <a:buFont typeface="Arial" panose="020B0604020202020204" pitchFamily="34" charset="0"/>
              <a:buChar char="•"/>
            </a:pPr>
            <a:endParaRPr lang="en-GB" sz="1500" dirty="0">
              <a:latin typeface="Calibri" panose="020F0502020204030204" pitchFamily="34" charset="0"/>
            </a:endParaRPr>
          </a:p>
          <a:p>
            <a:r>
              <a:rPr lang="en-GB" sz="1500" dirty="0">
                <a:latin typeface="Calibri" panose="020F0502020204030204" pitchFamily="34" charset="0"/>
              </a:rPr>
              <a:t>As more and more people depended on slavery for their wealth, it became less and less likely that it would simply die away as Jefferson had once wished. </a:t>
            </a:r>
            <a:endParaRPr lang="en-GB" sz="1500" dirty="0" smtClean="0">
              <a:latin typeface="Calibri" panose="020F0502020204030204" pitchFamily="34" charset="0"/>
            </a:endParaRPr>
          </a:p>
          <a:p>
            <a:endParaRPr lang="en-GB" sz="1500" dirty="0">
              <a:latin typeface="Calibri" panose="020F0502020204030204" pitchFamily="34" charset="0"/>
            </a:endParaRPr>
          </a:p>
          <a:p>
            <a:r>
              <a:rPr lang="en-GB" sz="1500" dirty="0" smtClean="0">
                <a:latin typeface="Calibri" panose="020F0502020204030204" pitchFamily="34" charset="0"/>
              </a:rPr>
              <a:t>As the south grew – so did it’s strength in US Politics. Between 1829 and 1837 the President was a Southerner, Andrew Jackson. He openly supported slavery and allowed banks to lend larger sums to cotton investors and even ordinary people opening the cotton business up to even more Americans in the north and the south.</a:t>
            </a:r>
            <a:endParaRPr lang="en-GB" sz="1500" dirty="0">
              <a:latin typeface="Calibri" panose="020F0502020204030204" pitchFamily="34" charset="0"/>
            </a:endParaRPr>
          </a:p>
        </p:txBody>
      </p:sp>
    </p:spTree>
    <p:extLst>
      <p:ext uri="{BB962C8B-B14F-4D97-AF65-F5344CB8AC3E}">
        <p14:creationId xmlns:p14="http://schemas.microsoft.com/office/powerpoint/2010/main" val="640430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Text Box 4"/>
          <p:cNvSpPr txBox="1">
            <a:spLocks noChangeArrowheads="1"/>
          </p:cNvSpPr>
          <p:nvPr/>
        </p:nvSpPr>
        <p:spPr bwMode="auto">
          <a:xfrm>
            <a:off x="1774826" y="2566988"/>
            <a:ext cx="727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ea typeface="ヒラギノ角ゴ Pro W3" pitchFamily="28" charset="-128"/>
              </a:defRPr>
            </a:lvl1pPr>
            <a:lvl2pPr marL="742950" indent="-285750">
              <a:defRPr sz="2400">
                <a:solidFill>
                  <a:schemeClr val="tx1"/>
                </a:solidFill>
                <a:latin typeface="Arial" panose="020B0604020202020204" pitchFamily="34" charset="0"/>
                <a:ea typeface="ヒラギノ角ゴ Pro W3" pitchFamily="28" charset="-128"/>
              </a:defRPr>
            </a:lvl2pPr>
            <a:lvl3pPr marL="1143000" indent="-228600">
              <a:defRPr sz="2400">
                <a:solidFill>
                  <a:schemeClr val="tx1"/>
                </a:solidFill>
                <a:latin typeface="Arial" panose="020B0604020202020204" pitchFamily="34" charset="0"/>
                <a:ea typeface="ヒラギノ角ゴ Pro W3" pitchFamily="28" charset="-128"/>
              </a:defRPr>
            </a:lvl3pPr>
            <a:lvl4pPr marL="1600200" indent="-228600">
              <a:defRPr sz="2400">
                <a:solidFill>
                  <a:schemeClr val="tx1"/>
                </a:solidFill>
                <a:latin typeface="Arial" panose="020B0604020202020204" pitchFamily="34" charset="0"/>
                <a:ea typeface="ヒラギノ角ゴ Pro W3" pitchFamily="28" charset="-128"/>
              </a:defRPr>
            </a:lvl4pPr>
            <a:lvl5pPr marL="2057400" indent="-228600">
              <a:defRPr sz="2400">
                <a:solidFill>
                  <a:schemeClr val="tx1"/>
                </a:solidFill>
                <a:latin typeface="Arial" panose="020B0604020202020204" pitchFamily="34" charset="0"/>
                <a:ea typeface="ヒラギノ角ゴ Pro W3" pitchFamily="28"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9pPr>
          </a:lstStyle>
          <a:p>
            <a:pPr>
              <a:spcBef>
                <a:spcPct val="50000"/>
              </a:spcBef>
            </a:pPr>
            <a:endParaRPr lang="en-US" altLang="en-US">
              <a:solidFill>
                <a:schemeClr val="accent2"/>
              </a:solidFill>
            </a:endParaRPr>
          </a:p>
        </p:txBody>
      </p:sp>
      <p:sp>
        <p:nvSpPr>
          <p:cNvPr id="26629" name="Text Box 5"/>
          <p:cNvSpPr txBox="1">
            <a:spLocks noChangeArrowheads="1"/>
          </p:cNvSpPr>
          <p:nvPr/>
        </p:nvSpPr>
        <p:spPr bwMode="auto">
          <a:xfrm>
            <a:off x="6959601" y="836613"/>
            <a:ext cx="345757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ea typeface="ヒラギノ角ゴ Pro W3" pitchFamily="28" charset="-128"/>
              </a:defRPr>
            </a:lvl1pPr>
            <a:lvl2pPr marL="742950" indent="-285750">
              <a:defRPr sz="2400">
                <a:solidFill>
                  <a:schemeClr val="tx1"/>
                </a:solidFill>
                <a:latin typeface="Arial" panose="020B0604020202020204" pitchFamily="34" charset="0"/>
                <a:ea typeface="ヒラギノ角ゴ Pro W3" pitchFamily="28" charset="-128"/>
              </a:defRPr>
            </a:lvl2pPr>
            <a:lvl3pPr marL="1143000" indent="-228600">
              <a:defRPr sz="2400">
                <a:solidFill>
                  <a:schemeClr val="tx1"/>
                </a:solidFill>
                <a:latin typeface="Arial" panose="020B0604020202020204" pitchFamily="34" charset="0"/>
                <a:ea typeface="ヒラギノ角ゴ Pro W3" pitchFamily="28" charset="-128"/>
              </a:defRPr>
            </a:lvl3pPr>
            <a:lvl4pPr marL="1600200" indent="-228600">
              <a:defRPr sz="2400">
                <a:solidFill>
                  <a:schemeClr val="tx1"/>
                </a:solidFill>
                <a:latin typeface="Arial" panose="020B0604020202020204" pitchFamily="34" charset="0"/>
                <a:ea typeface="ヒラギノ角ゴ Pro W3" pitchFamily="28" charset="-128"/>
              </a:defRPr>
            </a:lvl4pPr>
            <a:lvl5pPr marL="2057400" indent="-228600">
              <a:defRPr sz="2400">
                <a:solidFill>
                  <a:schemeClr val="tx1"/>
                </a:solidFill>
                <a:latin typeface="Arial" panose="020B0604020202020204" pitchFamily="34" charset="0"/>
                <a:ea typeface="ヒラギノ角ゴ Pro W3" pitchFamily="28"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9pPr>
          </a:lstStyle>
          <a:p>
            <a:pPr>
              <a:spcBef>
                <a:spcPct val="50000"/>
              </a:spcBef>
            </a:pPr>
            <a:r>
              <a:rPr lang="en-GB" altLang="en-US" sz="1800" b="1" dirty="0">
                <a:solidFill>
                  <a:srgbClr val="000000"/>
                </a:solidFill>
              </a:rPr>
              <a:t>Swing Low Sweet Chariot was a slave spiritual. It would have been sung in the fields. </a:t>
            </a:r>
          </a:p>
          <a:p>
            <a:pPr>
              <a:spcBef>
                <a:spcPct val="50000"/>
              </a:spcBef>
            </a:pPr>
            <a:r>
              <a:rPr lang="en-GB" altLang="en-US" sz="1800" b="1" dirty="0">
                <a:solidFill>
                  <a:srgbClr val="000000"/>
                </a:solidFill>
              </a:rPr>
              <a:t>In the Old Testament of the Bible, the Prophet Elijah is carried up to Heaven in a chariot.</a:t>
            </a:r>
          </a:p>
          <a:p>
            <a:pPr>
              <a:spcBef>
                <a:spcPct val="50000"/>
              </a:spcBef>
            </a:pPr>
            <a:r>
              <a:rPr lang="en-GB" altLang="en-US" sz="1800" b="1" dirty="0">
                <a:solidFill>
                  <a:srgbClr val="FF0000"/>
                </a:solidFill>
              </a:rPr>
              <a:t>What is the </a:t>
            </a:r>
            <a:r>
              <a:rPr lang="en-GB" altLang="en-US" sz="1800" b="1" i="1" u="sng" dirty="0">
                <a:solidFill>
                  <a:srgbClr val="FF0000"/>
                </a:solidFill>
              </a:rPr>
              <a:t>mood</a:t>
            </a:r>
            <a:r>
              <a:rPr lang="en-GB" altLang="en-US" sz="1800" b="1" dirty="0">
                <a:solidFill>
                  <a:srgbClr val="FF0000"/>
                </a:solidFill>
              </a:rPr>
              <a:t> of the song? </a:t>
            </a:r>
            <a:r>
              <a:rPr lang="en-GB" altLang="en-US" sz="1800" b="1" dirty="0" smtClean="0">
                <a:solidFill>
                  <a:srgbClr val="FF0000"/>
                </a:solidFill>
              </a:rPr>
              <a:t>What </a:t>
            </a:r>
            <a:r>
              <a:rPr lang="en-GB" altLang="en-US" sz="1800" b="1" dirty="0">
                <a:solidFill>
                  <a:srgbClr val="FF0000"/>
                </a:solidFill>
              </a:rPr>
              <a:t>do you think the words of the song mean?</a:t>
            </a:r>
          </a:p>
          <a:p>
            <a:pPr>
              <a:spcBef>
                <a:spcPct val="50000"/>
              </a:spcBef>
            </a:pPr>
            <a:r>
              <a:rPr lang="en-GB" altLang="en-US" sz="1800" b="1" dirty="0">
                <a:solidFill>
                  <a:srgbClr val="FF0000"/>
                </a:solidFill>
              </a:rPr>
              <a:t>How might songs like this help slaves resist slavery?</a:t>
            </a:r>
          </a:p>
          <a:p>
            <a:pPr>
              <a:spcBef>
                <a:spcPct val="50000"/>
              </a:spcBef>
            </a:pPr>
            <a:endParaRPr lang="en-GB" altLang="en-US" sz="1800" b="1" dirty="0">
              <a:solidFill>
                <a:srgbClr val="66FFFF"/>
              </a:solidFill>
            </a:endParaRPr>
          </a:p>
        </p:txBody>
      </p:sp>
      <p:sp>
        <p:nvSpPr>
          <p:cNvPr id="7173" name="Rectangle 6"/>
          <p:cNvSpPr>
            <a:spLocks noChangeArrowheads="1"/>
          </p:cNvSpPr>
          <p:nvPr/>
        </p:nvSpPr>
        <p:spPr bwMode="auto">
          <a:xfrm>
            <a:off x="2027238" y="836613"/>
            <a:ext cx="4394200" cy="521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Arial" panose="020B0604020202020204" pitchFamily="34" charset="0"/>
                <a:ea typeface="ヒラギノ角ゴ Pro W3" pitchFamily="28" charset="-128"/>
              </a:defRPr>
            </a:lvl1pPr>
            <a:lvl2pPr marL="742950" indent="-285750">
              <a:defRPr sz="2400">
                <a:solidFill>
                  <a:schemeClr val="tx1"/>
                </a:solidFill>
                <a:latin typeface="Arial" panose="020B0604020202020204" pitchFamily="34" charset="0"/>
                <a:ea typeface="ヒラギノ角ゴ Pro W3" pitchFamily="28" charset="-128"/>
              </a:defRPr>
            </a:lvl2pPr>
            <a:lvl3pPr marL="1143000" indent="-228600">
              <a:defRPr sz="2400">
                <a:solidFill>
                  <a:schemeClr val="tx1"/>
                </a:solidFill>
                <a:latin typeface="Arial" panose="020B0604020202020204" pitchFamily="34" charset="0"/>
                <a:ea typeface="ヒラギノ角ゴ Pro W3" pitchFamily="28" charset="-128"/>
              </a:defRPr>
            </a:lvl3pPr>
            <a:lvl4pPr marL="1600200" indent="-228600">
              <a:defRPr sz="2400">
                <a:solidFill>
                  <a:schemeClr val="tx1"/>
                </a:solidFill>
                <a:latin typeface="Arial" panose="020B0604020202020204" pitchFamily="34" charset="0"/>
                <a:ea typeface="ヒラギノ角ゴ Pro W3" pitchFamily="28" charset="-128"/>
              </a:defRPr>
            </a:lvl4pPr>
            <a:lvl5pPr marL="2057400" indent="-228600">
              <a:defRPr sz="2400">
                <a:solidFill>
                  <a:schemeClr val="tx1"/>
                </a:solidFill>
                <a:latin typeface="Arial" panose="020B0604020202020204" pitchFamily="34" charset="0"/>
                <a:ea typeface="ヒラギノ角ゴ Pro W3" pitchFamily="28"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9pPr>
          </a:lstStyle>
          <a:p>
            <a:pPr algn="ctr"/>
            <a:r>
              <a:rPr lang="en-GB" altLang="en-US" sz="1800" b="1" i="1" dirty="0">
                <a:solidFill>
                  <a:srgbClr val="000000"/>
                </a:solidFill>
              </a:rPr>
              <a:t>Swing low, sweet chariot,</a:t>
            </a:r>
            <a:br>
              <a:rPr lang="en-GB" altLang="en-US" sz="1800" b="1" i="1" dirty="0">
                <a:solidFill>
                  <a:srgbClr val="000000"/>
                </a:solidFill>
              </a:rPr>
            </a:br>
            <a:r>
              <a:rPr lang="en-GB" altLang="en-US" sz="1800" b="1" i="1" dirty="0">
                <a:solidFill>
                  <a:srgbClr val="000000"/>
                </a:solidFill>
              </a:rPr>
              <a:t>Coming for to carry me home</a:t>
            </a:r>
            <a:br>
              <a:rPr lang="en-GB" altLang="en-US" sz="1800" b="1" i="1" dirty="0">
                <a:solidFill>
                  <a:srgbClr val="000000"/>
                </a:solidFill>
              </a:rPr>
            </a:br>
            <a:r>
              <a:rPr lang="en-GB" altLang="en-US" sz="1800" b="1" i="1" dirty="0">
                <a:solidFill>
                  <a:srgbClr val="000000"/>
                </a:solidFill>
              </a:rPr>
              <a:t>Swing low, sweet chariot,</a:t>
            </a:r>
            <a:br>
              <a:rPr lang="en-GB" altLang="en-US" sz="1800" b="1" i="1" dirty="0">
                <a:solidFill>
                  <a:srgbClr val="000000"/>
                </a:solidFill>
              </a:rPr>
            </a:br>
            <a:r>
              <a:rPr lang="en-GB" altLang="en-US" sz="1800" b="1" i="1" dirty="0">
                <a:solidFill>
                  <a:srgbClr val="000000"/>
                </a:solidFill>
              </a:rPr>
              <a:t>Coming for to carry me home</a:t>
            </a:r>
          </a:p>
          <a:p>
            <a:pPr algn="ctr"/>
            <a:endParaRPr lang="en-GB" altLang="en-US" sz="1800" b="1" i="1" dirty="0">
              <a:solidFill>
                <a:srgbClr val="000000"/>
              </a:solidFill>
            </a:endParaRPr>
          </a:p>
          <a:p>
            <a:pPr algn="ctr"/>
            <a:r>
              <a:rPr lang="en-GB" altLang="en-US" sz="1800" b="1" dirty="0">
                <a:solidFill>
                  <a:srgbClr val="000000"/>
                </a:solidFill>
              </a:rPr>
              <a:t>I looked over Jordan, and  what did I see</a:t>
            </a:r>
            <a:br>
              <a:rPr lang="en-GB" altLang="en-US" sz="1800" b="1" dirty="0">
                <a:solidFill>
                  <a:srgbClr val="000000"/>
                </a:solidFill>
              </a:rPr>
            </a:br>
            <a:r>
              <a:rPr lang="en-GB" altLang="en-US" sz="1800" b="1" dirty="0">
                <a:solidFill>
                  <a:srgbClr val="000000"/>
                </a:solidFill>
              </a:rPr>
              <a:t>Coming for to carry me home?</a:t>
            </a:r>
            <a:br>
              <a:rPr lang="en-GB" altLang="en-US" sz="1800" b="1" dirty="0">
                <a:solidFill>
                  <a:srgbClr val="000000"/>
                </a:solidFill>
              </a:rPr>
            </a:br>
            <a:r>
              <a:rPr lang="en-GB" altLang="en-US" sz="1800" b="1" dirty="0">
                <a:solidFill>
                  <a:srgbClr val="000000"/>
                </a:solidFill>
              </a:rPr>
              <a:t>A band of angels coming after me</a:t>
            </a:r>
            <a:br>
              <a:rPr lang="en-GB" altLang="en-US" sz="1800" b="1" dirty="0">
                <a:solidFill>
                  <a:srgbClr val="000000"/>
                </a:solidFill>
              </a:rPr>
            </a:br>
            <a:r>
              <a:rPr lang="en-GB" altLang="en-US" sz="1800" b="1" dirty="0">
                <a:solidFill>
                  <a:srgbClr val="000000"/>
                </a:solidFill>
              </a:rPr>
              <a:t>Coming for to carry me home</a:t>
            </a:r>
          </a:p>
          <a:p>
            <a:pPr algn="ctr"/>
            <a:endParaRPr lang="en-GB" altLang="en-US" sz="1800" b="1" dirty="0">
              <a:solidFill>
                <a:srgbClr val="000000"/>
              </a:solidFill>
            </a:endParaRPr>
          </a:p>
          <a:p>
            <a:pPr algn="ctr"/>
            <a:r>
              <a:rPr lang="en-GB" altLang="en-US" sz="1800" b="1" dirty="0">
                <a:solidFill>
                  <a:srgbClr val="000000"/>
                </a:solidFill>
              </a:rPr>
              <a:t>If you get there before I do</a:t>
            </a:r>
            <a:br>
              <a:rPr lang="en-GB" altLang="en-US" sz="1800" b="1" dirty="0">
                <a:solidFill>
                  <a:srgbClr val="000000"/>
                </a:solidFill>
              </a:rPr>
            </a:br>
            <a:r>
              <a:rPr lang="en-GB" altLang="en-US" sz="1800" b="1" dirty="0">
                <a:solidFill>
                  <a:srgbClr val="000000"/>
                </a:solidFill>
              </a:rPr>
              <a:t>Coming for to carry me home</a:t>
            </a:r>
            <a:br>
              <a:rPr lang="en-GB" altLang="en-US" sz="1800" b="1" dirty="0">
                <a:solidFill>
                  <a:srgbClr val="000000"/>
                </a:solidFill>
              </a:rPr>
            </a:br>
            <a:r>
              <a:rPr lang="en-GB" altLang="en-US" sz="1800" b="1" dirty="0">
                <a:solidFill>
                  <a:srgbClr val="000000"/>
                </a:solidFill>
              </a:rPr>
              <a:t>Tell all my friends I coming too</a:t>
            </a:r>
            <a:br>
              <a:rPr lang="en-GB" altLang="en-US" sz="1800" b="1" dirty="0">
                <a:solidFill>
                  <a:srgbClr val="000000"/>
                </a:solidFill>
              </a:rPr>
            </a:br>
            <a:r>
              <a:rPr lang="en-GB" altLang="en-US" sz="1800" b="1" dirty="0">
                <a:solidFill>
                  <a:srgbClr val="000000"/>
                </a:solidFill>
              </a:rPr>
              <a:t>Coming for to carry me home</a:t>
            </a:r>
          </a:p>
          <a:p>
            <a:pPr algn="ctr"/>
            <a:endParaRPr lang="en-GB" altLang="en-US" sz="1800" b="1" dirty="0">
              <a:solidFill>
                <a:srgbClr val="000000"/>
              </a:solidFill>
            </a:endParaRPr>
          </a:p>
          <a:p>
            <a:pPr algn="ctr"/>
            <a:r>
              <a:rPr lang="en-GB" altLang="en-US" sz="1800" b="1" dirty="0">
                <a:solidFill>
                  <a:srgbClr val="000000"/>
                </a:solidFill>
              </a:rPr>
              <a:t>I'm sometimes up, I'm sometimes down</a:t>
            </a:r>
            <a:br>
              <a:rPr lang="en-GB" altLang="en-US" sz="1800" b="1" dirty="0">
                <a:solidFill>
                  <a:srgbClr val="000000"/>
                </a:solidFill>
              </a:rPr>
            </a:br>
            <a:r>
              <a:rPr lang="en-GB" altLang="en-US" sz="1800" b="1" dirty="0">
                <a:solidFill>
                  <a:srgbClr val="000000"/>
                </a:solidFill>
              </a:rPr>
              <a:t>Coming for to carry me home</a:t>
            </a:r>
            <a:br>
              <a:rPr lang="en-GB" altLang="en-US" sz="1800" b="1" dirty="0">
                <a:solidFill>
                  <a:srgbClr val="000000"/>
                </a:solidFill>
              </a:rPr>
            </a:br>
            <a:r>
              <a:rPr lang="en-GB" altLang="en-US" sz="1800" b="1" dirty="0">
                <a:solidFill>
                  <a:srgbClr val="000000"/>
                </a:solidFill>
              </a:rPr>
              <a:t>But still my soul feels heavenly bound</a:t>
            </a:r>
            <a:br>
              <a:rPr lang="en-GB" altLang="en-US" sz="1800" b="1" dirty="0">
                <a:solidFill>
                  <a:srgbClr val="000000"/>
                </a:solidFill>
              </a:rPr>
            </a:br>
            <a:r>
              <a:rPr lang="en-GB" altLang="en-US" sz="1800" b="1" dirty="0">
                <a:solidFill>
                  <a:srgbClr val="000000"/>
                </a:solidFill>
              </a:rPr>
              <a:t>Coming for to carry me home </a:t>
            </a:r>
          </a:p>
        </p:txBody>
      </p:sp>
      <p:pic>
        <p:nvPicPr>
          <p:cNvPr id="26631" name="24_coro_primo_tempo_swing_low_sweet_chariot.mp3">
            <a:hlinkClick r:id="" action="ppaction://media"/>
          </p:cNvPr>
          <p:cNvPicPr>
            <a:picLocks noRot="1" noChangeAspect="1" noChangeArrowheads="1"/>
          </p:cNvPicPr>
          <p:nvPr>
            <a:audi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1774825" y="8366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240016" y="6333392"/>
            <a:ext cx="7380312" cy="830997"/>
          </a:xfrm>
          <a:prstGeom prst="rect">
            <a:avLst/>
          </a:prstGeom>
        </p:spPr>
        <p:txBody>
          <a:bodyPr wrap="square">
            <a:spAutoFit/>
          </a:bodyPr>
          <a:lstStyle/>
          <a:p>
            <a:r>
              <a:rPr lang="en-GB" sz="1200" dirty="0">
                <a:hlinkClick r:id="rId6"/>
              </a:rPr>
              <a:t>https://www.youtube.com/watch?v=Thz1zDAytzU</a:t>
            </a:r>
            <a:r>
              <a:rPr lang="en-GB" sz="1200" dirty="0"/>
              <a:t> Etta James</a:t>
            </a:r>
          </a:p>
          <a:p>
            <a:r>
              <a:rPr lang="en-GB" sz="1200" dirty="0">
                <a:hlinkClick r:id="rId7"/>
              </a:rPr>
              <a:t>https://www.youtube.com/watch?v=mIfPf3_ng_I</a:t>
            </a:r>
            <a:r>
              <a:rPr lang="en-GB" sz="1200" dirty="0"/>
              <a:t>Paul Robeson</a:t>
            </a:r>
          </a:p>
          <a:p>
            <a:endParaRPr lang="en-GB" sz="1200" dirty="0"/>
          </a:p>
          <a:p>
            <a:endParaRPr lang="en-GB" sz="1200" dirty="0"/>
          </a:p>
        </p:txBody>
      </p:sp>
      <p:sp>
        <p:nvSpPr>
          <p:cNvPr id="3" name="TextBox 2"/>
          <p:cNvSpPr txBox="1"/>
          <p:nvPr/>
        </p:nvSpPr>
        <p:spPr>
          <a:xfrm>
            <a:off x="2027238" y="50948"/>
            <a:ext cx="9254836" cy="646331"/>
          </a:xfrm>
          <a:prstGeom prst="rect">
            <a:avLst/>
          </a:prstGeom>
          <a:noFill/>
        </p:spPr>
        <p:txBody>
          <a:bodyPr wrap="square" rtlCol="0">
            <a:spAutoFit/>
          </a:bodyPr>
          <a:lstStyle/>
          <a:p>
            <a:r>
              <a:rPr lang="en-GB" dirty="0" smtClean="0"/>
              <a:t>Could play as they are coming to the room and discuss how it is actually resistance to slavery – but OPTIONAL</a:t>
            </a:r>
            <a:endParaRPr lang="en-GB" dirty="0"/>
          </a:p>
        </p:txBody>
      </p:sp>
    </p:spTree>
    <p:extLst>
      <p:ext uri="{BB962C8B-B14F-4D97-AF65-F5344CB8AC3E}">
        <p14:creationId xmlns:p14="http://schemas.microsoft.com/office/powerpoint/2010/main" val="1060420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6631"/>
                    </p:tgtEl>
                  </p:cond>
                </p:stCondLst>
                <p:endSync evt="end" delay="0">
                  <p:rtn val="all"/>
                </p:endSync>
                <p:childTnLst>
                  <p:par>
                    <p:cTn id="8" fill="hold" nodeType="clickPar">
                      <p:stCondLst>
                        <p:cond delay="0"/>
                      </p:stCondLst>
                      <p:childTnLst>
                        <p:par>
                          <p:cTn id="9" fill="hold" nodeType="withGroup">
                            <p:stCondLst>
                              <p:cond delay="0"/>
                            </p:stCondLst>
                            <p:childTnLst>
                              <p:par>
                                <p:cTn id="10" presetID="1" presetClass="mediacall" presetSubtype="0" fill="hold" nodeType="clickEffect">
                                  <p:stCondLst>
                                    <p:cond delay="0"/>
                                  </p:stCondLst>
                                  <p:childTnLst>
                                    <p:cmd type="call" cmd="playFrom(0.0)">
                                      <p:cBhvr>
                                        <p:cTn id="11" dur="124432" fill="hold"/>
                                        <p:tgtEl>
                                          <p:spTgt spid="26631"/>
                                        </p:tgtEl>
                                      </p:cBhvr>
                                    </p:cmd>
                                  </p:childTnLst>
                                </p:cTn>
                              </p:par>
                            </p:childTnLst>
                          </p:cTn>
                        </p:par>
                      </p:childTnLst>
                    </p:cTn>
                  </p:par>
                </p:childTnLst>
              </p:cTn>
              <p:nextCondLst>
                <p:cond evt="onClick" delay="0">
                  <p:tgtEl>
                    <p:spTgt spid="26631"/>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26631"/>
                </p:tgtEl>
              </p:cMediaNode>
            </p:audio>
          </p:childTnLst>
        </p:cTn>
      </p:par>
    </p:tnLst>
    <p:bldLst>
      <p:bldP spid="266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1973" y="97972"/>
            <a:ext cx="894805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latin typeface="Calibri" panose="020F0502020204030204" pitchFamily="34" charset="0"/>
                <a:ea typeface="Calibri" panose="020F0502020204030204" pitchFamily="34" charset="0"/>
                <a:cs typeface="Times New Roman" panose="02020603050405020304" pitchFamily="18" charset="0"/>
              </a:rPr>
              <a:t>What divisions did slavery create after 1820?</a:t>
            </a:r>
            <a:endParaRPr lang="en-GB" dirty="0"/>
          </a:p>
        </p:txBody>
      </p:sp>
      <p:sp>
        <p:nvSpPr>
          <p:cNvPr id="4" name="TextBox 3"/>
          <p:cNvSpPr txBox="1"/>
          <p:nvPr/>
        </p:nvSpPr>
        <p:spPr>
          <a:xfrm>
            <a:off x="1621973" y="605790"/>
            <a:ext cx="8948057" cy="2308324"/>
          </a:xfrm>
          <a:prstGeom prst="rect">
            <a:avLst/>
          </a:prstGeom>
          <a:noFill/>
        </p:spPr>
        <p:txBody>
          <a:bodyPr wrap="square" rtlCol="0">
            <a:spAutoFit/>
          </a:bodyPr>
          <a:lstStyle/>
          <a:p>
            <a:r>
              <a:rPr lang="en-GB" b="1" dirty="0"/>
              <a:t>Exam</a:t>
            </a:r>
            <a:r>
              <a:rPr lang="en-GB" dirty="0"/>
              <a:t> </a:t>
            </a:r>
            <a:r>
              <a:rPr lang="en-GB" b="1" dirty="0"/>
              <a:t>practice</a:t>
            </a:r>
            <a:r>
              <a:rPr lang="en-GB" dirty="0"/>
              <a:t>: 1 mark questions</a:t>
            </a:r>
          </a:p>
          <a:p>
            <a:endParaRPr lang="en-GB" dirty="0"/>
          </a:p>
          <a:p>
            <a:r>
              <a:rPr lang="en-GB" dirty="0"/>
              <a:t>1. Name 1 of the states where slavery was being phased out by 1789.</a:t>
            </a:r>
          </a:p>
          <a:p>
            <a:r>
              <a:rPr lang="en-GB" dirty="0"/>
              <a:t> </a:t>
            </a:r>
          </a:p>
          <a:p>
            <a:r>
              <a:rPr lang="en-GB" dirty="0"/>
              <a:t>2. Give 1 argument against slavery made by abolitionists.</a:t>
            </a:r>
          </a:p>
          <a:p>
            <a:endParaRPr lang="en-GB" dirty="0"/>
          </a:p>
          <a:p>
            <a:r>
              <a:rPr lang="en-GB" dirty="0"/>
              <a:t>3. Suggest 1 way that the South benefited from the slave trade. </a:t>
            </a:r>
          </a:p>
          <a:p>
            <a:pPr marL="342900" indent="-342900">
              <a:buAutoNum type="arabicPeriod"/>
            </a:pPr>
            <a:endParaRPr lang="en-GB" dirty="0"/>
          </a:p>
        </p:txBody>
      </p:sp>
    </p:spTree>
    <p:extLst>
      <p:ext uri="{BB962C8B-B14F-4D97-AF65-F5344CB8AC3E}">
        <p14:creationId xmlns:p14="http://schemas.microsoft.com/office/powerpoint/2010/main" val="482145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1973" y="97972"/>
            <a:ext cx="894805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dirty="0">
                <a:latin typeface="Calibri" panose="020F0502020204030204" pitchFamily="34" charset="0"/>
                <a:ea typeface="Calibri" panose="020F0502020204030204" pitchFamily="34" charset="0"/>
                <a:cs typeface="Times New Roman" panose="02020603050405020304" pitchFamily="18" charset="0"/>
              </a:rPr>
              <a:t>What divisions did slavery create after 1820?</a:t>
            </a:r>
            <a:endParaRPr lang="en-GB" dirty="0"/>
          </a:p>
        </p:txBody>
      </p:sp>
      <p:sp>
        <p:nvSpPr>
          <p:cNvPr id="4" name="TextBox 3"/>
          <p:cNvSpPr txBox="1"/>
          <p:nvPr/>
        </p:nvSpPr>
        <p:spPr>
          <a:xfrm>
            <a:off x="1621973" y="605791"/>
            <a:ext cx="8948057" cy="4247317"/>
          </a:xfrm>
          <a:prstGeom prst="rect">
            <a:avLst/>
          </a:prstGeom>
          <a:noFill/>
        </p:spPr>
        <p:txBody>
          <a:bodyPr wrap="square" rtlCol="0">
            <a:spAutoFit/>
          </a:bodyPr>
          <a:lstStyle/>
          <a:p>
            <a:r>
              <a:rPr lang="en-GB" b="1" dirty="0"/>
              <a:t>Exam</a:t>
            </a:r>
            <a:r>
              <a:rPr lang="en-GB" dirty="0"/>
              <a:t> </a:t>
            </a:r>
            <a:r>
              <a:rPr lang="en-GB" b="1" dirty="0"/>
              <a:t>practice</a:t>
            </a:r>
            <a:r>
              <a:rPr lang="en-GB" dirty="0"/>
              <a:t>: 1 mark questions</a:t>
            </a:r>
          </a:p>
          <a:p>
            <a:endParaRPr lang="en-GB" dirty="0"/>
          </a:p>
          <a:p>
            <a:r>
              <a:rPr lang="en-GB" dirty="0"/>
              <a:t>1. Name 1 of the states where slavery was being phased out by 1789.</a:t>
            </a:r>
          </a:p>
          <a:p>
            <a:r>
              <a:rPr lang="en-GB" dirty="0">
                <a:solidFill>
                  <a:srgbClr val="FF0000"/>
                </a:solidFill>
              </a:rPr>
              <a:t>Any from: New Hampshire, Vermont, Massachusetts, Rhode Island, Connecticut, New Jersey and New York. (Maine is not allowed as it did not join the United States until 1820) </a:t>
            </a:r>
          </a:p>
          <a:p>
            <a:r>
              <a:rPr lang="en-GB" dirty="0"/>
              <a:t> </a:t>
            </a:r>
          </a:p>
          <a:p>
            <a:r>
              <a:rPr lang="en-GB" dirty="0"/>
              <a:t>2. Give 1 argument against slavery made by abolitionists.</a:t>
            </a:r>
          </a:p>
          <a:p>
            <a:r>
              <a:rPr lang="en-GB" dirty="0">
                <a:solidFill>
                  <a:srgbClr val="FF0000"/>
                </a:solidFill>
              </a:rPr>
              <a:t>Any from: immoral, inhumane, could lead to slave revolts/uprising, God created all to be equal (accept any other sensible response) </a:t>
            </a:r>
          </a:p>
          <a:p>
            <a:endParaRPr lang="en-GB" dirty="0"/>
          </a:p>
          <a:p>
            <a:r>
              <a:rPr lang="en-GB" dirty="0"/>
              <a:t>3. Suggest 1 way that the South benefited from the slave trade. </a:t>
            </a:r>
          </a:p>
          <a:p>
            <a:r>
              <a:rPr lang="en-GB" dirty="0">
                <a:solidFill>
                  <a:srgbClr val="FF0000"/>
                </a:solidFill>
              </a:rPr>
              <a:t>Any from: could produce more cotton/raw materials to be exported, didn’t have to pay workers so could make more profit, no strikes by workers, slave traders and businessmen could make big profits</a:t>
            </a:r>
          </a:p>
        </p:txBody>
      </p:sp>
    </p:spTree>
    <p:extLst>
      <p:ext uri="{BB962C8B-B14F-4D97-AF65-F5344CB8AC3E}">
        <p14:creationId xmlns:p14="http://schemas.microsoft.com/office/powerpoint/2010/main" val="1962884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1" name="Text Box 4"/>
          <p:cNvSpPr txBox="1">
            <a:spLocks noChangeArrowheads="1"/>
          </p:cNvSpPr>
          <p:nvPr/>
        </p:nvSpPr>
        <p:spPr bwMode="auto">
          <a:xfrm>
            <a:off x="1774826" y="2566988"/>
            <a:ext cx="7273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ea typeface="ヒラギノ角ゴ Pro W3" pitchFamily="28" charset="-128"/>
              </a:defRPr>
            </a:lvl1pPr>
            <a:lvl2pPr marL="742950" indent="-285750">
              <a:defRPr sz="2400">
                <a:solidFill>
                  <a:schemeClr val="tx1"/>
                </a:solidFill>
                <a:latin typeface="Arial" panose="020B0604020202020204" pitchFamily="34" charset="0"/>
                <a:ea typeface="ヒラギノ角ゴ Pro W3" pitchFamily="28" charset="-128"/>
              </a:defRPr>
            </a:lvl2pPr>
            <a:lvl3pPr marL="1143000" indent="-228600">
              <a:defRPr sz="2400">
                <a:solidFill>
                  <a:schemeClr val="tx1"/>
                </a:solidFill>
                <a:latin typeface="Arial" panose="020B0604020202020204" pitchFamily="34" charset="0"/>
                <a:ea typeface="ヒラギノ角ゴ Pro W3" pitchFamily="28" charset="-128"/>
              </a:defRPr>
            </a:lvl3pPr>
            <a:lvl4pPr marL="1600200" indent="-228600">
              <a:defRPr sz="2400">
                <a:solidFill>
                  <a:schemeClr val="tx1"/>
                </a:solidFill>
                <a:latin typeface="Arial" panose="020B0604020202020204" pitchFamily="34" charset="0"/>
                <a:ea typeface="ヒラギノ角ゴ Pro W3" pitchFamily="28" charset="-128"/>
              </a:defRPr>
            </a:lvl4pPr>
            <a:lvl5pPr marL="2057400" indent="-228600">
              <a:defRPr sz="2400">
                <a:solidFill>
                  <a:schemeClr val="tx1"/>
                </a:solidFill>
                <a:latin typeface="Arial" panose="020B0604020202020204" pitchFamily="34" charset="0"/>
                <a:ea typeface="ヒラギノ角ゴ Pro W3" pitchFamily="28"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9pPr>
          </a:lstStyle>
          <a:p>
            <a:pPr>
              <a:spcBef>
                <a:spcPct val="50000"/>
              </a:spcBef>
            </a:pPr>
            <a:endParaRPr lang="en-US" altLang="en-US">
              <a:solidFill>
                <a:schemeClr val="accent2"/>
              </a:solidFill>
            </a:endParaRPr>
          </a:p>
        </p:txBody>
      </p:sp>
      <p:sp>
        <p:nvSpPr>
          <p:cNvPr id="26629" name="Text Box 5"/>
          <p:cNvSpPr txBox="1">
            <a:spLocks noChangeArrowheads="1"/>
          </p:cNvSpPr>
          <p:nvPr/>
        </p:nvSpPr>
        <p:spPr bwMode="auto">
          <a:xfrm>
            <a:off x="6959601" y="836613"/>
            <a:ext cx="3457575"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panose="020B0604020202020204" pitchFamily="34" charset="0"/>
                <a:ea typeface="ヒラギノ角ゴ Pro W3" pitchFamily="28" charset="-128"/>
              </a:defRPr>
            </a:lvl1pPr>
            <a:lvl2pPr marL="742950" indent="-285750">
              <a:defRPr sz="2400">
                <a:solidFill>
                  <a:schemeClr val="tx1"/>
                </a:solidFill>
                <a:latin typeface="Arial" panose="020B0604020202020204" pitchFamily="34" charset="0"/>
                <a:ea typeface="ヒラギノ角ゴ Pro W3" pitchFamily="28" charset="-128"/>
              </a:defRPr>
            </a:lvl2pPr>
            <a:lvl3pPr marL="1143000" indent="-228600">
              <a:defRPr sz="2400">
                <a:solidFill>
                  <a:schemeClr val="tx1"/>
                </a:solidFill>
                <a:latin typeface="Arial" panose="020B0604020202020204" pitchFamily="34" charset="0"/>
                <a:ea typeface="ヒラギノ角ゴ Pro W3" pitchFamily="28" charset="-128"/>
              </a:defRPr>
            </a:lvl3pPr>
            <a:lvl4pPr marL="1600200" indent="-228600">
              <a:defRPr sz="2400">
                <a:solidFill>
                  <a:schemeClr val="tx1"/>
                </a:solidFill>
                <a:latin typeface="Arial" panose="020B0604020202020204" pitchFamily="34" charset="0"/>
                <a:ea typeface="ヒラギノ角ゴ Pro W3" pitchFamily="28" charset="-128"/>
              </a:defRPr>
            </a:lvl4pPr>
            <a:lvl5pPr marL="2057400" indent="-228600">
              <a:defRPr sz="2400">
                <a:solidFill>
                  <a:schemeClr val="tx1"/>
                </a:solidFill>
                <a:latin typeface="Arial" panose="020B0604020202020204" pitchFamily="34" charset="0"/>
                <a:ea typeface="ヒラギノ角ゴ Pro W3" pitchFamily="28"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9pPr>
          </a:lstStyle>
          <a:p>
            <a:pPr>
              <a:spcBef>
                <a:spcPct val="50000"/>
              </a:spcBef>
            </a:pPr>
            <a:r>
              <a:rPr lang="en-GB" altLang="en-US" sz="1800" b="1" dirty="0">
                <a:solidFill>
                  <a:srgbClr val="000000"/>
                </a:solidFill>
              </a:rPr>
              <a:t>Swing Low Sweet Chariot was a slave spiritual. It would have been sung in the fields. </a:t>
            </a:r>
          </a:p>
          <a:p>
            <a:pPr>
              <a:spcBef>
                <a:spcPct val="50000"/>
              </a:spcBef>
            </a:pPr>
            <a:r>
              <a:rPr lang="en-GB" altLang="en-US" sz="1800" b="1" dirty="0">
                <a:solidFill>
                  <a:srgbClr val="000000"/>
                </a:solidFill>
              </a:rPr>
              <a:t>In the Old Testament of the Bible, the Prophet Elijah is carried up to Heaven in a chariot.</a:t>
            </a:r>
          </a:p>
          <a:p>
            <a:pPr>
              <a:spcBef>
                <a:spcPct val="50000"/>
              </a:spcBef>
            </a:pPr>
            <a:r>
              <a:rPr lang="en-GB" altLang="en-US" sz="1800" b="1" dirty="0">
                <a:solidFill>
                  <a:srgbClr val="FF0000"/>
                </a:solidFill>
              </a:rPr>
              <a:t>What is the </a:t>
            </a:r>
            <a:r>
              <a:rPr lang="en-GB" altLang="en-US" sz="1800" b="1" i="1" u="sng" dirty="0">
                <a:solidFill>
                  <a:srgbClr val="FF0000"/>
                </a:solidFill>
              </a:rPr>
              <a:t>mood</a:t>
            </a:r>
            <a:r>
              <a:rPr lang="en-GB" altLang="en-US" sz="1800" b="1" dirty="0">
                <a:solidFill>
                  <a:srgbClr val="FF0000"/>
                </a:solidFill>
              </a:rPr>
              <a:t> of the song? </a:t>
            </a:r>
            <a:r>
              <a:rPr lang="en-GB" altLang="en-US" sz="1800" b="1" dirty="0" smtClean="0">
                <a:solidFill>
                  <a:srgbClr val="FF0000"/>
                </a:solidFill>
              </a:rPr>
              <a:t>What </a:t>
            </a:r>
            <a:r>
              <a:rPr lang="en-GB" altLang="en-US" sz="1800" b="1" dirty="0">
                <a:solidFill>
                  <a:srgbClr val="FF0000"/>
                </a:solidFill>
              </a:rPr>
              <a:t>do you think the words of the song mean?</a:t>
            </a:r>
          </a:p>
          <a:p>
            <a:pPr>
              <a:spcBef>
                <a:spcPct val="50000"/>
              </a:spcBef>
            </a:pPr>
            <a:r>
              <a:rPr lang="en-GB" altLang="en-US" sz="1800" b="1" dirty="0">
                <a:solidFill>
                  <a:srgbClr val="FF0000"/>
                </a:solidFill>
              </a:rPr>
              <a:t>How might songs like this help slaves resist slavery?</a:t>
            </a:r>
          </a:p>
          <a:p>
            <a:pPr>
              <a:spcBef>
                <a:spcPct val="50000"/>
              </a:spcBef>
            </a:pPr>
            <a:endParaRPr lang="en-GB" altLang="en-US" sz="1800" b="1" dirty="0">
              <a:solidFill>
                <a:srgbClr val="66FFFF"/>
              </a:solidFill>
            </a:endParaRPr>
          </a:p>
        </p:txBody>
      </p:sp>
      <p:sp>
        <p:nvSpPr>
          <p:cNvPr id="7173" name="Rectangle 6"/>
          <p:cNvSpPr>
            <a:spLocks noChangeArrowheads="1"/>
          </p:cNvSpPr>
          <p:nvPr/>
        </p:nvSpPr>
        <p:spPr bwMode="auto">
          <a:xfrm>
            <a:off x="2027238" y="836613"/>
            <a:ext cx="4394200" cy="521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spAutoFit/>
          </a:bodyPr>
          <a:lstStyle>
            <a:lvl1pPr>
              <a:defRPr sz="2400">
                <a:solidFill>
                  <a:schemeClr val="tx1"/>
                </a:solidFill>
                <a:latin typeface="Arial" panose="020B0604020202020204" pitchFamily="34" charset="0"/>
                <a:ea typeface="ヒラギノ角ゴ Pro W3" pitchFamily="28" charset="-128"/>
              </a:defRPr>
            </a:lvl1pPr>
            <a:lvl2pPr marL="742950" indent="-285750">
              <a:defRPr sz="2400">
                <a:solidFill>
                  <a:schemeClr val="tx1"/>
                </a:solidFill>
                <a:latin typeface="Arial" panose="020B0604020202020204" pitchFamily="34" charset="0"/>
                <a:ea typeface="ヒラギノ角ゴ Pro W3" pitchFamily="28" charset="-128"/>
              </a:defRPr>
            </a:lvl2pPr>
            <a:lvl3pPr marL="1143000" indent="-228600">
              <a:defRPr sz="2400">
                <a:solidFill>
                  <a:schemeClr val="tx1"/>
                </a:solidFill>
                <a:latin typeface="Arial" panose="020B0604020202020204" pitchFamily="34" charset="0"/>
                <a:ea typeface="ヒラギノ角ゴ Pro W3" pitchFamily="28" charset="-128"/>
              </a:defRPr>
            </a:lvl3pPr>
            <a:lvl4pPr marL="1600200" indent="-228600">
              <a:defRPr sz="2400">
                <a:solidFill>
                  <a:schemeClr val="tx1"/>
                </a:solidFill>
                <a:latin typeface="Arial" panose="020B0604020202020204" pitchFamily="34" charset="0"/>
                <a:ea typeface="ヒラギノ角ゴ Pro W3" pitchFamily="28" charset="-128"/>
              </a:defRPr>
            </a:lvl4pPr>
            <a:lvl5pPr marL="2057400" indent="-228600">
              <a:defRPr sz="2400">
                <a:solidFill>
                  <a:schemeClr val="tx1"/>
                </a:solidFill>
                <a:latin typeface="Arial" panose="020B0604020202020204" pitchFamily="34" charset="0"/>
                <a:ea typeface="ヒラギノ角ゴ Pro W3" pitchFamily="28"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ヒラギノ角ゴ Pro W3" pitchFamily="28" charset="-128"/>
              </a:defRPr>
            </a:lvl9pPr>
          </a:lstStyle>
          <a:p>
            <a:pPr algn="ctr"/>
            <a:r>
              <a:rPr lang="en-GB" altLang="en-US" sz="1800" b="1" i="1" dirty="0">
                <a:solidFill>
                  <a:srgbClr val="000000"/>
                </a:solidFill>
              </a:rPr>
              <a:t>Swing low, sweet chariot,</a:t>
            </a:r>
            <a:br>
              <a:rPr lang="en-GB" altLang="en-US" sz="1800" b="1" i="1" dirty="0">
                <a:solidFill>
                  <a:srgbClr val="000000"/>
                </a:solidFill>
              </a:rPr>
            </a:br>
            <a:r>
              <a:rPr lang="en-GB" altLang="en-US" sz="1800" b="1" i="1" dirty="0">
                <a:solidFill>
                  <a:srgbClr val="000000"/>
                </a:solidFill>
              </a:rPr>
              <a:t>Coming for to carry me home</a:t>
            </a:r>
            <a:br>
              <a:rPr lang="en-GB" altLang="en-US" sz="1800" b="1" i="1" dirty="0">
                <a:solidFill>
                  <a:srgbClr val="000000"/>
                </a:solidFill>
              </a:rPr>
            </a:br>
            <a:r>
              <a:rPr lang="en-GB" altLang="en-US" sz="1800" b="1" i="1" dirty="0">
                <a:solidFill>
                  <a:srgbClr val="000000"/>
                </a:solidFill>
              </a:rPr>
              <a:t>Swing low, sweet chariot,</a:t>
            </a:r>
            <a:br>
              <a:rPr lang="en-GB" altLang="en-US" sz="1800" b="1" i="1" dirty="0">
                <a:solidFill>
                  <a:srgbClr val="000000"/>
                </a:solidFill>
              </a:rPr>
            </a:br>
            <a:r>
              <a:rPr lang="en-GB" altLang="en-US" sz="1800" b="1" i="1" dirty="0">
                <a:solidFill>
                  <a:srgbClr val="000000"/>
                </a:solidFill>
              </a:rPr>
              <a:t>Coming for to carry me home</a:t>
            </a:r>
          </a:p>
          <a:p>
            <a:pPr algn="ctr"/>
            <a:endParaRPr lang="en-GB" altLang="en-US" sz="1800" b="1" i="1" dirty="0">
              <a:solidFill>
                <a:srgbClr val="000000"/>
              </a:solidFill>
            </a:endParaRPr>
          </a:p>
          <a:p>
            <a:pPr algn="ctr"/>
            <a:r>
              <a:rPr lang="en-GB" altLang="en-US" sz="1800" b="1" dirty="0">
                <a:solidFill>
                  <a:srgbClr val="000000"/>
                </a:solidFill>
              </a:rPr>
              <a:t>I looked over Jordan, and  what did I see</a:t>
            </a:r>
            <a:br>
              <a:rPr lang="en-GB" altLang="en-US" sz="1800" b="1" dirty="0">
                <a:solidFill>
                  <a:srgbClr val="000000"/>
                </a:solidFill>
              </a:rPr>
            </a:br>
            <a:r>
              <a:rPr lang="en-GB" altLang="en-US" sz="1800" b="1" dirty="0">
                <a:solidFill>
                  <a:srgbClr val="000000"/>
                </a:solidFill>
              </a:rPr>
              <a:t>Coming for to carry me home?</a:t>
            </a:r>
            <a:br>
              <a:rPr lang="en-GB" altLang="en-US" sz="1800" b="1" dirty="0">
                <a:solidFill>
                  <a:srgbClr val="000000"/>
                </a:solidFill>
              </a:rPr>
            </a:br>
            <a:r>
              <a:rPr lang="en-GB" altLang="en-US" sz="1800" b="1" dirty="0">
                <a:solidFill>
                  <a:srgbClr val="000000"/>
                </a:solidFill>
              </a:rPr>
              <a:t>A band of angels coming after me</a:t>
            </a:r>
            <a:br>
              <a:rPr lang="en-GB" altLang="en-US" sz="1800" b="1" dirty="0">
                <a:solidFill>
                  <a:srgbClr val="000000"/>
                </a:solidFill>
              </a:rPr>
            </a:br>
            <a:r>
              <a:rPr lang="en-GB" altLang="en-US" sz="1800" b="1" dirty="0">
                <a:solidFill>
                  <a:srgbClr val="000000"/>
                </a:solidFill>
              </a:rPr>
              <a:t>Coming for to carry me home</a:t>
            </a:r>
          </a:p>
          <a:p>
            <a:pPr algn="ctr"/>
            <a:endParaRPr lang="en-GB" altLang="en-US" sz="1800" b="1" dirty="0">
              <a:solidFill>
                <a:srgbClr val="000000"/>
              </a:solidFill>
            </a:endParaRPr>
          </a:p>
          <a:p>
            <a:pPr algn="ctr"/>
            <a:r>
              <a:rPr lang="en-GB" altLang="en-US" sz="1800" b="1" dirty="0">
                <a:solidFill>
                  <a:srgbClr val="000000"/>
                </a:solidFill>
              </a:rPr>
              <a:t>If you get there before I do</a:t>
            </a:r>
            <a:br>
              <a:rPr lang="en-GB" altLang="en-US" sz="1800" b="1" dirty="0">
                <a:solidFill>
                  <a:srgbClr val="000000"/>
                </a:solidFill>
              </a:rPr>
            </a:br>
            <a:r>
              <a:rPr lang="en-GB" altLang="en-US" sz="1800" b="1" dirty="0">
                <a:solidFill>
                  <a:srgbClr val="000000"/>
                </a:solidFill>
              </a:rPr>
              <a:t>Coming for to carry me home</a:t>
            </a:r>
            <a:br>
              <a:rPr lang="en-GB" altLang="en-US" sz="1800" b="1" dirty="0">
                <a:solidFill>
                  <a:srgbClr val="000000"/>
                </a:solidFill>
              </a:rPr>
            </a:br>
            <a:r>
              <a:rPr lang="en-GB" altLang="en-US" sz="1800" b="1" dirty="0">
                <a:solidFill>
                  <a:srgbClr val="000000"/>
                </a:solidFill>
              </a:rPr>
              <a:t>Tell all my friends I coming too</a:t>
            </a:r>
            <a:br>
              <a:rPr lang="en-GB" altLang="en-US" sz="1800" b="1" dirty="0">
                <a:solidFill>
                  <a:srgbClr val="000000"/>
                </a:solidFill>
              </a:rPr>
            </a:br>
            <a:r>
              <a:rPr lang="en-GB" altLang="en-US" sz="1800" b="1" dirty="0">
                <a:solidFill>
                  <a:srgbClr val="000000"/>
                </a:solidFill>
              </a:rPr>
              <a:t>Coming for to carry me home</a:t>
            </a:r>
          </a:p>
          <a:p>
            <a:pPr algn="ctr"/>
            <a:endParaRPr lang="en-GB" altLang="en-US" sz="1800" b="1" dirty="0">
              <a:solidFill>
                <a:srgbClr val="000000"/>
              </a:solidFill>
            </a:endParaRPr>
          </a:p>
          <a:p>
            <a:pPr algn="ctr"/>
            <a:r>
              <a:rPr lang="en-GB" altLang="en-US" sz="1800" b="1" dirty="0">
                <a:solidFill>
                  <a:srgbClr val="000000"/>
                </a:solidFill>
              </a:rPr>
              <a:t>I'm sometimes up, I'm sometimes down</a:t>
            </a:r>
            <a:br>
              <a:rPr lang="en-GB" altLang="en-US" sz="1800" b="1" dirty="0">
                <a:solidFill>
                  <a:srgbClr val="000000"/>
                </a:solidFill>
              </a:rPr>
            </a:br>
            <a:r>
              <a:rPr lang="en-GB" altLang="en-US" sz="1800" b="1" dirty="0">
                <a:solidFill>
                  <a:srgbClr val="000000"/>
                </a:solidFill>
              </a:rPr>
              <a:t>Coming for to carry me home</a:t>
            </a:r>
            <a:br>
              <a:rPr lang="en-GB" altLang="en-US" sz="1800" b="1" dirty="0">
                <a:solidFill>
                  <a:srgbClr val="000000"/>
                </a:solidFill>
              </a:rPr>
            </a:br>
            <a:r>
              <a:rPr lang="en-GB" altLang="en-US" sz="1800" b="1" dirty="0">
                <a:solidFill>
                  <a:srgbClr val="000000"/>
                </a:solidFill>
              </a:rPr>
              <a:t>But still my soul feels heavenly bound</a:t>
            </a:r>
            <a:br>
              <a:rPr lang="en-GB" altLang="en-US" sz="1800" b="1" dirty="0">
                <a:solidFill>
                  <a:srgbClr val="000000"/>
                </a:solidFill>
              </a:rPr>
            </a:br>
            <a:r>
              <a:rPr lang="en-GB" altLang="en-US" sz="1800" b="1" dirty="0">
                <a:solidFill>
                  <a:srgbClr val="000000"/>
                </a:solidFill>
              </a:rPr>
              <a:t>Coming for to carry me home </a:t>
            </a:r>
          </a:p>
        </p:txBody>
      </p:sp>
      <p:pic>
        <p:nvPicPr>
          <p:cNvPr id="26631" name="24_coro_primo_tempo_swing_low_sweet_chariot.mp3">
            <a:hlinkClick r:id="" action="ppaction://media"/>
          </p:cNvPr>
          <p:cNvPicPr>
            <a:picLocks noRot="1" noChangeAspect="1" noChangeArrowheads="1"/>
          </p:cNvPicPr>
          <p:nvPr>
            <a:audioFile r:link="rId2"/>
            <p:extLst>
              <p:ext uri="{DAA4B4D4-6D71-4841-9C94-3DE7FCFB9230}">
                <p14:media xmlns:p14="http://schemas.microsoft.com/office/powerpoint/2010/main" r:link="rId1"/>
              </p:ext>
            </p:extLst>
          </p:nvPr>
        </p:nvPicPr>
        <p:blipFill>
          <a:blip r:embed="rId5">
            <a:extLst>
              <a:ext uri="{28A0092B-C50C-407E-A947-70E740481C1C}">
                <a14:useLocalDpi xmlns:a14="http://schemas.microsoft.com/office/drawing/2010/main" val="0"/>
              </a:ext>
            </a:extLst>
          </a:blip>
          <a:srcRect/>
          <a:stretch>
            <a:fillRect/>
          </a:stretch>
        </p:blipFill>
        <p:spPr bwMode="auto">
          <a:xfrm>
            <a:off x="1774825" y="8366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240016" y="6333392"/>
            <a:ext cx="7380312" cy="830997"/>
          </a:xfrm>
          <a:prstGeom prst="rect">
            <a:avLst/>
          </a:prstGeom>
        </p:spPr>
        <p:txBody>
          <a:bodyPr wrap="square">
            <a:spAutoFit/>
          </a:bodyPr>
          <a:lstStyle/>
          <a:p>
            <a:r>
              <a:rPr lang="en-GB" sz="1200" dirty="0">
                <a:hlinkClick r:id="rId6"/>
              </a:rPr>
              <a:t>https://www.youtube.com/watch?v=Thz1zDAytzU</a:t>
            </a:r>
            <a:r>
              <a:rPr lang="en-GB" sz="1200" dirty="0"/>
              <a:t> Etta James</a:t>
            </a:r>
          </a:p>
          <a:p>
            <a:r>
              <a:rPr lang="en-GB" sz="1200" dirty="0">
                <a:hlinkClick r:id="rId7"/>
              </a:rPr>
              <a:t>https://www.youtube.com/watch?v=mIfPf3_ng_I</a:t>
            </a:r>
            <a:r>
              <a:rPr lang="en-GB" sz="1200" dirty="0"/>
              <a:t>Paul Robeson</a:t>
            </a:r>
          </a:p>
          <a:p>
            <a:endParaRPr lang="en-GB" sz="1200" dirty="0"/>
          </a:p>
          <a:p>
            <a:endParaRPr lang="en-GB" sz="1200" dirty="0"/>
          </a:p>
        </p:txBody>
      </p:sp>
    </p:spTree>
    <p:extLst>
      <p:ext uri="{BB962C8B-B14F-4D97-AF65-F5344CB8AC3E}">
        <p14:creationId xmlns:p14="http://schemas.microsoft.com/office/powerpoint/2010/main" val="2809785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6631"/>
                    </p:tgtEl>
                  </p:cond>
                </p:stCondLst>
                <p:endSync evt="end" delay="0">
                  <p:rtn val="all"/>
                </p:endSync>
                <p:childTnLst>
                  <p:par>
                    <p:cTn id="8" fill="hold" nodeType="clickPar">
                      <p:stCondLst>
                        <p:cond delay="0"/>
                      </p:stCondLst>
                      <p:childTnLst>
                        <p:par>
                          <p:cTn id="9" fill="hold" nodeType="withGroup">
                            <p:stCondLst>
                              <p:cond delay="0"/>
                            </p:stCondLst>
                            <p:childTnLst>
                              <p:par>
                                <p:cTn id="10" presetID="1" presetClass="mediacall" presetSubtype="0" fill="hold" nodeType="clickEffect">
                                  <p:stCondLst>
                                    <p:cond delay="0"/>
                                  </p:stCondLst>
                                  <p:childTnLst>
                                    <p:cmd type="call" cmd="playFrom(0.0)">
                                      <p:cBhvr>
                                        <p:cTn id="11" dur="124432" fill="hold"/>
                                        <p:tgtEl>
                                          <p:spTgt spid="26631"/>
                                        </p:tgtEl>
                                      </p:cBhvr>
                                    </p:cmd>
                                  </p:childTnLst>
                                </p:cTn>
                              </p:par>
                            </p:childTnLst>
                          </p:cTn>
                        </p:par>
                      </p:childTnLst>
                    </p:cTn>
                  </p:par>
                </p:childTnLst>
              </p:cTn>
              <p:nextCondLst>
                <p:cond evt="onClick" delay="0">
                  <p:tgtEl>
                    <p:spTgt spid="26631"/>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26631"/>
                </p:tgtEl>
              </p:cMediaNode>
            </p:audio>
          </p:childTnLst>
        </p:cTn>
      </p:par>
    </p:tnLst>
    <p:bldLst>
      <p:bldP spid="266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651000" y="958850"/>
            <a:ext cx="8890000" cy="4940300"/>
          </a:xfrm>
          <a:prstGeom prst="rect">
            <a:avLst/>
          </a:prstGeom>
        </p:spPr>
      </p:pic>
      <p:sp>
        <p:nvSpPr>
          <p:cNvPr id="4" name="Rectangle 3"/>
          <p:cNvSpPr/>
          <p:nvPr/>
        </p:nvSpPr>
        <p:spPr>
          <a:xfrm>
            <a:off x="3144982" y="5899150"/>
            <a:ext cx="6096000" cy="646331"/>
          </a:xfrm>
          <a:prstGeom prst="rect">
            <a:avLst/>
          </a:prstGeom>
        </p:spPr>
        <p:txBody>
          <a:bodyPr>
            <a:spAutoFit/>
          </a:bodyPr>
          <a:lstStyle/>
          <a:p>
            <a:r>
              <a:rPr lang="en-GB" dirty="0" smtClean="0"/>
              <a:t>The German Coast Uprising led by </a:t>
            </a:r>
            <a:r>
              <a:rPr lang="en-GB" dirty="0"/>
              <a:t>Charles </a:t>
            </a:r>
            <a:r>
              <a:rPr lang="en-GB" dirty="0" err="1" smtClean="0"/>
              <a:t>Deslondes</a:t>
            </a:r>
            <a:r>
              <a:rPr lang="en-GB" dirty="0" smtClean="0"/>
              <a:t>, </a:t>
            </a:r>
            <a:r>
              <a:rPr lang="en-GB" dirty="0"/>
              <a:t>1811 </a:t>
            </a:r>
          </a:p>
        </p:txBody>
      </p:sp>
      <p:sp>
        <p:nvSpPr>
          <p:cNvPr id="5" name="TextBox 4"/>
          <p:cNvSpPr txBox="1"/>
          <p:nvPr/>
        </p:nvSpPr>
        <p:spPr>
          <a:xfrm>
            <a:off x="3325091" y="635684"/>
            <a:ext cx="5915891" cy="646331"/>
          </a:xfrm>
          <a:prstGeom prst="rect">
            <a:avLst/>
          </a:prstGeom>
          <a:solidFill>
            <a:schemeClr val="bg1">
              <a:lumMod val="95000"/>
            </a:schemeClr>
          </a:solidFill>
        </p:spPr>
        <p:txBody>
          <a:bodyPr wrap="square" rtlCol="0">
            <a:spAutoFit/>
          </a:bodyPr>
          <a:lstStyle/>
          <a:p>
            <a:r>
              <a:rPr lang="en-US" dirty="0" smtClean="0"/>
              <a:t>What fears might slave rebellions create for white slave owners?</a:t>
            </a:r>
            <a:endParaRPr lang="en-US" dirty="0"/>
          </a:p>
        </p:txBody>
      </p:sp>
      <p:sp>
        <p:nvSpPr>
          <p:cNvPr id="6" name="Title 1"/>
          <p:cNvSpPr txBox="1">
            <a:spLocks/>
          </p:cNvSpPr>
          <p:nvPr/>
        </p:nvSpPr>
        <p:spPr>
          <a:xfrm>
            <a:off x="1000897" y="1"/>
            <a:ext cx="10527957" cy="613317"/>
          </a:xfrm>
          <a:prstGeom prst="rect">
            <a:avLst/>
          </a:prstGeom>
          <a:ln>
            <a:solidFill>
              <a:schemeClr val="tx1"/>
            </a:solidFill>
          </a:ln>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200" b="1" dirty="0" smtClean="0"/>
              <a:t>1. America’s expansion 1789-1838   </a:t>
            </a:r>
            <a:r>
              <a:rPr lang="en-GB" sz="2200" b="1" dirty="0" smtClean="0"/>
              <a:t>EQ: What tensions arose as the USA grew?</a:t>
            </a:r>
            <a:r>
              <a:rPr lang="en-US" sz="2200" b="1" dirty="0" smtClean="0"/>
              <a:t> </a:t>
            </a:r>
            <a:endParaRPr lang="en-GB" sz="2200" dirty="0"/>
          </a:p>
        </p:txBody>
      </p:sp>
    </p:spTree>
    <p:extLst>
      <p:ext uri="{BB962C8B-B14F-4D97-AF65-F5344CB8AC3E}">
        <p14:creationId xmlns:p14="http://schemas.microsoft.com/office/powerpoint/2010/main" val="508439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16281" y="613776"/>
            <a:ext cx="4174502" cy="6186309"/>
          </a:xfrm>
          <a:prstGeom prst="rect">
            <a:avLst/>
          </a:prstGeom>
          <a:noFill/>
        </p:spPr>
        <p:txBody>
          <a:bodyPr wrap="square" rtlCol="0">
            <a:spAutoFit/>
          </a:bodyPr>
          <a:lstStyle/>
          <a:p>
            <a:r>
              <a:rPr lang="en-GB" dirty="0"/>
              <a:t>Southern whites in the Deep South did worry about the repercussions of slavery – for themselves – as the slave trade expanded, especially after Charles </a:t>
            </a:r>
            <a:r>
              <a:rPr lang="en-GB" dirty="0" err="1"/>
              <a:t>Deslondes</a:t>
            </a:r>
            <a:r>
              <a:rPr lang="en-GB" dirty="0"/>
              <a:t>, a New Orleans slave, organised a revolt in 1811. He had been inspired by a similar revolt in 1791 in St Dominique, a French colony in the Caribbean. </a:t>
            </a:r>
          </a:p>
          <a:p>
            <a:endParaRPr lang="en-GB" dirty="0"/>
          </a:p>
          <a:p>
            <a:r>
              <a:rPr lang="en-GB" dirty="0" err="1"/>
              <a:t>Deslondes</a:t>
            </a:r>
            <a:r>
              <a:rPr lang="en-GB" dirty="0"/>
              <a:t> and the organised rebels marched through plantations, attacked whites, and encouraged others to join them. Within 2 days, the rebels had been defeated and arrested or killed. </a:t>
            </a:r>
            <a:r>
              <a:rPr lang="en-GB" dirty="0" err="1"/>
              <a:t>Deslondes</a:t>
            </a:r>
            <a:r>
              <a:rPr lang="en-GB" dirty="0"/>
              <a:t>’ hands were cut off and then he was shot and set on fire. Twenty five of the other rebels were killed and their heads were put on sticks along the riverbank. </a:t>
            </a:r>
          </a:p>
        </p:txBody>
      </p:sp>
      <p:pic>
        <p:nvPicPr>
          <p:cNvPr id="1028" name="Picture 4" descr="Image result for 1811 revolt pictu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0783" y="613775"/>
            <a:ext cx="5279246" cy="42855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290783" y="5045758"/>
            <a:ext cx="5279246"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t>Q: Why do you think the rebels were punished so severely? </a:t>
            </a:r>
          </a:p>
          <a:p>
            <a:r>
              <a:rPr lang="en-GB" dirty="0"/>
              <a:t>Q: How do you think people in the North might have reacted? </a:t>
            </a:r>
          </a:p>
          <a:p>
            <a:r>
              <a:rPr lang="en-GB" dirty="0"/>
              <a:t>Q: What might have been the responses of people in the South?  </a:t>
            </a:r>
          </a:p>
        </p:txBody>
      </p:sp>
      <p:sp>
        <p:nvSpPr>
          <p:cNvPr id="7" name="Title 1"/>
          <p:cNvSpPr txBox="1">
            <a:spLocks/>
          </p:cNvSpPr>
          <p:nvPr/>
        </p:nvSpPr>
        <p:spPr>
          <a:xfrm>
            <a:off x="1000897" y="1"/>
            <a:ext cx="10527957" cy="467303"/>
          </a:xfrm>
          <a:prstGeom prst="rect">
            <a:avLst/>
          </a:prstGeom>
          <a:ln>
            <a:solidFill>
              <a:schemeClr val="tx1"/>
            </a:solidFill>
          </a:ln>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b="1" dirty="0" smtClean="0"/>
              <a:t>1. America’s expansion 1789-1838   </a:t>
            </a:r>
            <a:r>
              <a:rPr lang="en-GB" sz="2000" b="1" dirty="0" smtClean="0"/>
              <a:t>EQ: What tensions arose as the USA grew?</a:t>
            </a:r>
            <a:r>
              <a:rPr lang="en-US" sz="2000" b="1" dirty="0" smtClean="0"/>
              <a:t> </a:t>
            </a:r>
            <a:endParaRPr lang="en-GB" sz="2000" dirty="0"/>
          </a:p>
        </p:txBody>
      </p:sp>
    </p:spTree>
    <p:extLst>
      <p:ext uri="{BB962C8B-B14F-4D97-AF65-F5344CB8AC3E}">
        <p14:creationId xmlns:p14="http://schemas.microsoft.com/office/powerpoint/2010/main" val="3909328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1973" y="341657"/>
            <a:ext cx="89480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u="sng" dirty="0" smtClean="0">
                <a:latin typeface="Calibri" panose="020F0502020204030204" pitchFamily="34" charset="0"/>
                <a:ea typeface="Calibri" panose="020F0502020204030204" pitchFamily="34" charset="0"/>
                <a:cs typeface="Times New Roman" panose="02020603050405020304" pitchFamily="18" charset="0"/>
              </a:rPr>
              <a:t>Q: What </a:t>
            </a:r>
            <a:r>
              <a:rPr lang="en-GB" u="sng" dirty="0">
                <a:latin typeface="Calibri" panose="020F0502020204030204" pitchFamily="34" charset="0"/>
                <a:ea typeface="Calibri" panose="020F0502020204030204" pitchFamily="34" charset="0"/>
                <a:cs typeface="Times New Roman" panose="02020603050405020304" pitchFamily="18" charset="0"/>
              </a:rPr>
              <a:t>divisions did slavery create after 1820?</a:t>
            </a:r>
            <a:endParaRPr lang="en-GB" u="sng" dirty="0"/>
          </a:p>
        </p:txBody>
      </p:sp>
      <p:sp>
        <p:nvSpPr>
          <p:cNvPr id="3" name="TextBox 2"/>
          <p:cNvSpPr txBox="1"/>
          <p:nvPr/>
        </p:nvSpPr>
        <p:spPr>
          <a:xfrm>
            <a:off x="1621973" y="613775"/>
            <a:ext cx="8948056" cy="923330"/>
          </a:xfrm>
          <a:prstGeom prst="rect">
            <a:avLst/>
          </a:prstGeom>
          <a:noFill/>
        </p:spPr>
        <p:txBody>
          <a:bodyPr wrap="square" rtlCol="0">
            <a:spAutoFit/>
          </a:bodyPr>
          <a:lstStyle/>
          <a:p>
            <a:r>
              <a:rPr lang="en-GB" dirty="0" err="1"/>
              <a:t>Deslondes</a:t>
            </a:r>
            <a:r>
              <a:rPr lang="en-GB" dirty="0"/>
              <a:t> was not the only person who was willing to fight to end slavery. There were many – in the North and South – who wanted to end slavery and they had different beliefs about how to achieve this aim. </a:t>
            </a:r>
          </a:p>
        </p:txBody>
      </p:sp>
      <p:sp>
        <p:nvSpPr>
          <p:cNvPr id="6" name="Title 1"/>
          <p:cNvSpPr txBox="1">
            <a:spLocks/>
          </p:cNvSpPr>
          <p:nvPr/>
        </p:nvSpPr>
        <p:spPr>
          <a:xfrm>
            <a:off x="1000897" y="2"/>
            <a:ext cx="10527957" cy="337490"/>
          </a:xfrm>
          <a:prstGeom prst="rect">
            <a:avLst/>
          </a:prstGeom>
          <a:ln>
            <a:solidFill>
              <a:schemeClr val="tx1"/>
            </a:solidFill>
          </a:ln>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800" b="1" dirty="0" smtClean="0"/>
              <a:t>1. America’s expansion 1789-1838   </a:t>
            </a:r>
            <a:r>
              <a:rPr lang="en-GB" sz="1800" b="1" dirty="0" smtClean="0"/>
              <a:t>EQ: What tensions arose as the USA grew?</a:t>
            </a:r>
            <a:r>
              <a:rPr lang="en-US" sz="1800" b="1" dirty="0" smtClean="0"/>
              <a:t> </a:t>
            </a:r>
            <a:endParaRPr lang="en-GB" sz="1800" dirty="0"/>
          </a:p>
        </p:txBody>
      </p:sp>
      <p:pic>
        <p:nvPicPr>
          <p:cNvPr id="7" name="Picture 6"/>
          <p:cNvPicPr>
            <a:picLocks noChangeAspect="1"/>
          </p:cNvPicPr>
          <p:nvPr/>
        </p:nvPicPr>
        <p:blipFill rotWithShape="1">
          <a:blip r:embed="rId3"/>
          <a:srcRect l="23204" t="31758" r="25816" b="12081"/>
          <a:stretch/>
        </p:blipFill>
        <p:spPr>
          <a:xfrm>
            <a:off x="1621972" y="1537105"/>
            <a:ext cx="7557247" cy="5203226"/>
          </a:xfrm>
          <a:prstGeom prst="rect">
            <a:avLst/>
          </a:prstGeom>
        </p:spPr>
      </p:pic>
      <p:sp>
        <p:nvSpPr>
          <p:cNvPr id="8" name="TextBox 7"/>
          <p:cNvSpPr txBox="1"/>
          <p:nvPr/>
        </p:nvSpPr>
        <p:spPr>
          <a:xfrm>
            <a:off x="7767681" y="1537105"/>
            <a:ext cx="4132966" cy="4247317"/>
          </a:xfrm>
          <a:prstGeom prst="rect">
            <a:avLst/>
          </a:prstGeom>
          <a:solidFill>
            <a:srgbClr val="FFFF00"/>
          </a:solidFill>
          <a:ln>
            <a:solidFill>
              <a:schemeClr val="tx1"/>
            </a:solidFill>
          </a:ln>
        </p:spPr>
        <p:txBody>
          <a:bodyPr wrap="square" rtlCol="0">
            <a:spAutoFit/>
          </a:bodyPr>
          <a:lstStyle/>
          <a:p>
            <a:r>
              <a:rPr lang="en-GB" b="1" dirty="0" smtClean="0"/>
              <a:t>Work as a group of 4.</a:t>
            </a:r>
          </a:p>
          <a:p>
            <a:endParaRPr lang="en-GB" b="1" dirty="0"/>
          </a:p>
          <a:p>
            <a:r>
              <a:rPr lang="en-GB" b="1" dirty="0" smtClean="0"/>
              <a:t>The abolitionists are all going to meet for an anachronistic dinner party – how will you seat them?</a:t>
            </a:r>
          </a:p>
          <a:p>
            <a:endParaRPr lang="en-GB" b="1" dirty="0"/>
          </a:p>
          <a:p>
            <a:r>
              <a:rPr lang="en-GB" b="1" dirty="0" smtClean="0"/>
              <a:t>You want them to get along so you need to think about their position on abolition and come up with a seating plan.</a:t>
            </a:r>
          </a:p>
          <a:p>
            <a:endParaRPr lang="en-GB" b="1" dirty="0"/>
          </a:p>
          <a:p>
            <a:r>
              <a:rPr lang="en-GB" b="1" dirty="0" smtClean="0"/>
              <a:t>Use the biographies and questions to help you decide – then place them on your sugar paper seating plan</a:t>
            </a:r>
            <a:endParaRPr lang="en-GB" dirty="0" smtClean="0"/>
          </a:p>
        </p:txBody>
      </p:sp>
    </p:spTree>
    <p:extLst>
      <p:ext uri="{BB962C8B-B14F-4D97-AF65-F5344CB8AC3E}">
        <p14:creationId xmlns:p14="http://schemas.microsoft.com/office/powerpoint/2010/main" val="1661715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1973" y="341657"/>
            <a:ext cx="89480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u="sng" dirty="0" smtClean="0">
                <a:latin typeface="Calibri" panose="020F0502020204030204" pitchFamily="34" charset="0"/>
                <a:ea typeface="Calibri" panose="020F0502020204030204" pitchFamily="34" charset="0"/>
                <a:cs typeface="Times New Roman" panose="02020603050405020304" pitchFamily="18" charset="0"/>
              </a:rPr>
              <a:t>Q: What </a:t>
            </a:r>
            <a:r>
              <a:rPr lang="en-GB" u="sng" dirty="0">
                <a:latin typeface="Calibri" panose="020F0502020204030204" pitchFamily="34" charset="0"/>
                <a:ea typeface="Calibri" panose="020F0502020204030204" pitchFamily="34" charset="0"/>
                <a:cs typeface="Times New Roman" panose="02020603050405020304" pitchFamily="18" charset="0"/>
              </a:rPr>
              <a:t>divisions did slavery create after 1820?</a:t>
            </a:r>
            <a:endParaRPr lang="en-GB" u="sng" dirty="0"/>
          </a:p>
        </p:txBody>
      </p:sp>
      <p:sp>
        <p:nvSpPr>
          <p:cNvPr id="3" name="TextBox 2"/>
          <p:cNvSpPr txBox="1"/>
          <p:nvPr/>
        </p:nvSpPr>
        <p:spPr>
          <a:xfrm>
            <a:off x="1621973" y="613775"/>
            <a:ext cx="8948056" cy="923330"/>
          </a:xfrm>
          <a:prstGeom prst="rect">
            <a:avLst/>
          </a:prstGeom>
          <a:noFill/>
        </p:spPr>
        <p:txBody>
          <a:bodyPr wrap="square" rtlCol="0">
            <a:spAutoFit/>
          </a:bodyPr>
          <a:lstStyle/>
          <a:p>
            <a:r>
              <a:rPr lang="en-GB" dirty="0" err="1"/>
              <a:t>Deslondes</a:t>
            </a:r>
            <a:r>
              <a:rPr lang="en-GB" dirty="0"/>
              <a:t> was not the only person who was willing to fight to end slavery. There were many – in the North and South – who wanted to end slavery and they had different beliefs about how to achieve this aim. </a:t>
            </a:r>
          </a:p>
        </p:txBody>
      </p:sp>
      <p:sp>
        <p:nvSpPr>
          <p:cNvPr id="4" name="TextBox 3"/>
          <p:cNvSpPr txBox="1"/>
          <p:nvPr/>
        </p:nvSpPr>
        <p:spPr>
          <a:xfrm>
            <a:off x="1716504" y="1756612"/>
            <a:ext cx="5450778" cy="4247317"/>
          </a:xfrm>
          <a:prstGeom prst="rect">
            <a:avLst/>
          </a:prstGeom>
          <a:solidFill>
            <a:srgbClr val="FFFF00"/>
          </a:solidFill>
          <a:ln>
            <a:solidFill>
              <a:schemeClr val="tx1"/>
            </a:solidFill>
          </a:ln>
        </p:spPr>
        <p:txBody>
          <a:bodyPr wrap="square" rtlCol="0">
            <a:spAutoFit/>
          </a:bodyPr>
          <a:lstStyle/>
          <a:p>
            <a:r>
              <a:rPr lang="en-GB" b="1" dirty="0"/>
              <a:t>Task</a:t>
            </a:r>
            <a:r>
              <a:rPr lang="en-GB" dirty="0"/>
              <a:t>: Read the card about your </a:t>
            </a:r>
            <a:r>
              <a:rPr lang="en-GB" dirty="0" smtClean="0"/>
              <a:t>abolitionists.</a:t>
            </a:r>
          </a:p>
          <a:p>
            <a:endParaRPr lang="en-GB" dirty="0"/>
          </a:p>
          <a:p>
            <a:r>
              <a:rPr lang="en-GB" dirty="0" smtClean="0"/>
              <a:t>What </a:t>
            </a:r>
            <a:r>
              <a:rPr lang="en-GB" dirty="0"/>
              <a:t>does your abolitionist believe about </a:t>
            </a:r>
            <a:r>
              <a:rPr lang="en-GB" b="1" dirty="0"/>
              <a:t>why</a:t>
            </a:r>
            <a:r>
              <a:rPr lang="en-GB" dirty="0"/>
              <a:t> slavery should be ended? </a:t>
            </a:r>
            <a:endParaRPr lang="en-GB" dirty="0" smtClean="0"/>
          </a:p>
          <a:p>
            <a:endParaRPr lang="en-GB" dirty="0"/>
          </a:p>
          <a:p>
            <a:r>
              <a:rPr lang="en-GB" dirty="0" smtClean="0"/>
              <a:t>What </a:t>
            </a:r>
            <a:r>
              <a:rPr lang="en-GB" b="1" dirty="0"/>
              <a:t>arguments</a:t>
            </a:r>
            <a:r>
              <a:rPr lang="en-GB" dirty="0"/>
              <a:t> do they make? </a:t>
            </a:r>
            <a:endParaRPr lang="en-GB" dirty="0" smtClean="0"/>
          </a:p>
          <a:p>
            <a:endParaRPr lang="en-GB" dirty="0"/>
          </a:p>
          <a:p>
            <a:r>
              <a:rPr lang="en-GB" dirty="0" smtClean="0"/>
              <a:t>Are </a:t>
            </a:r>
            <a:r>
              <a:rPr lang="en-GB" dirty="0"/>
              <a:t>they moral arguments? Economic? Political? </a:t>
            </a:r>
            <a:endParaRPr lang="en-GB" dirty="0" smtClean="0"/>
          </a:p>
          <a:p>
            <a:endParaRPr lang="en-GB" u="sng" dirty="0"/>
          </a:p>
          <a:p>
            <a:r>
              <a:rPr lang="en-GB" u="sng" dirty="0" smtClean="0"/>
              <a:t>How</a:t>
            </a:r>
            <a:r>
              <a:rPr lang="en-GB" dirty="0" smtClean="0"/>
              <a:t> </a:t>
            </a:r>
            <a:r>
              <a:rPr lang="en-GB" dirty="0"/>
              <a:t>do they think slavery should be ended? Peacefully? Militantly? </a:t>
            </a:r>
            <a:endParaRPr lang="en-GB" dirty="0" smtClean="0"/>
          </a:p>
          <a:p>
            <a:endParaRPr lang="en-GB" dirty="0"/>
          </a:p>
          <a:p>
            <a:r>
              <a:rPr lang="en-GB" dirty="0" smtClean="0"/>
              <a:t>Who would they AGREE with?</a:t>
            </a:r>
          </a:p>
          <a:p>
            <a:endParaRPr lang="en-GB" dirty="0"/>
          </a:p>
          <a:p>
            <a:r>
              <a:rPr lang="en-GB" dirty="0" smtClean="0"/>
              <a:t>Who would they ARGUE with?</a:t>
            </a:r>
            <a:endParaRPr lang="en-GB" dirty="0"/>
          </a:p>
        </p:txBody>
      </p:sp>
      <p:pic>
        <p:nvPicPr>
          <p:cNvPr id="5" name="Picture 4"/>
          <p:cNvPicPr>
            <a:picLocks noChangeAspect="1"/>
          </p:cNvPicPr>
          <p:nvPr/>
        </p:nvPicPr>
        <p:blipFill>
          <a:blip r:embed="rId3"/>
          <a:stretch>
            <a:fillRect/>
          </a:stretch>
        </p:blipFill>
        <p:spPr>
          <a:xfrm>
            <a:off x="7030342" y="2315296"/>
            <a:ext cx="4498512" cy="3908140"/>
          </a:xfrm>
          <a:prstGeom prst="rect">
            <a:avLst/>
          </a:prstGeom>
        </p:spPr>
      </p:pic>
      <p:sp>
        <p:nvSpPr>
          <p:cNvPr id="6" name="Title 1"/>
          <p:cNvSpPr txBox="1">
            <a:spLocks/>
          </p:cNvSpPr>
          <p:nvPr/>
        </p:nvSpPr>
        <p:spPr>
          <a:xfrm>
            <a:off x="1000897" y="2"/>
            <a:ext cx="10527957" cy="337490"/>
          </a:xfrm>
          <a:prstGeom prst="rect">
            <a:avLst/>
          </a:prstGeom>
          <a:ln>
            <a:solidFill>
              <a:schemeClr val="tx1"/>
            </a:solidFill>
          </a:ln>
        </p:spPr>
        <p:txBody>
          <a:bodyPr vert="horz" lIns="91440" tIns="45720" rIns="91440" bIns="45720" rtlCol="0" anchor="b">
            <a:normAutofit fontScale="97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1800" b="1" dirty="0" smtClean="0"/>
              <a:t>1. America’s expansion 1789-1838   </a:t>
            </a:r>
            <a:r>
              <a:rPr lang="en-GB" sz="1800" b="1" dirty="0" smtClean="0"/>
              <a:t>EQ: What tensions arose as the USA grew?</a:t>
            </a:r>
            <a:r>
              <a:rPr lang="en-US" sz="1800" b="1" dirty="0" smtClean="0"/>
              <a:t> </a:t>
            </a:r>
            <a:endParaRPr lang="en-GB" sz="1800" dirty="0"/>
          </a:p>
        </p:txBody>
      </p:sp>
    </p:spTree>
    <p:extLst>
      <p:ext uri="{BB962C8B-B14F-4D97-AF65-F5344CB8AC3E}">
        <p14:creationId xmlns:p14="http://schemas.microsoft.com/office/powerpoint/2010/main" val="2646398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2513" y="2223934"/>
            <a:ext cx="2223247" cy="788479"/>
          </a:xfrm>
        </p:spPr>
        <p:txBody>
          <a:bodyPr>
            <a:normAutofit/>
          </a:bodyPr>
          <a:lstStyle/>
          <a:p>
            <a:pPr marL="0" indent="0">
              <a:buNone/>
            </a:pPr>
            <a:r>
              <a:rPr lang="en-GB" sz="2100" dirty="0" smtClean="0"/>
              <a:t>1.David Walker</a:t>
            </a:r>
            <a:endParaRPr lang="en-GB" sz="2100" dirty="0"/>
          </a:p>
        </p:txBody>
      </p:sp>
      <p:pic>
        <p:nvPicPr>
          <p:cNvPr id="1026" name="Picture 2" descr="https://upload.wikimedia.org/wikipedia/commons/0/05/David_Walker_Appe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313" y="55397"/>
            <a:ext cx="1565648" cy="21678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william lloyd garri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3558" y="40909"/>
            <a:ext cx="1245294" cy="165723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2518706" y="1902049"/>
            <a:ext cx="2223247" cy="7884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1800" dirty="0" smtClean="0"/>
              <a:t>2. William Lloyd Garrison</a:t>
            </a:r>
            <a:endParaRPr lang="en-GB" sz="1800" dirty="0"/>
          </a:p>
        </p:txBody>
      </p:sp>
      <p:pic>
        <p:nvPicPr>
          <p:cNvPr id="1030" name="Picture 6" descr="https://upload.wikimedia.org/wikipedia/en/a/a2/Maria_W._Stew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7402" y="13571"/>
            <a:ext cx="1350495" cy="2287574"/>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4478548" y="2370448"/>
            <a:ext cx="1972416" cy="8428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3.Maria Stewart</a:t>
            </a:r>
          </a:p>
          <a:p>
            <a:pPr marL="0" indent="0" algn="ctr">
              <a:buFont typeface="Arial" panose="020B0604020202020204" pitchFamily="34" charset="0"/>
              <a:buNone/>
            </a:pPr>
            <a:endParaRPr lang="en-GB" sz="2100" dirty="0"/>
          </a:p>
        </p:txBody>
      </p:sp>
      <p:pic>
        <p:nvPicPr>
          <p:cNvPr id="1032" name="Picture 8" descr="An 1882 engraving of Chil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204196" y="91532"/>
            <a:ext cx="1407853" cy="177776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p:cNvSpPr txBox="1">
            <a:spLocks/>
          </p:cNvSpPr>
          <p:nvPr/>
        </p:nvSpPr>
        <p:spPr>
          <a:xfrm>
            <a:off x="9876208" y="1901388"/>
            <a:ext cx="2223247" cy="894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4.Lydia Maria Child</a:t>
            </a:r>
          </a:p>
          <a:p>
            <a:pPr marL="0" indent="0" algn="ctr">
              <a:buFont typeface="Arial" panose="020B0604020202020204" pitchFamily="34" charset="0"/>
              <a:buNone/>
            </a:pPr>
            <a:endParaRPr lang="en-GB" sz="2100" dirty="0"/>
          </a:p>
        </p:txBody>
      </p:sp>
      <p:pic>
        <p:nvPicPr>
          <p:cNvPr id="1034" name="Picture 10" descr="Related ima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156" t="8325" r="9692"/>
          <a:stretch/>
        </p:blipFill>
        <p:spPr bwMode="auto">
          <a:xfrm>
            <a:off x="8383585" y="60167"/>
            <a:ext cx="1492623" cy="1777029"/>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2"/>
          <p:cNvSpPr txBox="1">
            <a:spLocks/>
          </p:cNvSpPr>
          <p:nvPr/>
        </p:nvSpPr>
        <p:spPr>
          <a:xfrm>
            <a:off x="8190107" y="1923122"/>
            <a:ext cx="1908621" cy="8946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6.Lucretia Mott</a:t>
            </a:r>
          </a:p>
          <a:p>
            <a:pPr marL="0" indent="0" algn="ctr">
              <a:buFont typeface="Arial" panose="020B0604020202020204" pitchFamily="34" charset="0"/>
              <a:buNone/>
            </a:pPr>
            <a:endParaRPr lang="en-GB" sz="2100" dirty="0"/>
          </a:p>
        </p:txBody>
      </p:sp>
      <p:pic>
        <p:nvPicPr>
          <p:cNvPr id="1036" name="Picture 12" descr="Image resul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0282" y="38886"/>
            <a:ext cx="1619250" cy="2209801"/>
          </a:xfrm>
          <a:prstGeom prst="rect">
            <a:avLst/>
          </a:prstGeom>
          <a:noFill/>
          <a:extLst>
            <a:ext uri="{909E8E84-426E-40DD-AFC4-6F175D3DCCD1}">
              <a14:hiddenFill xmlns:a14="http://schemas.microsoft.com/office/drawing/2010/main">
                <a:solidFill>
                  <a:srgbClr val="FFFFFF"/>
                </a:solidFill>
              </a14:hiddenFill>
            </a:ext>
          </a:extLst>
        </p:spPr>
      </p:pic>
      <p:sp>
        <p:nvSpPr>
          <p:cNvPr id="15" name="Content Placeholder 2"/>
          <p:cNvSpPr txBox="1">
            <a:spLocks/>
          </p:cNvSpPr>
          <p:nvPr/>
        </p:nvSpPr>
        <p:spPr>
          <a:xfrm>
            <a:off x="6254454" y="2318687"/>
            <a:ext cx="2223247" cy="894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5.Samuel May</a:t>
            </a:r>
          </a:p>
          <a:p>
            <a:pPr marL="0" indent="0" algn="ctr">
              <a:buFont typeface="Arial" panose="020B0604020202020204" pitchFamily="34" charset="0"/>
              <a:buNone/>
            </a:pPr>
            <a:endParaRPr lang="en-GB" sz="2100" dirty="0"/>
          </a:p>
        </p:txBody>
      </p:sp>
      <p:pic>
        <p:nvPicPr>
          <p:cNvPr id="1038" name="Picture 14" descr="Image resul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7710" y="2905090"/>
            <a:ext cx="1528837" cy="2140373"/>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2"/>
          <p:cNvSpPr txBox="1">
            <a:spLocks/>
          </p:cNvSpPr>
          <p:nvPr/>
        </p:nvSpPr>
        <p:spPr>
          <a:xfrm>
            <a:off x="604456" y="5170117"/>
            <a:ext cx="2223247" cy="894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7.Sojourner Truth</a:t>
            </a:r>
            <a:endParaRPr lang="en-GB" sz="2100" dirty="0"/>
          </a:p>
        </p:txBody>
      </p:sp>
      <p:pic>
        <p:nvPicPr>
          <p:cNvPr id="2" name="Picture 2" descr="Image resul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30283" y="3043002"/>
            <a:ext cx="1522557" cy="1747896"/>
          </a:xfrm>
          <a:prstGeom prst="rect">
            <a:avLst/>
          </a:prstGeom>
          <a:noFill/>
          <a:extLst>
            <a:ext uri="{909E8E84-426E-40DD-AFC4-6F175D3DCCD1}">
              <a14:hiddenFill xmlns:a14="http://schemas.microsoft.com/office/drawing/2010/main">
                <a:solidFill>
                  <a:srgbClr val="FFFFFF"/>
                </a:solidFill>
              </a14:hiddenFill>
            </a:ext>
          </a:extLst>
        </p:spPr>
      </p:pic>
      <p:sp>
        <p:nvSpPr>
          <p:cNvPr id="18" name="Content Placeholder 2"/>
          <p:cNvSpPr txBox="1">
            <a:spLocks/>
          </p:cNvSpPr>
          <p:nvPr/>
        </p:nvSpPr>
        <p:spPr>
          <a:xfrm>
            <a:off x="4293433" y="4881307"/>
            <a:ext cx="1974517" cy="894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9.William Seward</a:t>
            </a:r>
            <a:endParaRPr lang="en-GB" sz="2100" dirty="0"/>
          </a:p>
        </p:txBody>
      </p:sp>
      <p:pic>
        <p:nvPicPr>
          <p:cNvPr id="4" name="Picture 2" descr="Image result"/>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59849" y="2961483"/>
            <a:ext cx="1704621" cy="19461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86395" y="2931882"/>
            <a:ext cx="1316058" cy="1736716"/>
          </a:xfrm>
          <a:prstGeom prst="rect">
            <a:avLst/>
          </a:prstGeom>
          <a:noFill/>
          <a:extLst>
            <a:ext uri="{909E8E84-426E-40DD-AFC4-6F175D3DCCD1}">
              <a14:hiddenFill xmlns:a14="http://schemas.microsoft.com/office/drawing/2010/main">
                <a:solidFill>
                  <a:srgbClr val="FFFFFF"/>
                </a:solidFill>
              </a14:hiddenFill>
            </a:ext>
          </a:extLst>
        </p:spPr>
      </p:pic>
      <p:sp>
        <p:nvSpPr>
          <p:cNvPr id="20" name="Content Placeholder 2"/>
          <p:cNvSpPr txBox="1">
            <a:spLocks/>
          </p:cNvSpPr>
          <p:nvPr/>
        </p:nvSpPr>
        <p:spPr>
          <a:xfrm>
            <a:off x="6123747" y="5045463"/>
            <a:ext cx="2223247" cy="8946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10.Frederick Douglass</a:t>
            </a:r>
            <a:endParaRPr lang="en-GB" sz="2100" dirty="0"/>
          </a:p>
        </p:txBody>
      </p:sp>
      <p:sp>
        <p:nvSpPr>
          <p:cNvPr id="21" name="Content Placeholder 2"/>
          <p:cNvSpPr txBox="1">
            <a:spLocks/>
          </p:cNvSpPr>
          <p:nvPr/>
        </p:nvSpPr>
        <p:spPr>
          <a:xfrm>
            <a:off x="2672497" y="4710146"/>
            <a:ext cx="1722315" cy="87038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8.Lewis Tappan</a:t>
            </a:r>
            <a:endParaRPr lang="en-GB" sz="2100" dirty="0"/>
          </a:p>
        </p:txBody>
      </p:sp>
      <p:pic>
        <p:nvPicPr>
          <p:cNvPr id="7" name="Picture 6" descr="Image result"/>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499941" y="2870817"/>
            <a:ext cx="1441896" cy="1784525"/>
          </a:xfrm>
          <a:prstGeom prst="rect">
            <a:avLst/>
          </a:prstGeom>
          <a:noFill/>
          <a:extLst>
            <a:ext uri="{909E8E84-426E-40DD-AFC4-6F175D3DCCD1}">
              <a14:hiddenFill xmlns:a14="http://schemas.microsoft.com/office/drawing/2010/main">
                <a:solidFill>
                  <a:srgbClr val="FFFFFF"/>
                </a:solidFill>
              </a14:hiddenFill>
            </a:ext>
          </a:extLst>
        </p:spPr>
      </p:pic>
      <p:sp>
        <p:nvSpPr>
          <p:cNvPr id="23" name="Content Placeholder 2"/>
          <p:cNvSpPr txBox="1">
            <a:spLocks/>
          </p:cNvSpPr>
          <p:nvPr/>
        </p:nvSpPr>
        <p:spPr>
          <a:xfrm>
            <a:off x="8264470" y="4821805"/>
            <a:ext cx="1912838" cy="9541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dirty="0" smtClean="0"/>
              <a:t>11.Anthony Burns</a:t>
            </a:r>
            <a:endParaRPr lang="en-GB" sz="2100" dirty="0"/>
          </a:p>
        </p:txBody>
      </p:sp>
      <p:pic>
        <p:nvPicPr>
          <p:cNvPr id="9" name="Picture 8" descr="Image resul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098728" y="2730941"/>
            <a:ext cx="1618791" cy="1999207"/>
          </a:xfrm>
          <a:prstGeom prst="rect">
            <a:avLst/>
          </a:prstGeom>
          <a:noFill/>
          <a:extLst>
            <a:ext uri="{909E8E84-426E-40DD-AFC4-6F175D3DCCD1}">
              <a14:hiddenFill xmlns:a14="http://schemas.microsoft.com/office/drawing/2010/main">
                <a:solidFill>
                  <a:srgbClr val="FFFFFF"/>
                </a:solidFill>
              </a14:hiddenFill>
            </a:ext>
          </a:extLst>
        </p:spPr>
      </p:pic>
      <p:sp>
        <p:nvSpPr>
          <p:cNvPr id="25" name="Content Placeholder 2"/>
          <p:cNvSpPr txBox="1">
            <a:spLocks/>
          </p:cNvSpPr>
          <p:nvPr/>
        </p:nvSpPr>
        <p:spPr>
          <a:xfrm>
            <a:off x="10177305" y="4790898"/>
            <a:ext cx="1679429" cy="8918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GB" sz="2100" smtClean="0"/>
              <a:t>12.Robert </a:t>
            </a:r>
            <a:r>
              <a:rPr lang="en-GB" sz="2100" dirty="0" smtClean="0"/>
              <a:t>Finley</a:t>
            </a:r>
            <a:endParaRPr lang="en-GB" sz="2100" dirty="0"/>
          </a:p>
        </p:txBody>
      </p:sp>
    </p:spTree>
    <p:extLst>
      <p:ext uri="{BB962C8B-B14F-4D97-AF65-F5344CB8AC3E}">
        <p14:creationId xmlns:p14="http://schemas.microsoft.com/office/powerpoint/2010/main" val="7125541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21973" y="341657"/>
            <a:ext cx="8948057" cy="369332"/>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u="sng" dirty="0" smtClean="0">
                <a:latin typeface="Calibri" panose="020F0502020204030204" pitchFamily="34" charset="0"/>
                <a:ea typeface="Calibri" panose="020F0502020204030204" pitchFamily="34" charset="0"/>
                <a:cs typeface="Times New Roman" panose="02020603050405020304" pitchFamily="18" charset="0"/>
              </a:rPr>
              <a:t>Q: What </a:t>
            </a:r>
            <a:r>
              <a:rPr lang="en-GB" u="sng" dirty="0">
                <a:latin typeface="Calibri" panose="020F0502020204030204" pitchFamily="34" charset="0"/>
                <a:ea typeface="Calibri" panose="020F0502020204030204" pitchFamily="34" charset="0"/>
                <a:cs typeface="Times New Roman" panose="02020603050405020304" pitchFamily="18" charset="0"/>
              </a:rPr>
              <a:t>divisions did slavery create after 1820?</a:t>
            </a:r>
            <a:endParaRPr lang="en-GB" u="sng" dirty="0"/>
          </a:p>
        </p:txBody>
      </p:sp>
      <p:sp>
        <p:nvSpPr>
          <p:cNvPr id="5" name="Oval 4"/>
          <p:cNvSpPr/>
          <p:nvPr/>
        </p:nvSpPr>
        <p:spPr>
          <a:xfrm>
            <a:off x="2891118" y="1532965"/>
            <a:ext cx="5526741" cy="4558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2" descr="https://upload.wikimedia.org/wikipedia/commons/0/05/David_Walker_Appe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538" y="886051"/>
            <a:ext cx="1565648" cy="21678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william lloyd garri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8538" y="4074998"/>
            <a:ext cx="1245294" cy="165723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s://upload.wikimedia.org/wikipedia/en/a/a2/Maria_W._Stew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3396" y="5191176"/>
            <a:ext cx="1350495" cy="228757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n 1882 engraving of Chil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76277" y="5113825"/>
            <a:ext cx="1407853" cy="17777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Related imag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156" t="8325" r="9692"/>
          <a:stretch/>
        </p:blipFill>
        <p:spPr bwMode="auto">
          <a:xfrm>
            <a:off x="6636774" y="1081446"/>
            <a:ext cx="1492623" cy="17770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Image resul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41550" y="907332"/>
            <a:ext cx="1619250" cy="220980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Image resul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015" y="2412009"/>
            <a:ext cx="1528837" cy="214037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result"/>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44545" y="506496"/>
            <a:ext cx="1522557" cy="174789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Image result"/>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84463" y="5103997"/>
            <a:ext cx="1704621" cy="194610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Image result"/>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48939" y="5133474"/>
            <a:ext cx="1316058" cy="173671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Image result"/>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473867" y="2966339"/>
            <a:ext cx="1441896" cy="17845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Image result"/>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67663" y="4191572"/>
            <a:ext cx="1618791" cy="1999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1424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1272</TotalTime>
  <Words>6197</Words>
  <Application>Microsoft Office PowerPoint</Application>
  <PresentationFormat>Widescreen</PresentationFormat>
  <Paragraphs>246</Paragraphs>
  <Slides>21</Slides>
  <Notes>17</Notes>
  <HiddenSlides>6</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Comic Sans MS</vt:lpstr>
      <vt:lpstr>Times New Roman</vt:lpstr>
      <vt:lpstr>ヒラギノ角ゴ Pro W3</vt:lpstr>
      <vt:lpstr>Office Theme</vt:lpstr>
      <vt:lpstr> exploitation 3 – abolition of slavery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KEY WORDS: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3 - 5; exploitation</dc:title>
  <dc:creator>trogers</dc:creator>
  <cp:lastModifiedBy>Natalie Kesterton</cp:lastModifiedBy>
  <cp:revision>70</cp:revision>
  <cp:lastPrinted>2017-09-26T16:22:54Z</cp:lastPrinted>
  <dcterms:created xsi:type="dcterms:W3CDTF">2017-05-27T19:29:46Z</dcterms:created>
  <dcterms:modified xsi:type="dcterms:W3CDTF">2018-03-27T10:49:01Z</dcterms:modified>
</cp:coreProperties>
</file>