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63" r:id="rId3"/>
    <p:sldId id="264" r:id="rId4"/>
    <p:sldId id="272" r:id="rId5"/>
    <p:sldId id="258" r:id="rId6"/>
    <p:sldId id="270" r:id="rId7"/>
    <p:sldId id="269" r:id="rId8"/>
    <p:sldId id="260" r:id="rId9"/>
    <p:sldId id="261" r:id="rId10"/>
    <p:sldId id="266" r:id="rId11"/>
    <p:sldId id="268" r:id="rId12"/>
    <p:sldId id="267" r:id="rId13"/>
    <p:sldId id="262" r:id="rId14"/>
    <p:sldId id="271" r:id="rId15"/>
  </p:sldIdLst>
  <p:sldSz cx="9144000" cy="6858000" type="screen4x3"/>
  <p:notesSz cx="6799263" cy="99298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15" autoAdjust="0"/>
    <p:restoredTop sz="94660"/>
  </p:normalViewPr>
  <p:slideViewPr>
    <p:cSldViewPr snapToGrid="0">
      <p:cViewPr varScale="1">
        <p:scale>
          <a:sx n="86" d="100"/>
          <a:sy n="86" d="100"/>
        </p:scale>
        <p:origin x="106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1275" y="0"/>
            <a:ext cx="2946400" cy="498475"/>
          </a:xfrm>
          <a:prstGeom prst="rect">
            <a:avLst/>
          </a:prstGeom>
        </p:spPr>
        <p:txBody>
          <a:bodyPr vert="horz" lIns="91440" tIns="45720" rIns="91440" bIns="45720" rtlCol="0"/>
          <a:lstStyle>
            <a:lvl1pPr algn="r">
              <a:defRPr sz="1200"/>
            </a:lvl1pPr>
          </a:lstStyle>
          <a:p>
            <a:fld id="{806641B9-C1E1-4813-A1AA-97C21C253741}" type="datetimeFigureOut">
              <a:rPr lang="en-GB" smtClean="0"/>
              <a:t>27/03/2018</a:t>
            </a:fld>
            <a:endParaRPr lang="en-GB"/>
          </a:p>
        </p:txBody>
      </p:sp>
      <p:sp>
        <p:nvSpPr>
          <p:cNvPr id="4" name="Slide Image Placeholder 3"/>
          <p:cNvSpPr>
            <a:spLocks noGrp="1" noRot="1" noChangeAspect="1"/>
          </p:cNvSpPr>
          <p:nvPr>
            <p:ph type="sldImg" idx="2"/>
          </p:nvPr>
        </p:nvSpPr>
        <p:spPr>
          <a:xfrm>
            <a:off x="1165225" y="1241425"/>
            <a:ext cx="4468813" cy="3351213"/>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8375"/>
            <a:ext cx="5440363" cy="3910013"/>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1338"/>
            <a:ext cx="2946400" cy="4984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1275" y="9431338"/>
            <a:ext cx="2946400" cy="498475"/>
          </a:xfrm>
          <a:prstGeom prst="rect">
            <a:avLst/>
          </a:prstGeom>
        </p:spPr>
        <p:txBody>
          <a:bodyPr vert="horz" lIns="91440" tIns="45720" rIns="91440" bIns="45720" rtlCol="0" anchor="b"/>
          <a:lstStyle>
            <a:lvl1pPr algn="r">
              <a:defRPr sz="1200"/>
            </a:lvl1pPr>
          </a:lstStyle>
          <a:p>
            <a:fld id="{4949D5C5-4C3B-40C8-88E7-9893D1D51D7E}" type="slidenum">
              <a:rPr lang="en-GB" smtClean="0"/>
              <a:t>‹#›</a:t>
            </a:fld>
            <a:endParaRPr lang="en-GB"/>
          </a:p>
        </p:txBody>
      </p:sp>
    </p:spTree>
    <p:extLst>
      <p:ext uri="{BB962C8B-B14F-4D97-AF65-F5344CB8AC3E}">
        <p14:creationId xmlns:p14="http://schemas.microsoft.com/office/powerpoint/2010/main" val="31783964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Give opening lines on A3 paper to each table</a:t>
            </a:r>
            <a:r>
              <a:rPr lang="en-GB" baseline="0" dirty="0" smtClean="0"/>
              <a:t> for discussion?</a:t>
            </a:r>
            <a:endParaRPr lang="en-GB" dirty="0"/>
          </a:p>
        </p:txBody>
      </p:sp>
      <p:sp>
        <p:nvSpPr>
          <p:cNvPr id="4" name="Slide Number Placeholder 3"/>
          <p:cNvSpPr>
            <a:spLocks noGrp="1"/>
          </p:cNvSpPr>
          <p:nvPr>
            <p:ph type="sldNum" sz="quarter" idx="10"/>
          </p:nvPr>
        </p:nvSpPr>
        <p:spPr/>
        <p:txBody>
          <a:bodyPr/>
          <a:lstStyle/>
          <a:p>
            <a:fld id="{4949D5C5-4C3B-40C8-88E7-9893D1D51D7E}" type="slidenum">
              <a:rPr lang="en-GB" smtClean="0"/>
              <a:t>1</a:t>
            </a:fld>
            <a:endParaRPr lang="en-GB"/>
          </a:p>
        </p:txBody>
      </p:sp>
    </p:spTree>
    <p:extLst>
      <p:ext uri="{BB962C8B-B14F-4D97-AF65-F5344CB8AC3E}">
        <p14:creationId xmlns:p14="http://schemas.microsoft.com/office/powerpoint/2010/main" val="37373779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Stick in books to annotate</a:t>
            </a:r>
            <a:r>
              <a:rPr lang="en-GB" baseline="0" dirty="0" smtClean="0"/>
              <a:t> based on questions given in task</a:t>
            </a:r>
            <a:endParaRPr lang="en-GB" dirty="0"/>
          </a:p>
        </p:txBody>
      </p:sp>
      <p:sp>
        <p:nvSpPr>
          <p:cNvPr id="4" name="Slide Number Placeholder 3"/>
          <p:cNvSpPr>
            <a:spLocks noGrp="1"/>
          </p:cNvSpPr>
          <p:nvPr>
            <p:ph type="sldNum" sz="quarter" idx="10"/>
          </p:nvPr>
        </p:nvSpPr>
        <p:spPr/>
        <p:txBody>
          <a:bodyPr/>
          <a:lstStyle/>
          <a:p>
            <a:fld id="{4949D5C5-4C3B-40C8-88E7-9893D1D51D7E}" type="slidenum">
              <a:rPr lang="en-GB" smtClean="0"/>
              <a:t>12</a:t>
            </a:fld>
            <a:endParaRPr lang="en-GB"/>
          </a:p>
        </p:txBody>
      </p:sp>
    </p:spTree>
    <p:extLst>
      <p:ext uri="{BB962C8B-B14F-4D97-AF65-F5344CB8AC3E}">
        <p14:creationId xmlns:p14="http://schemas.microsoft.com/office/powerpoint/2010/main" val="35993778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Stick in books ahead of completing intro?</a:t>
            </a:r>
            <a:endParaRPr lang="en-GB" dirty="0"/>
          </a:p>
        </p:txBody>
      </p:sp>
      <p:sp>
        <p:nvSpPr>
          <p:cNvPr id="4" name="Slide Number Placeholder 3"/>
          <p:cNvSpPr>
            <a:spLocks noGrp="1"/>
          </p:cNvSpPr>
          <p:nvPr>
            <p:ph type="sldNum" sz="quarter" idx="10"/>
          </p:nvPr>
        </p:nvSpPr>
        <p:spPr/>
        <p:txBody>
          <a:bodyPr/>
          <a:lstStyle/>
          <a:p>
            <a:fld id="{4949D5C5-4C3B-40C8-88E7-9893D1D51D7E}" type="slidenum">
              <a:rPr lang="en-GB" smtClean="0"/>
              <a:t>13</a:t>
            </a:fld>
            <a:endParaRPr lang="en-GB"/>
          </a:p>
        </p:txBody>
      </p:sp>
    </p:spTree>
    <p:extLst>
      <p:ext uri="{BB962C8B-B14F-4D97-AF65-F5344CB8AC3E}">
        <p14:creationId xmlns:p14="http://schemas.microsoft.com/office/powerpoint/2010/main" val="1739244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Discuss in tables then feedback</a:t>
            </a:r>
            <a:r>
              <a:rPr lang="en-GB" baseline="0" dirty="0" smtClean="0"/>
              <a:t> and talk through Worth’s list as a class?</a:t>
            </a:r>
            <a:endParaRPr lang="en-GB" dirty="0"/>
          </a:p>
        </p:txBody>
      </p:sp>
      <p:sp>
        <p:nvSpPr>
          <p:cNvPr id="4" name="Slide Number Placeholder 3"/>
          <p:cNvSpPr>
            <a:spLocks noGrp="1"/>
          </p:cNvSpPr>
          <p:nvPr>
            <p:ph type="sldNum" sz="quarter" idx="10"/>
          </p:nvPr>
        </p:nvSpPr>
        <p:spPr/>
        <p:txBody>
          <a:bodyPr/>
          <a:lstStyle/>
          <a:p>
            <a:fld id="{4949D5C5-4C3B-40C8-88E7-9893D1D51D7E}" type="slidenum">
              <a:rPr lang="en-GB" smtClean="0"/>
              <a:t>3</a:t>
            </a:fld>
            <a:endParaRPr lang="en-GB"/>
          </a:p>
        </p:txBody>
      </p:sp>
    </p:spTree>
    <p:extLst>
      <p:ext uri="{BB962C8B-B14F-4D97-AF65-F5344CB8AC3E}">
        <p14:creationId xmlns:p14="http://schemas.microsoft.com/office/powerpoint/2010/main" val="895394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Discuss in tables then feedback</a:t>
            </a:r>
            <a:r>
              <a:rPr lang="en-GB" baseline="0" dirty="0" smtClean="0"/>
              <a:t> and talk through Worth’s list as a class?</a:t>
            </a:r>
            <a:endParaRPr lang="en-GB" dirty="0"/>
          </a:p>
        </p:txBody>
      </p:sp>
      <p:sp>
        <p:nvSpPr>
          <p:cNvPr id="4" name="Slide Number Placeholder 3"/>
          <p:cNvSpPr>
            <a:spLocks noGrp="1"/>
          </p:cNvSpPr>
          <p:nvPr>
            <p:ph type="sldNum" sz="quarter" idx="10"/>
          </p:nvPr>
        </p:nvSpPr>
        <p:spPr/>
        <p:txBody>
          <a:bodyPr/>
          <a:lstStyle/>
          <a:p>
            <a:fld id="{4949D5C5-4C3B-40C8-88E7-9893D1D51D7E}" type="slidenum">
              <a:rPr lang="en-GB" smtClean="0"/>
              <a:t>4</a:t>
            </a:fld>
            <a:endParaRPr lang="en-GB"/>
          </a:p>
        </p:txBody>
      </p:sp>
    </p:spTree>
    <p:extLst>
      <p:ext uri="{BB962C8B-B14F-4D97-AF65-F5344CB8AC3E}">
        <p14:creationId xmlns:p14="http://schemas.microsoft.com/office/powerpoint/2010/main" val="34953659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Groups to read and discuss </a:t>
            </a:r>
            <a:r>
              <a:rPr lang="en-GB" dirty="0" err="1" smtClean="0"/>
              <a:t>Shefffield’s</a:t>
            </a:r>
            <a:r>
              <a:rPr lang="en-GB" dirty="0" smtClean="0"/>
              <a:t> intro briefly and how he shows there’s different </a:t>
            </a:r>
            <a:r>
              <a:rPr lang="en-GB" dirty="0" err="1" smtClean="0"/>
              <a:t>interps</a:t>
            </a:r>
            <a:r>
              <a:rPr lang="en-GB" dirty="0" smtClean="0"/>
              <a:t>?</a:t>
            </a:r>
            <a:endParaRPr lang="en-GB" dirty="0"/>
          </a:p>
        </p:txBody>
      </p:sp>
      <p:sp>
        <p:nvSpPr>
          <p:cNvPr id="4" name="Slide Number Placeholder 3"/>
          <p:cNvSpPr>
            <a:spLocks noGrp="1"/>
          </p:cNvSpPr>
          <p:nvPr>
            <p:ph type="sldNum" sz="quarter" idx="10"/>
          </p:nvPr>
        </p:nvSpPr>
        <p:spPr/>
        <p:txBody>
          <a:bodyPr/>
          <a:lstStyle/>
          <a:p>
            <a:fld id="{4949D5C5-4C3B-40C8-88E7-9893D1D51D7E}" type="slidenum">
              <a:rPr lang="en-GB" smtClean="0"/>
              <a:t>5</a:t>
            </a:fld>
            <a:endParaRPr lang="en-GB"/>
          </a:p>
        </p:txBody>
      </p:sp>
    </p:spTree>
    <p:extLst>
      <p:ext uri="{BB962C8B-B14F-4D97-AF65-F5344CB8AC3E}">
        <p14:creationId xmlns:p14="http://schemas.microsoft.com/office/powerpoint/2010/main" val="17270279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Stick in a annotate individual copies of</a:t>
            </a:r>
            <a:r>
              <a:rPr lang="en-GB" baseline="0" dirty="0" smtClean="0"/>
              <a:t> the intro – feedback as a class and annotate together on board – add annotations to personal copies through discussion</a:t>
            </a:r>
            <a:endParaRPr lang="en-GB" dirty="0"/>
          </a:p>
        </p:txBody>
      </p:sp>
      <p:sp>
        <p:nvSpPr>
          <p:cNvPr id="4" name="Slide Number Placeholder 3"/>
          <p:cNvSpPr>
            <a:spLocks noGrp="1"/>
          </p:cNvSpPr>
          <p:nvPr>
            <p:ph type="sldNum" sz="quarter" idx="10"/>
          </p:nvPr>
        </p:nvSpPr>
        <p:spPr/>
        <p:txBody>
          <a:bodyPr/>
          <a:lstStyle/>
          <a:p>
            <a:fld id="{4949D5C5-4C3B-40C8-88E7-9893D1D51D7E}" type="slidenum">
              <a:rPr lang="en-GB" smtClean="0"/>
              <a:t>6</a:t>
            </a:fld>
            <a:endParaRPr lang="en-GB"/>
          </a:p>
        </p:txBody>
      </p:sp>
    </p:spTree>
    <p:extLst>
      <p:ext uri="{BB962C8B-B14F-4D97-AF65-F5344CB8AC3E}">
        <p14:creationId xmlns:p14="http://schemas.microsoft.com/office/powerpoint/2010/main" val="3912880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Stick in a annotate individual copies of</a:t>
            </a:r>
            <a:r>
              <a:rPr lang="en-GB" baseline="0" dirty="0" smtClean="0"/>
              <a:t> the intro – feedback as a class and annotate together on board – add annotations to personal copies through discussion</a:t>
            </a:r>
            <a:endParaRPr lang="en-GB" dirty="0"/>
          </a:p>
        </p:txBody>
      </p:sp>
      <p:sp>
        <p:nvSpPr>
          <p:cNvPr id="4" name="Slide Number Placeholder 3"/>
          <p:cNvSpPr>
            <a:spLocks noGrp="1"/>
          </p:cNvSpPr>
          <p:nvPr>
            <p:ph type="sldNum" sz="quarter" idx="10"/>
          </p:nvPr>
        </p:nvSpPr>
        <p:spPr/>
        <p:txBody>
          <a:bodyPr/>
          <a:lstStyle/>
          <a:p>
            <a:fld id="{4949D5C5-4C3B-40C8-88E7-9893D1D51D7E}" type="slidenum">
              <a:rPr lang="en-GB" smtClean="0"/>
              <a:t>7</a:t>
            </a:fld>
            <a:endParaRPr lang="en-GB"/>
          </a:p>
        </p:txBody>
      </p:sp>
    </p:spTree>
    <p:extLst>
      <p:ext uri="{BB962C8B-B14F-4D97-AF65-F5344CB8AC3E}">
        <p14:creationId xmlns:p14="http://schemas.microsoft.com/office/powerpoint/2010/main" val="41870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Make list of ideas – back of book?</a:t>
            </a:r>
            <a:endParaRPr lang="en-GB" dirty="0"/>
          </a:p>
        </p:txBody>
      </p:sp>
      <p:sp>
        <p:nvSpPr>
          <p:cNvPr id="4" name="Slide Number Placeholder 3"/>
          <p:cNvSpPr>
            <a:spLocks noGrp="1"/>
          </p:cNvSpPr>
          <p:nvPr>
            <p:ph type="sldNum" sz="quarter" idx="10"/>
          </p:nvPr>
        </p:nvSpPr>
        <p:spPr/>
        <p:txBody>
          <a:bodyPr/>
          <a:lstStyle/>
          <a:p>
            <a:fld id="{4949D5C5-4C3B-40C8-88E7-9893D1D51D7E}" type="slidenum">
              <a:rPr lang="en-GB" smtClean="0"/>
              <a:t>8</a:t>
            </a:fld>
            <a:endParaRPr lang="en-GB"/>
          </a:p>
        </p:txBody>
      </p:sp>
    </p:spTree>
    <p:extLst>
      <p:ext uri="{BB962C8B-B14F-4D97-AF65-F5344CB8AC3E}">
        <p14:creationId xmlns:p14="http://schemas.microsoft.com/office/powerpoint/2010/main" val="13209090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Introduce task and give success criteria + sentence starters to stick in?</a:t>
            </a:r>
            <a:endParaRPr lang="en-GB" dirty="0"/>
          </a:p>
        </p:txBody>
      </p:sp>
      <p:sp>
        <p:nvSpPr>
          <p:cNvPr id="4" name="Slide Number Placeholder 3"/>
          <p:cNvSpPr>
            <a:spLocks noGrp="1"/>
          </p:cNvSpPr>
          <p:nvPr>
            <p:ph type="sldNum" sz="quarter" idx="10"/>
          </p:nvPr>
        </p:nvSpPr>
        <p:spPr/>
        <p:txBody>
          <a:bodyPr/>
          <a:lstStyle/>
          <a:p>
            <a:fld id="{4949D5C5-4C3B-40C8-88E7-9893D1D51D7E}" type="slidenum">
              <a:rPr lang="en-GB" smtClean="0"/>
              <a:t>9</a:t>
            </a:fld>
            <a:endParaRPr lang="en-GB"/>
          </a:p>
        </p:txBody>
      </p:sp>
    </p:spTree>
    <p:extLst>
      <p:ext uri="{BB962C8B-B14F-4D97-AF65-F5344CB8AC3E}">
        <p14:creationId xmlns:p14="http://schemas.microsoft.com/office/powerpoint/2010/main" val="802606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Print</a:t>
            </a:r>
            <a:r>
              <a:rPr lang="en-GB" baseline="0" dirty="0" smtClean="0"/>
              <a:t> on A3 to analyse as a group?</a:t>
            </a:r>
            <a:endParaRPr lang="en-GB" dirty="0"/>
          </a:p>
        </p:txBody>
      </p:sp>
      <p:sp>
        <p:nvSpPr>
          <p:cNvPr id="4" name="Slide Number Placeholder 3"/>
          <p:cNvSpPr>
            <a:spLocks noGrp="1"/>
          </p:cNvSpPr>
          <p:nvPr>
            <p:ph type="sldNum" sz="quarter" idx="10"/>
          </p:nvPr>
        </p:nvSpPr>
        <p:spPr/>
        <p:txBody>
          <a:bodyPr/>
          <a:lstStyle/>
          <a:p>
            <a:fld id="{4949D5C5-4C3B-40C8-88E7-9893D1D51D7E}" type="slidenum">
              <a:rPr lang="en-GB" smtClean="0"/>
              <a:t>11</a:t>
            </a:fld>
            <a:endParaRPr lang="en-GB"/>
          </a:p>
        </p:txBody>
      </p:sp>
    </p:spTree>
    <p:extLst>
      <p:ext uri="{BB962C8B-B14F-4D97-AF65-F5344CB8AC3E}">
        <p14:creationId xmlns:p14="http://schemas.microsoft.com/office/powerpoint/2010/main" val="3708205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AF295F6-6416-4596-B08D-CC54B42695DF}" type="datetimeFigureOut">
              <a:rPr lang="en-GB" smtClean="0"/>
              <a:t>27/03/2018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E87D0C-FDF0-4892-9CB8-450DDCBC1552}" type="slidenum">
              <a:rPr lang="en-GB" smtClean="0"/>
              <a:t>‹#›</a:t>
            </a:fld>
            <a:endParaRPr lang="en-GB"/>
          </a:p>
        </p:txBody>
      </p:sp>
    </p:spTree>
    <p:extLst>
      <p:ext uri="{BB962C8B-B14F-4D97-AF65-F5344CB8AC3E}">
        <p14:creationId xmlns:p14="http://schemas.microsoft.com/office/powerpoint/2010/main" val="3418962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AF295F6-6416-4596-B08D-CC54B42695DF}" type="datetimeFigureOut">
              <a:rPr lang="en-GB" smtClean="0"/>
              <a:t>27/03/2018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E87D0C-FDF0-4892-9CB8-450DDCBC1552}" type="slidenum">
              <a:rPr lang="en-GB" smtClean="0"/>
              <a:t>‹#›</a:t>
            </a:fld>
            <a:endParaRPr lang="en-GB"/>
          </a:p>
        </p:txBody>
      </p:sp>
    </p:spTree>
    <p:extLst>
      <p:ext uri="{BB962C8B-B14F-4D97-AF65-F5344CB8AC3E}">
        <p14:creationId xmlns:p14="http://schemas.microsoft.com/office/powerpoint/2010/main" val="919817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AF295F6-6416-4596-B08D-CC54B42695DF}" type="datetimeFigureOut">
              <a:rPr lang="en-GB" smtClean="0"/>
              <a:t>27/03/2018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E87D0C-FDF0-4892-9CB8-450DDCBC1552}" type="slidenum">
              <a:rPr lang="en-GB" smtClean="0"/>
              <a:t>‹#›</a:t>
            </a:fld>
            <a:endParaRPr lang="en-GB"/>
          </a:p>
        </p:txBody>
      </p:sp>
    </p:spTree>
    <p:extLst>
      <p:ext uri="{BB962C8B-B14F-4D97-AF65-F5344CB8AC3E}">
        <p14:creationId xmlns:p14="http://schemas.microsoft.com/office/powerpoint/2010/main" val="1108688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AF295F6-6416-4596-B08D-CC54B42695DF}" type="datetimeFigureOut">
              <a:rPr lang="en-GB" smtClean="0"/>
              <a:t>27/03/2018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E87D0C-FDF0-4892-9CB8-450DDCBC1552}" type="slidenum">
              <a:rPr lang="en-GB" smtClean="0"/>
              <a:t>‹#›</a:t>
            </a:fld>
            <a:endParaRPr lang="en-GB"/>
          </a:p>
        </p:txBody>
      </p:sp>
    </p:spTree>
    <p:extLst>
      <p:ext uri="{BB962C8B-B14F-4D97-AF65-F5344CB8AC3E}">
        <p14:creationId xmlns:p14="http://schemas.microsoft.com/office/powerpoint/2010/main" val="2130195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AF295F6-6416-4596-B08D-CC54B42695DF}" type="datetimeFigureOut">
              <a:rPr lang="en-GB" smtClean="0"/>
              <a:t>27/03/2018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E87D0C-FDF0-4892-9CB8-450DDCBC1552}" type="slidenum">
              <a:rPr lang="en-GB" smtClean="0"/>
              <a:t>‹#›</a:t>
            </a:fld>
            <a:endParaRPr lang="en-GB"/>
          </a:p>
        </p:txBody>
      </p:sp>
    </p:spTree>
    <p:extLst>
      <p:ext uri="{BB962C8B-B14F-4D97-AF65-F5344CB8AC3E}">
        <p14:creationId xmlns:p14="http://schemas.microsoft.com/office/powerpoint/2010/main" val="2237417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AF295F6-6416-4596-B08D-CC54B42695DF}" type="datetimeFigureOut">
              <a:rPr lang="en-GB" smtClean="0"/>
              <a:t>27/03/2018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E87D0C-FDF0-4892-9CB8-450DDCBC1552}" type="slidenum">
              <a:rPr lang="en-GB" smtClean="0"/>
              <a:t>‹#›</a:t>
            </a:fld>
            <a:endParaRPr lang="en-GB"/>
          </a:p>
        </p:txBody>
      </p:sp>
    </p:spTree>
    <p:extLst>
      <p:ext uri="{BB962C8B-B14F-4D97-AF65-F5344CB8AC3E}">
        <p14:creationId xmlns:p14="http://schemas.microsoft.com/office/powerpoint/2010/main" val="4017400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AF295F6-6416-4596-B08D-CC54B42695DF}" type="datetimeFigureOut">
              <a:rPr lang="en-GB" smtClean="0"/>
              <a:t>27/03/2018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CE87D0C-FDF0-4892-9CB8-450DDCBC1552}" type="slidenum">
              <a:rPr lang="en-GB" smtClean="0"/>
              <a:t>‹#›</a:t>
            </a:fld>
            <a:endParaRPr lang="en-GB"/>
          </a:p>
        </p:txBody>
      </p:sp>
    </p:spTree>
    <p:extLst>
      <p:ext uri="{BB962C8B-B14F-4D97-AF65-F5344CB8AC3E}">
        <p14:creationId xmlns:p14="http://schemas.microsoft.com/office/powerpoint/2010/main" val="3705142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AF295F6-6416-4596-B08D-CC54B42695DF}" type="datetimeFigureOut">
              <a:rPr lang="en-GB" smtClean="0"/>
              <a:t>27/03/2018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CE87D0C-FDF0-4892-9CB8-450DDCBC1552}" type="slidenum">
              <a:rPr lang="en-GB" smtClean="0"/>
              <a:t>‹#›</a:t>
            </a:fld>
            <a:endParaRPr lang="en-GB"/>
          </a:p>
        </p:txBody>
      </p:sp>
    </p:spTree>
    <p:extLst>
      <p:ext uri="{BB962C8B-B14F-4D97-AF65-F5344CB8AC3E}">
        <p14:creationId xmlns:p14="http://schemas.microsoft.com/office/powerpoint/2010/main" val="3718774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F295F6-6416-4596-B08D-CC54B42695DF}" type="datetimeFigureOut">
              <a:rPr lang="en-GB" smtClean="0"/>
              <a:t>27/03/2018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CE87D0C-FDF0-4892-9CB8-450DDCBC1552}" type="slidenum">
              <a:rPr lang="en-GB" smtClean="0"/>
              <a:t>‹#›</a:t>
            </a:fld>
            <a:endParaRPr lang="en-GB"/>
          </a:p>
        </p:txBody>
      </p:sp>
    </p:spTree>
    <p:extLst>
      <p:ext uri="{BB962C8B-B14F-4D97-AF65-F5344CB8AC3E}">
        <p14:creationId xmlns:p14="http://schemas.microsoft.com/office/powerpoint/2010/main" val="1260300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AF295F6-6416-4596-B08D-CC54B42695DF}" type="datetimeFigureOut">
              <a:rPr lang="en-GB" smtClean="0"/>
              <a:t>27/03/2018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E87D0C-FDF0-4892-9CB8-450DDCBC1552}" type="slidenum">
              <a:rPr lang="en-GB" smtClean="0"/>
              <a:t>‹#›</a:t>
            </a:fld>
            <a:endParaRPr lang="en-GB"/>
          </a:p>
        </p:txBody>
      </p:sp>
    </p:spTree>
    <p:extLst>
      <p:ext uri="{BB962C8B-B14F-4D97-AF65-F5344CB8AC3E}">
        <p14:creationId xmlns:p14="http://schemas.microsoft.com/office/powerpoint/2010/main" val="1093338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AF295F6-6416-4596-B08D-CC54B42695DF}" type="datetimeFigureOut">
              <a:rPr lang="en-GB" smtClean="0"/>
              <a:t>27/03/2018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E87D0C-FDF0-4892-9CB8-450DDCBC1552}" type="slidenum">
              <a:rPr lang="en-GB" smtClean="0"/>
              <a:t>‹#›</a:t>
            </a:fld>
            <a:endParaRPr lang="en-GB"/>
          </a:p>
        </p:txBody>
      </p:sp>
    </p:spTree>
    <p:extLst>
      <p:ext uri="{BB962C8B-B14F-4D97-AF65-F5344CB8AC3E}">
        <p14:creationId xmlns:p14="http://schemas.microsoft.com/office/powerpoint/2010/main" val="2951716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F295F6-6416-4596-B08D-CC54B42695DF}" type="datetimeFigureOut">
              <a:rPr lang="en-GB" smtClean="0"/>
              <a:t>27/03/2018</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E87D0C-FDF0-4892-9CB8-450DDCBC1552}" type="slidenum">
              <a:rPr lang="en-GB" smtClean="0"/>
              <a:t>‹#›</a:t>
            </a:fld>
            <a:endParaRPr lang="en-GB"/>
          </a:p>
        </p:txBody>
      </p:sp>
    </p:spTree>
    <p:extLst>
      <p:ext uri="{BB962C8B-B14F-4D97-AF65-F5344CB8AC3E}">
        <p14:creationId xmlns:p14="http://schemas.microsoft.com/office/powerpoint/2010/main" val="3420732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59674" y="130629"/>
            <a:ext cx="7772400" cy="653143"/>
          </a:xfrm>
        </p:spPr>
        <p:txBody>
          <a:bodyPr anchor="t">
            <a:normAutofit fontScale="90000"/>
          </a:bodyPr>
          <a:lstStyle/>
          <a:p>
            <a:r>
              <a:rPr lang="en-GB" sz="4400" u="sng" dirty="0" smtClean="0"/>
              <a:t>How Do </a:t>
            </a:r>
            <a:r>
              <a:rPr lang="en-GB" sz="4400" u="sng" dirty="0"/>
              <a:t>Y</a:t>
            </a:r>
            <a:r>
              <a:rPr lang="en-GB" sz="4400" u="sng" dirty="0" smtClean="0"/>
              <a:t>ou </a:t>
            </a:r>
            <a:r>
              <a:rPr lang="en-GB" sz="4400" u="sng" dirty="0"/>
              <a:t>D</a:t>
            </a:r>
            <a:r>
              <a:rPr lang="en-GB" sz="4400" u="sng" dirty="0" smtClean="0"/>
              <a:t>ecide </a:t>
            </a:r>
            <a:r>
              <a:rPr lang="en-GB" sz="4400" u="sng" dirty="0"/>
              <a:t>W</a:t>
            </a:r>
            <a:r>
              <a:rPr lang="en-GB" sz="4400" u="sng" dirty="0" smtClean="0"/>
              <a:t>hat to Read?</a:t>
            </a:r>
            <a:endParaRPr lang="en-GB" sz="4400" u="sng" dirty="0"/>
          </a:p>
        </p:txBody>
      </p:sp>
      <p:sp>
        <p:nvSpPr>
          <p:cNvPr id="4" name="TextBox 3"/>
          <p:cNvSpPr txBox="1"/>
          <p:nvPr/>
        </p:nvSpPr>
        <p:spPr>
          <a:xfrm>
            <a:off x="-26126" y="783772"/>
            <a:ext cx="9143999" cy="4708981"/>
          </a:xfrm>
          <a:prstGeom prst="rect">
            <a:avLst/>
          </a:prstGeom>
          <a:noFill/>
        </p:spPr>
        <p:txBody>
          <a:bodyPr wrap="square" rtlCol="0">
            <a:spAutoFit/>
          </a:bodyPr>
          <a:lstStyle/>
          <a:p>
            <a:pPr marL="342900" indent="-342900">
              <a:buFont typeface="+mj-lt"/>
              <a:buAutoNum type="arabicPeriod"/>
            </a:pPr>
            <a:r>
              <a:rPr lang="en-GB" sz="2000" dirty="0" smtClean="0">
                <a:latin typeface="Comic Sans MS" panose="030F0702030302020204" pitchFamily="66" charset="0"/>
              </a:rPr>
              <a:t>Where’s papa going with that axe? </a:t>
            </a:r>
          </a:p>
          <a:p>
            <a:pPr marL="342900" indent="-342900">
              <a:buFont typeface="+mj-lt"/>
              <a:buAutoNum type="arabicPeriod"/>
            </a:pPr>
            <a:r>
              <a:rPr lang="en-GB" sz="2000" dirty="0" smtClean="0">
                <a:latin typeface="Comic Sans MS" panose="030F0702030302020204" pitchFamily="66" charset="0"/>
              </a:rPr>
              <a:t>All children, except one, grow up. </a:t>
            </a:r>
          </a:p>
          <a:p>
            <a:pPr marL="342900" indent="-342900">
              <a:buFont typeface="+mj-lt"/>
              <a:buAutoNum type="arabicPeriod"/>
            </a:pPr>
            <a:r>
              <a:rPr lang="en-GB" sz="2000" dirty="0" smtClean="0">
                <a:latin typeface="Comic Sans MS" panose="030F0702030302020204" pitchFamily="66" charset="0"/>
              </a:rPr>
              <a:t>The Mole had been working very hard all morning, spring-cleaning his little home. </a:t>
            </a:r>
          </a:p>
          <a:p>
            <a:pPr marL="342900" indent="-342900">
              <a:buFont typeface="+mj-lt"/>
              <a:buAutoNum type="arabicPeriod"/>
            </a:pPr>
            <a:r>
              <a:rPr lang="en-GB" sz="2000" dirty="0" smtClean="0">
                <a:latin typeface="Comic Sans MS" panose="030F0702030302020204" pitchFamily="66" charset="0"/>
              </a:rPr>
              <a:t>Kidnapping </a:t>
            </a:r>
            <a:r>
              <a:rPr lang="en-GB" sz="2000" dirty="0">
                <a:latin typeface="Comic Sans MS" panose="030F0702030302020204" pitchFamily="66" charset="0"/>
              </a:rPr>
              <a:t>children is never a good idea; all the same, sometimes it has to be </a:t>
            </a:r>
            <a:r>
              <a:rPr lang="en-GB" sz="2000" dirty="0" smtClean="0">
                <a:latin typeface="Comic Sans MS" panose="030F0702030302020204" pitchFamily="66" charset="0"/>
              </a:rPr>
              <a:t>done. </a:t>
            </a:r>
          </a:p>
          <a:p>
            <a:pPr marL="342900" indent="-342900">
              <a:buFont typeface="+mj-lt"/>
              <a:buAutoNum type="arabicPeriod"/>
            </a:pPr>
            <a:r>
              <a:rPr lang="en-GB" sz="2000" dirty="0" smtClean="0">
                <a:latin typeface="Comic Sans MS" panose="030F0702030302020204" pitchFamily="66" charset="0"/>
              </a:rPr>
              <a:t>It </a:t>
            </a:r>
            <a:r>
              <a:rPr lang="en-GB" sz="2000" dirty="0">
                <a:latin typeface="Comic Sans MS" panose="030F0702030302020204" pitchFamily="66" charset="0"/>
              </a:rPr>
              <a:t>was Mrs. May who first told me about them</a:t>
            </a:r>
            <a:r>
              <a:rPr lang="en-GB" sz="2000" dirty="0" smtClean="0">
                <a:latin typeface="Comic Sans MS" panose="030F0702030302020204" pitchFamily="66" charset="0"/>
              </a:rPr>
              <a:t>. </a:t>
            </a:r>
          </a:p>
          <a:p>
            <a:pPr marL="342900" indent="-342900">
              <a:buFont typeface="+mj-lt"/>
              <a:buAutoNum type="arabicPeriod"/>
            </a:pPr>
            <a:r>
              <a:rPr lang="en-GB" sz="2000" dirty="0" smtClean="0">
                <a:latin typeface="Comic Sans MS" panose="030F0702030302020204" pitchFamily="66" charset="0"/>
              </a:rPr>
              <a:t>If </a:t>
            </a:r>
            <a:r>
              <a:rPr lang="en-GB" sz="2000" dirty="0">
                <a:latin typeface="Comic Sans MS" panose="030F0702030302020204" pitchFamily="66" charset="0"/>
              </a:rPr>
              <a:t>you went too near the edge of the chalk-pit the ground would give way. Barney had been told this often enough</a:t>
            </a:r>
            <a:r>
              <a:rPr lang="en-GB" sz="2000" dirty="0" smtClean="0">
                <a:latin typeface="Comic Sans MS" panose="030F0702030302020204" pitchFamily="66" charset="0"/>
              </a:rPr>
              <a:t>. </a:t>
            </a:r>
          </a:p>
          <a:p>
            <a:pPr marL="342900" indent="-342900">
              <a:buFont typeface="+mj-lt"/>
              <a:buAutoNum type="arabicPeriod"/>
            </a:pPr>
            <a:r>
              <a:rPr lang="en-GB" sz="2000" dirty="0" smtClean="0">
                <a:latin typeface="Comic Sans MS" panose="030F0702030302020204" pitchFamily="66" charset="0"/>
              </a:rPr>
              <a:t>I </a:t>
            </a:r>
            <a:r>
              <a:rPr lang="en-GB" sz="2000" dirty="0">
                <a:latin typeface="Comic Sans MS" panose="030F0702030302020204" pitchFamily="66" charset="0"/>
              </a:rPr>
              <a:t>write this sitting in the kitchen sink</a:t>
            </a:r>
            <a:r>
              <a:rPr lang="en-GB" sz="2000" dirty="0" smtClean="0">
                <a:latin typeface="Comic Sans MS" panose="030F0702030302020204" pitchFamily="66" charset="0"/>
              </a:rPr>
              <a:t>. </a:t>
            </a:r>
          </a:p>
          <a:p>
            <a:pPr marL="342900" indent="-342900">
              <a:buFont typeface="+mj-lt"/>
              <a:buAutoNum type="arabicPeriod"/>
            </a:pPr>
            <a:r>
              <a:rPr lang="en-GB" sz="2000" dirty="0" smtClean="0">
                <a:latin typeface="Comic Sans MS" panose="030F0702030302020204" pitchFamily="66" charset="0"/>
              </a:rPr>
              <a:t>Once </a:t>
            </a:r>
            <a:r>
              <a:rPr lang="en-GB" sz="2000" dirty="0">
                <a:latin typeface="Comic Sans MS" panose="030F0702030302020204" pitchFamily="66" charset="0"/>
              </a:rPr>
              <a:t>upon a time there was a pair of pants</a:t>
            </a:r>
            <a:r>
              <a:rPr lang="en-GB" sz="2000" dirty="0" smtClean="0">
                <a:latin typeface="Comic Sans MS" panose="030F0702030302020204" pitchFamily="66" charset="0"/>
              </a:rPr>
              <a:t>. </a:t>
            </a:r>
          </a:p>
          <a:p>
            <a:pPr marL="342900" indent="-342900">
              <a:buFont typeface="+mj-lt"/>
              <a:buAutoNum type="arabicPeriod"/>
            </a:pPr>
            <a:r>
              <a:rPr lang="en-GB" sz="2000" dirty="0" smtClean="0">
                <a:latin typeface="Comic Sans MS" panose="030F0702030302020204" pitchFamily="66" charset="0"/>
              </a:rPr>
              <a:t>Gotham </a:t>
            </a:r>
            <a:r>
              <a:rPr lang="en-GB" sz="2000" dirty="0">
                <a:latin typeface="Comic Sans MS" panose="030F0702030302020204" pitchFamily="66" charset="0"/>
              </a:rPr>
              <a:t>City. Maybe it's all I deserve, now. Maybe it's just my time in Hell</a:t>
            </a:r>
            <a:r>
              <a:rPr lang="en-GB" sz="2000" dirty="0" smtClean="0">
                <a:latin typeface="Comic Sans MS" panose="030F0702030302020204" pitchFamily="66" charset="0"/>
              </a:rPr>
              <a:t>. </a:t>
            </a:r>
          </a:p>
          <a:p>
            <a:pPr marL="342900" indent="-342900">
              <a:buFont typeface="+mj-lt"/>
              <a:buAutoNum type="arabicPeriod"/>
            </a:pPr>
            <a:r>
              <a:rPr lang="en-GB" sz="2000" dirty="0" smtClean="0">
                <a:latin typeface="Comic Sans MS" panose="030F0702030302020204" pitchFamily="66" charset="0"/>
              </a:rPr>
              <a:t>Marley </a:t>
            </a:r>
            <a:r>
              <a:rPr lang="en-GB" sz="2000" dirty="0">
                <a:latin typeface="Comic Sans MS" panose="030F0702030302020204" pitchFamily="66" charset="0"/>
              </a:rPr>
              <a:t>was dead, to begin with.</a:t>
            </a:r>
            <a:endParaRPr lang="en-GB" sz="2000" dirty="0" smtClean="0">
              <a:latin typeface="Comic Sans MS" panose="030F0702030302020204" pitchFamily="66" charset="0"/>
            </a:endParaRPr>
          </a:p>
          <a:p>
            <a:endParaRPr lang="en-GB" sz="2000" dirty="0">
              <a:latin typeface="Comic Sans MS" panose="030F0702030302020204" pitchFamily="66" charset="0"/>
            </a:endParaRPr>
          </a:p>
        </p:txBody>
      </p:sp>
      <p:pic>
        <p:nvPicPr>
          <p:cNvPr id="1026" name="Picture 2" descr="Image result for boo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7291" y="4587720"/>
            <a:ext cx="3317968" cy="219111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888274" y="5375187"/>
            <a:ext cx="4467497" cy="1174866"/>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solidFill>
                  <a:schemeClr val="tx1"/>
                </a:solidFill>
              </a:rPr>
              <a:t>Which ones do you want to keep reading? Why?</a:t>
            </a:r>
            <a:endParaRPr lang="en-GB" sz="3200" dirty="0">
              <a:solidFill>
                <a:schemeClr val="tx1"/>
              </a:solidFill>
            </a:endParaRPr>
          </a:p>
        </p:txBody>
      </p:sp>
    </p:spTree>
    <p:extLst>
      <p:ext uri="{BB962C8B-B14F-4D97-AF65-F5344CB8AC3E}">
        <p14:creationId xmlns:p14="http://schemas.microsoft.com/office/powerpoint/2010/main" val="7584612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15854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6740307"/>
          </a:xfrm>
          <a:prstGeom prst="rect">
            <a:avLst/>
          </a:prstGeom>
          <a:noFill/>
        </p:spPr>
        <p:txBody>
          <a:bodyPr wrap="square" rtlCol="0">
            <a:spAutoFit/>
          </a:bodyPr>
          <a:lstStyle/>
          <a:p>
            <a:r>
              <a:rPr lang="en-GB" sz="2400" dirty="0" smtClean="0">
                <a:latin typeface="Comic Sans MS" panose="030F0702030302020204" pitchFamily="66" charset="0"/>
              </a:rPr>
              <a:t>The Battle of the Somme, or at least its opening day, is such a notorious event that it is difficult to assess it objectively. On the first day of the offensive, July 1</a:t>
            </a:r>
            <a:r>
              <a:rPr lang="en-GB" sz="2400" baseline="30000" dirty="0" smtClean="0">
                <a:latin typeface="Comic Sans MS" panose="030F0702030302020204" pitchFamily="66" charset="0"/>
              </a:rPr>
              <a:t>st</a:t>
            </a:r>
            <a:r>
              <a:rPr lang="en-GB" sz="2400" dirty="0" smtClean="0">
                <a:latin typeface="Comic Sans MS" panose="030F0702030302020204" pitchFamily="66" charset="0"/>
              </a:rPr>
              <a:t>, 1916, the British Expeditionary Force (BEF) suffered 57,000 casualties, of whom 19,000 were killed. This was just the beginning of a four-month </a:t>
            </a:r>
            <a:r>
              <a:rPr lang="en-GB" sz="2400" dirty="0" err="1" smtClean="0">
                <a:latin typeface="Comic Sans MS" panose="030F0702030302020204" pitchFamily="66" charset="0"/>
              </a:rPr>
              <a:t>attritional</a:t>
            </a:r>
            <a:r>
              <a:rPr lang="en-GB" sz="2400" dirty="0" smtClean="0">
                <a:latin typeface="Comic Sans MS" panose="030F0702030302020204" pitchFamily="66" charset="0"/>
              </a:rPr>
              <a:t> struggle, which may have resulted in as many as 1.2 million British, French and German casualties. The Allies advanced a maximum of seven miles. Arras and Passchendaele followed in 1917, battles that similarly failed to break through the German trenches but which caused enormous losses. Such was the scale of the suffering that many see the Somme as mere futile slaughter and the Commander-in-Chief of the BEF, General (later Field Marshal) Sir Douglas Haig as a criminally incompetent ‘butcher’. At least in the Anglophone world, it is difficult to separate the reputation of the Somme from that of Haig, both which have undergone revision in recent years.</a:t>
            </a:r>
          </a:p>
          <a:p>
            <a:pPr algn="r"/>
            <a:r>
              <a:rPr lang="en-GB" sz="2400" i="1" dirty="0" smtClean="0"/>
              <a:t>-introduction by Gary Sheffield, Historian</a:t>
            </a:r>
            <a:endParaRPr lang="en-GB" sz="2400" i="1" dirty="0"/>
          </a:p>
        </p:txBody>
      </p:sp>
    </p:spTree>
    <p:extLst>
      <p:ext uri="{BB962C8B-B14F-4D97-AF65-F5344CB8AC3E}">
        <p14:creationId xmlns:p14="http://schemas.microsoft.com/office/powerpoint/2010/main" val="2010493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4532811" cy="3416320"/>
          </a:xfrm>
          <a:prstGeom prst="rect">
            <a:avLst/>
          </a:prstGeom>
          <a:noFill/>
        </p:spPr>
        <p:txBody>
          <a:bodyPr wrap="square" rtlCol="0">
            <a:spAutoFit/>
          </a:bodyPr>
          <a:lstStyle/>
          <a:p>
            <a:r>
              <a:rPr lang="en-GB" sz="1200" dirty="0" smtClean="0">
                <a:latin typeface="Comic Sans MS" panose="030F0702030302020204" pitchFamily="66" charset="0"/>
              </a:rPr>
              <a:t>The Battle of the Somme, or at least its opening day, is such a notorious event that it is difficult to assess it objectively. On the first day of the offensive, July 1</a:t>
            </a:r>
            <a:r>
              <a:rPr lang="en-GB" sz="1200" baseline="30000" dirty="0" smtClean="0">
                <a:latin typeface="Comic Sans MS" panose="030F0702030302020204" pitchFamily="66" charset="0"/>
              </a:rPr>
              <a:t>st</a:t>
            </a:r>
            <a:r>
              <a:rPr lang="en-GB" sz="1200" dirty="0" smtClean="0">
                <a:latin typeface="Comic Sans MS" panose="030F0702030302020204" pitchFamily="66" charset="0"/>
              </a:rPr>
              <a:t>, 1916, the British Expeditionary Force (BEF) suffered 57,000 casualties, of whom 19,000 were killed. This was just the beginning of a four-month </a:t>
            </a:r>
            <a:r>
              <a:rPr lang="en-GB" sz="1200" dirty="0" err="1" smtClean="0">
                <a:latin typeface="Comic Sans MS" panose="030F0702030302020204" pitchFamily="66" charset="0"/>
              </a:rPr>
              <a:t>attritional</a:t>
            </a:r>
            <a:r>
              <a:rPr lang="en-GB" sz="1200" dirty="0" smtClean="0">
                <a:latin typeface="Comic Sans MS" panose="030F0702030302020204" pitchFamily="66" charset="0"/>
              </a:rPr>
              <a:t> struggle, which may have resulted in as many as 1.2 million British, French and German casualties. The Allies advanced a maximum of seven miles. Arras and Passchendaele followed in 1917, battles that similarly failed to break through the German trenches but which caused enormous losses. Such was the scale of the suffering that many see the Somme as mere futile slaughter and the Commander-in-Chief of the BEF, General (later Field Marshal) Sir Douglas Haig as a criminally incompetent ‘butcher’. At least in the Anglophone world, it is difficult to separate the reputation of the Somme from that of Haig, both which have undergone revision in recent years.</a:t>
            </a:r>
          </a:p>
          <a:p>
            <a:pPr algn="r"/>
            <a:r>
              <a:rPr lang="en-GB" sz="1200" i="1" dirty="0" smtClean="0"/>
              <a:t>-introduction by Gary Sheffield, Historian</a:t>
            </a:r>
            <a:endParaRPr lang="en-GB" sz="1200" i="1" dirty="0"/>
          </a:p>
        </p:txBody>
      </p:sp>
      <p:sp>
        <p:nvSpPr>
          <p:cNvPr id="8" name="TextBox 7"/>
          <p:cNvSpPr txBox="1"/>
          <p:nvPr/>
        </p:nvSpPr>
        <p:spPr>
          <a:xfrm>
            <a:off x="4532811" y="0"/>
            <a:ext cx="4532811" cy="3416320"/>
          </a:xfrm>
          <a:prstGeom prst="rect">
            <a:avLst/>
          </a:prstGeom>
          <a:noFill/>
        </p:spPr>
        <p:txBody>
          <a:bodyPr wrap="square" rtlCol="0">
            <a:spAutoFit/>
          </a:bodyPr>
          <a:lstStyle/>
          <a:p>
            <a:r>
              <a:rPr lang="en-GB" sz="1200" dirty="0" smtClean="0">
                <a:latin typeface="Comic Sans MS" panose="030F0702030302020204" pitchFamily="66" charset="0"/>
              </a:rPr>
              <a:t>The Battle of the Somme, or at least its opening day, is such a notorious event that it is difficult to assess it objectively. On the first day of the offensive, July 1</a:t>
            </a:r>
            <a:r>
              <a:rPr lang="en-GB" sz="1200" baseline="30000" dirty="0" smtClean="0">
                <a:latin typeface="Comic Sans MS" panose="030F0702030302020204" pitchFamily="66" charset="0"/>
              </a:rPr>
              <a:t>st</a:t>
            </a:r>
            <a:r>
              <a:rPr lang="en-GB" sz="1200" dirty="0" smtClean="0">
                <a:latin typeface="Comic Sans MS" panose="030F0702030302020204" pitchFamily="66" charset="0"/>
              </a:rPr>
              <a:t>, 1916, the British Expeditionary Force (BEF) suffered 57,000 casualties, of whom 19,000 were killed. This was just the beginning of a four-month </a:t>
            </a:r>
            <a:r>
              <a:rPr lang="en-GB" sz="1200" dirty="0" err="1" smtClean="0">
                <a:latin typeface="Comic Sans MS" panose="030F0702030302020204" pitchFamily="66" charset="0"/>
              </a:rPr>
              <a:t>attritional</a:t>
            </a:r>
            <a:r>
              <a:rPr lang="en-GB" sz="1200" dirty="0" smtClean="0">
                <a:latin typeface="Comic Sans MS" panose="030F0702030302020204" pitchFamily="66" charset="0"/>
              </a:rPr>
              <a:t> struggle, which may have resulted in as many as 1.2 million British, French and German casualties. The Allies advanced a maximum of seven miles. Arras and Passchendaele followed in 1917, battles that similarly failed to break through the German trenches but which caused enormous losses. Such was the scale of the suffering that many see the Somme as mere futile slaughter and the Commander-in-Chief of the BEF, General (later Field Marshal) Sir Douglas Haig as a criminally incompetent ‘butcher’. At least in the Anglophone world, it is difficult to separate the reputation of the Somme from that of Haig, both which have undergone revision in recent years.</a:t>
            </a:r>
          </a:p>
          <a:p>
            <a:pPr algn="r"/>
            <a:r>
              <a:rPr lang="en-GB" sz="1200" i="1" dirty="0" smtClean="0"/>
              <a:t>-introduction by Gary Sheffield, Historian</a:t>
            </a:r>
            <a:endParaRPr lang="en-GB" sz="1200" i="1" dirty="0"/>
          </a:p>
        </p:txBody>
      </p:sp>
      <p:sp>
        <p:nvSpPr>
          <p:cNvPr id="6" name="TextBox 5"/>
          <p:cNvSpPr txBox="1"/>
          <p:nvPr/>
        </p:nvSpPr>
        <p:spPr>
          <a:xfrm>
            <a:off x="78378" y="3416320"/>
            <a:ext cx="4532811" cy="3416320"/>
          </a:xfrm>
          <a:prstGeom prst="rect">
            <a:avLst/>
          </a:prstGeom>
          <a:noFill/>
        </p:spPr>
        <p:txBody>
          <a:bodyPr wrap="square" rtlCol="0">
            <a:spAutoFit/>
          </a:bodyPr>
          <a:lstStyle/>
          <a:p>
            <a:r>
              <a:rPr lang="en-GB" sz="1200" dirty="0" smtClean="0">
                <a:latin typeface="Comic Sans MS" panose="030F0702030302020204" pitchFamily="66" charset="0"/>
              </a:rPr>
              <a:t>The Battle of the Somme, or at least its opening day, is such a notorious event that it is difficult to assess it objectively. On the first day of the offensive, July 1</a:t>
            </a:r>
            <a:r>
              <a:rPr lang="en-GB" sz="1200" baseline="30000" dirty="0" smtClean="0">
                <a:latin typeface="Comic Sans MS" panose="030F0702030302020204" pitchFamily="66" charset="0"/>
              </a:rPr>
              <a:t>st</a:t>
            </a:r>
            <a:r>
              <a:rPr lang="en-GB" sz="1200" dirty="0" smtClean="0">
                <a:latin typeface="Comic Sans MS" panose="030F0702030302020204" pitchFamily="66" charset="0"/>
              </a:rPr>
              <a:t>, 1916, the British Expeditionary Force (BEF) suffered 57,000 casualties, of whom 19,000 were killed. This was just the beginning of a four-month </a:t>
            </a:r>
            <a:r>
              <a:rPr lang="en-GB" sz="1200" dirty="0" err="1" smtClean="0">
                <a:latin typeface="Comic Sans MS" panose="030F0702030302020204" pitchFamily="66" charset="0"/>
              </a:rPr>
              <a:t>attritional</a:t>
            </a:r>
            <a:r>
              <a:rPr lang="en-GB" sz="1200" dirty="0" smtClean="0">
                <a:latin typeface="Comic Sans MS" panose="030F0702030302020204" pitchFamily="66" charset="0"/>
              </a:rPr>
              <a:t> struggle, which may have resulted in as many as 1.2 million British, French and German casualties. The Allies advanced a maximum of seven miles. Arras and Passchendaele followed in 1917, battles that similarly failed to break through the German trenches but which caused enormous losses. Such was the scale of the suffering that many see the Somme as mere futile slaughter and the Commander-in-Chief of the BEF, General (later Field Marshal) Sir Douglas Haig as a criminally incompetent ‘butcher’. At least in the Anglophone world, it is difficult to separate the reputation of the Somme from that of Haig, both which have undergone revision in recent years.</a:t>
            </a:r>
          </a:p>
          <a:p>
            <a:pPr algn="r"/>
            <a:r>
              <a:rPr lang="en-GB" sz="1200" i="1" dirty="0" smtClean="0"/>
              <a:t>-introduction by Gary Sheffield, Historian</a:t>
            </a:r>
            <a:endParaRPr lang="en-GB" sz="1200" i="1" dirty="0"/>
          </a:p>
        </p:txBody>
      </p:sp>
      <p:sp>
        <p:nvSpPr>
          <p:cNvPr id="10" name="TextBox 9"/>
          <p:cNvSpPr txBox="1"/>
          <p:nvPr/>
        </p:nvSpPr>
        <p:spPr>
          <a:xfrm>
            <a:off x="4611189" y="3416320"/>
            <a:ext cx="4532811" cy="3416320"/>
          </a:xfrm>
          <a:prstGeom prst="rect">
            <a:avLst/>
          </a:prstGeom>
          <a:noFill/>
        </p:spPr>
        <p:txBody>
          <a:bodyPr wrap="square" rtlCol="0">
            <a:spAutoFit/>
          </a:bodyPr>
          <a:lstStyle/>
          <a:p>
            <a:r>
              <a:rPr lang="en-GB" sz="1200" dirty="0" smtClean="0">
                <a:latin typeface="Comic Sans MS" panose="030F0702030302020204" pitchFamily="66" charset="0"/>
              </a:rPr>
              <a:t>The Battle of the Somme, or at least its opening day, is such a notorious event that it is difficult to assess it objectively. On the first day of the offensive, July 1</a:t>
            </a:r>
            <a:r>
              <a:rPr lang="en-GB" sz="1200" baseline="30000" dirty="0" smtClean="0">
                <a:latin typeface="Comic Sans MS" panose="030F0702030302020204" pitchFamily="66" charset="0"/>
              </a:rPr>
              <a:t>st</a:t>
            </a:r>
            <a:r>
              <a:rPr lang="en-GB" sz="1200" dirty="0" smtClean="0">
                <a:latin typeface="Comic Sans MS" panose="030F0702030302020204" pitchFamily="66" charset="0"/>
              </a:rPr>
              <a:t>, 1916, the British Expeditionary Force (BEF) suffered 57,000 casualties, of whom 19,000 were killed. This was just the beginning of a four-month </a:t>
            </a:r>
            <a:r>
              <a:rPr lang="en-GB" sz="1200" dirty="0" err="1" smtClean="0">
                <a:latin typeface="Comic Sans MS" panose="030F0702030302020204" pitchFamily="66" charset="0"/>
              </a:rPr>
              <a:t>attritional</a:t>
            </a:r>
            <a:r>
              <a:rPr lang="en-GB" sz="1200" dirty="0" smtClean="0">
                <a:latin typeface="Comic Sans MS" panose="030F0702030302020204" pitchFamily="66" charset="0"/>
              </a:rPr>
              <a:t> struggle, which may have resulted in as many as 1.2 million British, French and German casualties. The Allies advanced a maximum of seven miles. Arras and Passchendaele followed in 1917, battles that similarly failed to break through the German trenches but which caused enormous losses. Such was the scale of the suffering that many see the Somme as mere futile slaughter and the Commander-in-Chief of the BEF, General (later Field Marshal) Sir Douglas Haig as a criminally incompetent ‘butcher’. At least in the Anglophone world, it is difficult to separate the reputation of the Somme from that of Haig, both which have undergone revision in recent years.</a:t>
            </a:r>
          </a:p>
          <a:p>
            <a:pPr algn="r"/>
            <a:r>
              <a:rPr lang="en-GB" sz="1200" i="1" dirty="0" smtClean="0"/>
              <a:t>-introduction by Gary Sheffield, Historian</a:t>
            </a:r>
            <a:endParaRPr lang="en-GB" sz="1200" i="1" dirty="0"/>
          </a:p>
        </p:txBody>
      </p:sp>
    </p:spTree>
    <p:extLst>
      <p:ext uri="{BB962C8B-B14F-4D97-AF65-F5344CB8AC3E}">
        <p14:creationId xmlns:p14="http://schemas.microsoft.com/office/powerpoint/2010/main" val="21793366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7717" y="0"/>
            <a:ext cx="4297679" cy="5881461"/>
          </a:xfrm>
        </p:spPr>
        <p:txBody>
          <a:bodyPr>
            <a:noAutofit/>
          </a:bodyPr>
          <a:lstStyle/>
          <a:p>
            <a:pPr marL="0" indent="0">
              <a:buNone/>
            </a:pPr>
            <a:r>
              <a:rPr lang="en-GB" sz="1200" b="1" dirty="0" smtClean="0"/>
              <a:t>SUCCESS CRITERIA</a:t>
            </a:r>
          </a:p>
          <a:p>
            <a:r>
              <a:rPr lang="en-GB" sz="1200" dirty="0" smtClean="0"/>
              <a:t>Communicate your own interpretation of Haig by your use of language </a:t>
            </a:r>
            <a:r>
              <a:rPr lang="en-GB" sz="1200" i="1" dirty="0" smtClean="0"/>
              <a:t>(e.g. Haig’s </a:t>
            </a:r>
            <a:r>
              <a:rPr lang="en-GB" sz="1200" b="1" i="1" u="sng" dirty="0" smtClean="0"/>
              <a:t>careless</a:t>
            </a:r>
            <a:r>
              <a:rPr lang="en-GB" sz="1200" i="1" dirty="0" smtClean="0"/>
              <a:t> and </a:t>
            </a:r>
            <a:r>
              <a:rPr lang="en-GB" sz="1200" b="1" i="1" u="sng" dirty="0" smtClean="0"/>
              <a:t>inconsiderate</a:t>
            </a:r>
            <a:r>
              <a:rPr lang="en-GB" sz="1200" i="1" dirty="0" smtClean="0"/>
              <a:t> tactics served to…)</a:t>
            </a:r>
            <a:endParaRPr lang="en-GB" sz="1200" dirty="0" smtClean="0"/>
          </a:p>
          <a:p>
            <a:r>
              <a:rPr lang="en-GB" sz="1200" dirty="0" smtClean="0"/>
              <a:t>Put your interpretation into context </a:t>
            </a:r>
            <a:r>
              <a:rPr lang="en-GB" sz="1200" i="1" dirty="0" smtClean="0"/>
              <a:t>(e.g. Historians have </a:t>
            </a:r>
            <a:r>
              <a:rPr lang="en-GB" sz="1200" b="1" i="1" u="sng" dirty="0" smtClean="0"/>
              <a:t>debated</a:t>
            </a:r>
            <a:r>
              <a:rPr lang="en-GB" sz="1200" i="1" dirty="0" smtClean="0"/>
              <a:t> about Haig’s role…)</a:t>
            </a:r>
            <a:endParaRPr lang="en-GB" sz="1200" dirty="0"/>
          </a:p>
          <a:p>
            <a:r>
              <a:rPr lang="en-GB" sz="1200" dirty="0" smtClean="0"/>
              <a:t>Base the interpretation on specific evidence and draw out some examples  </a:t>
            </a:r>
            <a:r>
              <a:rPr lang="en-GB" sz="1200" i="1" dirty="0" smtClean="0"/>
              <a:t>(e.g. Haig was described as a ‘</a:t>
            </a:r>
            <a:r>
              <a:rPr lang="en-GB" sz="1200" b="1" i="1" u="sng" dirty="0" smtClean="0"/>
              <a:t>second-rate commander’ </a:t>
            </a:r>
            <a:r>
              <a:rPr lang="en-GB" sz="1200" i="1" dirty="0" smtClean="0"/>
              <a:t>by </a:t>
            </a:r>
            <a:r>
              <a:rPr lang="en-GB" sz="1200" b="1" i="1" u="sng" dirty="0" smtClean="0"/>
              <a:t>David Lloyd George</a:t>
            </a:r>
            <a:r>
              <a:rPr lang="en-GB" sz="1200" i="1" dirty="0" smtClean="0"/>
              <a:t> in… A list from </a:t>
            </a:r>
            <a:r>
              <a:rPr lang="en-GB" sz="1200" b="1" i="1" u="sng" dirty="0" smtClean="0"/>
              <a:t>the list of the dead</a:t>
            </a:r>
            <a:r>
              <a:rPr lang="en-GB" sz="1200" i="1" dirty="0" smtClean="0"/>
              <a:t> shows that…)</a:t>
            </a:r>
            <a:endParaRPr lang="en-GB" sz="1200" dirty="0" smtClean="0"/>
          </a:p>
          <a:p>
            <a:r>
              <a:rPr lang="en-GB" sz="1200" dirty="0" smtClean="0"/>
              <a:t>Grasp the reader </a:t>
            </a:r>
            <a:r>
              <a:rPr lang="en-GB" sz="1200" i="1" dirty="0" smtClean="0"/>
              <a:t>(e.g. The </a:t>
            </a:r>
            <a:r>
              <a:rPr lang="en-GB" sz="1200" b="1" i="1" u="sng" dirty="0" smtClean="0"/>
              <a:t>puzzling</a:t>
            </a:r>
            <a:r>
              <a:rPr lang="en-GB" sz="1200" i="1" dirty="0" smtClean="0"/>
              <a:t> question is… This was </a:t>
            </a:r>
            <a:r>
              <a:rPr lang="en-GB" sz="1200" b="1" i="1" u="sng" dirty="0" smtClean="0"/>
              <a:t>only the beginning</a:t>
            </a:r>
            <a:r>
              <a:rPr lang="en-GB" sz="1200" i="1" dirty="0" smtClean="0"/>
              <a:t>… Such was </a:t>
            </a:r>
            <a:r>
              <a:rPr lang="en-GB" sz="1200" b="1" i="1" u="sng" dirty="0" smtClean="0"/>
              <a:t>the scale</a:t>
            </a:r>
            <a:r>
              <a:rPr lang="en-GB" sz="1200" i="1" dirty="0" smtClean="0"/>
              <a:t>…)</a:t>
            </a:r>
          </a:p>
          <a:p>
            <a:endParaRPr lang="en-GB" sz="1200" i="1" dirty="0"/>
          </a:p>
          <a:p>
            <a:pPr marL="0" indent="0">
              <a:buNone/>
            </a:pPr>
            <a:r>
              <a:rPr lang="en-GB" sz="1200" b="1" i="1" dirty="0" smtClean="0"/>
              <a:t>SENTENCE STARTERS</a:t>
            </a:r>
          </a:p>
          <a:p>
            <a:pPr marL="0" indent="0">
              <a:buNone/>
            </a:pPr>
            <a:r>
              <a:rPr lang="en-GB" sz="1200" i="1" dirty="0" smtClean="0"/>
              <a:t>To ignore the Battle of the Somme is to… </a:t>
            </a:r>
          </a:p>
          <a:p>
            <a:pPr marL="0" indent="0">
              <a:buNone/>
            </a:pPr>
            <a:r>
              <a:rPr lang="en-GB" sz="1200" i="1" dirty="0" smtClean="0"/>
              <a:t>The first day of Battle of the Somme was just the beginning of…</a:t>
            </a:r>
          </a:p>
          <a:p>
            <a:pPr marL="0" indent="0">
              <a:buNone/>
            </a:pPr>
            <a:r>
              <a:rPr lang="en-GB" sz="1200" i="1" dirty="0" smtClean="0"/>
              <a:t>If we journey back to July 1916, we find the BEF engaged in…</a:t>
            </a:r>
          </a:p>
          <a:p>
            <a:pPr marL="0" indent="0">
              <a:buNone/>
            </a:pPr>
            <a:r>
              <a:rPr lang="en-GB" sz="1200" i="1" dirty="0" smtClean="0"/>
              <a:t>…sets the story of the Battle of the Somme in a new light.</a:t>
            </a:r>
          </a:p>
          <a:p>
            <a:pPr marL="0" indent="0">
              <a:buNone/>
            </a:pPr>
            <a:r>
              <a:rPr lang="en-GB" sz="1200" i="1" dirty="0" smtClean="0"/>
              <a:t>Doing justice to the story means wrestling with…</a:t>
            </a:r>
          </a:p>
          <a:p>
            <a:pPr marL="0" indent="0">
              <a:buNone/>
            </a:pPr>
            <a:r>
              <a:rPr lang="en-GB" sz="1200" i="1" dirty="0" smtClean="0"/>
              <a:t>This essay is driven by…</a:t>
            </a:r>
          </a:p>
          <a:p>
            <a:pPr marL="0" indent="0">
              <a:buNone/>
            </a:pPr>
            <a:r>
              <a:rPr lang="en-GB" sz="1200" i="1" dirty="0" smtClean="0"/>
              <a:t>The puzzling question of…</a:t>
            </a:r>
          </a:p>
          <a:p>
            <a:pPr marL="0" indent="0">
              <a:buNone/>
            </a:pPr>
            <a:r>
              <a:rPr lang="en-GB" sz="1200" i="1" dirty="0" smtClean="0"/>
              <a:t>This event is probably the greatest…</a:t>
            </a:r>
          </a:p>
          <a:p>
            <a:pPr marL="0" indent="0">
              <a:buNone/>
            </a:pPr>
            <a:r>
              <a:rPr lang="en-GB" sz="1200" i="1" dirty="0" smtClean="0"/>
              <a:t>It is tempting to think that… However, I will show that…</a:t>
            </a:r>
          </a:p>
          <a:p>
            <a:pPr marL="0" indent="0">
              <a:buNone/>
            </a:pPr>
            <a:endParaRPr lang="en-GB" sz="1200" dirty="0" smtClean="0"/>
          </a:p>
        </p:txBody>
      </p:sp>
      <p:sp>
        <p:nvSpPr>
          <p:cNvPr id="5" name="Content Placeholder 2"/>
          <p:cNvSpPr txBox="1">
            <a:spLocks/>
          </p:cNvSpPr>
          <p:nvPr/>
        </p:nvSpPr>
        <p:spPr>
          <a:xfrm>
            <a:off x="4619899" y="0"/>
            <a:ext cx="4297679" cy="588146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200" b="1" dirty="0" smtClean="0"/>
              <a:t>SUCCESS CRITERIA</a:t>
            </a:r>
          </a:p>
          <a:p>
            <a:r>
              <a:rPr lang="en-GB" sz="1200" dirty="0" smtClean="0"/>
              <a:t>Communicate your own interpretation of Haig by your use of language </a:t>
            </a:r>
            <a:r>
              <a:rPr lang="en-GB" sz="1200" i="1" dirty="0" smtClean="0"/>
              <a:t>(e.g. Haig’s </a:t>
            </a:r>
            <a:r>
              <a:rPr lang="en-GB" sz="1200" b="1" i="1" u="sng" dirty="0" smtClean="0"/>
              <a:t>careless</a:t>
            </a:r>
            <a:r>
              <a:rPr lang="en-GB" sz="1200" i="1" dirty="0" smtClean="0"/>
              <a:t> and </a:t>
            </a:r>
            <a:r>
              <a:rPr lang="en-GB" sz="1200" b="1" i="1" u="sng" dirty="0" smtClean="0"/>
              <a:t>inconsiderate</a:t>
            </a:r>
            <a:r>
              <a:rPr lang="en-GB" sz="1200" i="1" dirty="0" smtClean="0"/>
              <a:t> tactics served to…)</a:t>
            </a:r>
            <a:endParaRPr lang="en-GB" sz="1200" dirty="0" smtClean="0"/>
          </a:p>
          <a:p>
            <a:r>
              <a:rPr lang="en-GB" sz="1200" dirty="0" smtClean="0"/>
              <a:t>Put your interpretation into context </a:t>
            </a:r>
            <a:r>
              <a:rPr lang="en-GB" sz="1200" i="1" dirty="0" smtClean="0"/>
              <a:t>(e.g. Historians have </a:t>
            </a:r>
            <a:r>
              <a:rPr lang="en-GB" sz="1200" b="1" i="1" u="sng" dirty="0" smtClean="0"/>
              <a:t>debated</a:t>
            </a:r>
            <a:r>
              <a:rPr lang="en-GB" sz="1200" i="1" dirty="0" smtClean="0"/>
              <a:t> about Haig’s role…)</a:t>
            </a:r>
            <a:endParaRPr lang="en-GB" sz="1200" dirty="0" smtClean="0"/>
          </a:p>
          <a:p>
            <a:r>
              <a:rPr lang="en-GB" sz="1200" dirty="0" smtClean="0"/>
              <a:t>Base the interpretation on specific evidence and draw out some examples  </a:t>
            </a:r>
            <a:r>
              <a:rPr lang="en-GB" sz="1200" i="1" dirty="0" smtClean="0"/>
              <a:t>(e.g. Haig was described as a ‘</a:t>
            </a:r>
            <a:r>
              <a:rPr lang="en-GB" sz="1200" b="1" i="1" u="sng" dirty="0" smtClean="0"/>
              <a:t>second-rate commander’ </a:t>
            </a:r>
            <a:r>
              <a:rPr lang="en-GB" sz="1200" i="1" dirty="0" smtClean="0"/>
              <a:t>by </a:t>
            </a:r>
            <a:r>
              <a:rPr lang="en-GB" sz="1200" b="1" i="1" u="sng" dirty="0" smtClean="0"/>
              <a:t>David Lloyd George</a:t>
            </a:r>
            <a:r>
              <a:rPr lang="en-GB" sz="1200" i="1" dirty="0" smtClean="0"/>
              <a:t> in… A list from </a:t>
            </a:r>
            <a:r>
              <a:rPr lang="en-GB" sz="1200" b="1" i="1" u="sng" dirty="0" smtClean="0"/>
              <a:t>the list of the dead</a:t>
            </a:r>
            <a:r>
              <a:rPr lang="en-GB" sz="1200" i="1" dirty="0" smtClean="0"/>
              <a:t> shows that…)</a:t>
            </a:r>
            <a:endParaRPr lang="en-GB" sz="1200" dirty="0" smtClean="0"/>
          </a:p>
          <a:p>
            <a:r>
              <a:rPr lang="en-GB" sz="1200" dirty="0" smtClean="0"/>
              <a:t>Grasp the reader </a:t>
            </a:r>
            <a:r>
              <a:rPr lang="en-GB" sz="1200" i="1" dirty="0" smtClean="0"/>
              <a:t>(e.g. The </a:t>
            </a:r>
            <a:r>
              <a:rPr lang="en-GB" sz="1200" b="1" i="1" u="sng" dirty="0" smtClean="0"/>
              <a:t>puzzling</a:t>
            </a:r>
            <a:r>
              <a:rPr lang="en-GB" sz="1200" i="1" dirty="0" smtClean="0"/>
              <a:t> question is… This was </a:t>
            </a:r>
            <a:r>
              <a:rPr lang="en-GB" sz="1200" b="1" i="1" u="sng" dirty="0" smtClean="0"/>
              <a:t>only the beginning</a:t>
            </a:r>
            <a:r>
              <a:rPr lang="en-GB" sz="1200" i="1" dirty="0" smtClean="0"/>
              <a:t>… Such was </a:t>
            </a:r>
            <a:r>
              <a:rPr lang="en-GB" sz="1200" b="1" i="1" u="sng" dirty="0" smtClean="0"/>
              <a:t>the scale</a:t>
            </a:r>
            <a:r>
              <a:rPr lang="en-GB" sz="1200" i="1" dirty="0" smtClean="0"/>
              <a:t>…)</a:t>
            </a:r>
          </a:p>
          <a:p>
            <a:endParaRPr lang="en-GB" sz="1200" i="1" dirty="0" smtClean="0"/>
          </a:p>
          <a:p>
            <a:pPr marL="0" indent="0">
              <a:buFont typeface="Arial" panose="020B0604020202020204" pitchFamily="34" charset="0"/>
              <a:buNone/>
            </a:pPr>
            <a:r>
              <a:rPr lang="en-GB" sz="1200" b="1" i="1" dirty="0" smtClean="0"/>
              <a:t>SENTENCE STARTERS</a:t>
            </a:r>
          </a:p>
          <a:p>
            <a:pPr marL="0" indent="0">
              <a:buFont typeface="Arial" panose="020B0604020202020204" pitchFamily="34" charset="0"/>
              <a:buNone/>
            </a:pPr>
            <a:r>
              <a:rPr lang="en-GB" sz="1200" i="1" dirty="0" smtClean="0"/>
              <a:t>To ignore the Battle of the Somme is to… </a:t>
            </a:r>
          </a:p>
          <a:p>
            <a:pPr marL="0" indent="0">
              <a:buFont typeface="Arial" panose="020B0604020202020204" pitchFamily="34" charset="0"/>
              <a:buNone/>
            </a:pPr>
            <a:r>
              <a:rPr lang="en-GB" sz="1200" i="1" dirty="0" smtClean="0"/>
              <a:t>The first day of Battle of the Somme was just the beginning of…</a:t>
            </a:r>
          </a:p>
          <a:p>
            <a:pPr marL="0" indent="0">
              <a:buFont typeface="Arial" panose="020B0604020202020204" pitchFamily="34" charset="0"/>
              <a:buNone/>
            </a:pPr>
            <a:r>
              <a:rPr lang="en-GB" sz="1200" i="1" dirty="0" smtClean="0"/>
              <a:t>If we journey back to July 1916, we find the BEF engaged in…</a:t>
            </a:r>
          </a:p>
          <a:p>
            <a:pPr marL="0" indent="0">
              <a:buFont typeface="Arial" panose="020B0604020202020204" pitchFamily="34" charset="0"/>
              <a:buNone/>
            </a:pPr>
            <a:r>
              <a:rPr lang="en-GB" sz="1200" i="1" dirty="0" smtClean="0"/>
              <a:t>…sets the story of the Battle of the Somme in a new light.</a:t>
            </a:r>
          </a:p>
          <a:p>
            <a:pPr marL="0" indent="0">
              <a:buFont typeface="Arial" panose="020B0604020202020204" pitchFamily="34" charset="0"/>
              <a:buNone/>
            </a:pPr>
            <a:r>
              <a:rPr lang="en-GB" sz="1200" i="1" dirty="0" smtClean="0"/>
              <a:t>Doing justice to the story means wrestling with…</a:t>
            </a:r>
          </a:p>
          <a:p>
            <a:pPr marL="0" indent="0">
              <a:buFont typeface="Arial" panose="020B0604020202020204" pitchFamily="34" charset="0"/>
              <a:buNone/>
            </a:pPr>
            <a:r>
              <a:rPr lang="en-GB" sz="1200" i="1" dirty="0" smtClean="0"/>
              <a:t>This essay is driven by…</a:t>
            </a:r>
          </a:p>
          <a:p>
            <a:pPr marL="0" indent="0">
              <a:buFont typeface="Arial" panose="020B0604020202020204" pitchFamily="34" charset="0"/>
              <a:buNone/>
            </a:pPr>
            <a:r>
              <a:rPr lang="en-GB" sz="1200" i="1" dirty="0" smtClean="0"/>
              <a:t>The puzzling question of…</a:t>
            </a:r>
          </a:p>
          <a:p>
            <a:pPr marL="0" indent="0">
              <a:buFont typeface="Arial" panose="020B0604020202020204" pitchFamily="34" charset="0"/>
              <a:buNone/>
            </a:pPr>
            <a:r>
              <a:rPr lang="en-GB" sz="1200" i="1" dirty="0" smtClean="0"/>
              <a:t>This event is probably the greatest…</a:t>
            </a:r>
          </a:p>
          <a:p>
            <a:pPr marL="0" indent="0">
              <a:buFont typeface="Arial" panose="020B0604020202020204" pitchFamily="34" charset="0"/>
              <a:buNone/>
            </a:pPr>
            <a:r>
              <a:rPr lang="en-GB" sz="1200" i="1" dirty="0" smtClean="0"/>
              <a:t>It is tempting to think that… However, I will show that…</a:t>
            </a:r>
          </a:p>
          <a:p>
            <a:pPr marL="0" indent="0">
              <a:buFont typeface="Arial" panose="020B0604020202020204" pitchFamily="34" charset="0"/>
              <a:buNone/>
            </a:pPr>
            <a:endParaRPr lang="en-GB" sz="1200" dirty="0" smtClean="0"/>
          </a:p>
        </p:txBody>
      </p:sp>
    </p:spTree>
    <p:extLst>
      <p:ext uri="{BB962C8B-B14F-4D97-AF65-F5344CB8AC3E}">
        <p14:creationId xmlns:p14="http://schemas.microsoft.com/office/powerpoint/2010/main" val="40867586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749" y="265471"/>
            <a:ext cx="9144000" cy="6555641"/>
          </a:xfrm>
          <a:prstGeom prst="rect">
            <a:avLst/>
          </a:prstGeom>
          <a:noFill/>
        </p:spPr>
        <p:txBody>
          <a:bodyPr wrap="square" rtlCol="0">
            <a:spAutoFit/>
          </a:bodyPr>
          <a:lstStyle/>
          <a:p>
            <a:pPr marL="342900" indent="-342900">
              <a:buFont typeface="+mj-lt"/>
              <a:buAutoNum type="arabicPeriod"/>
            </a:pPr>
            <a:r>
              <a:rPr lang="en-GB" sz="2800" dirty="0" smtClean="0">
                <a:latin typeface="Comic Sans MS" panose="030F0702030302020204" pitchFamily="66" charset="0"/>
              </a:rPr>
              <a:t>Where’s papa going with that axe? </a:t>
            </a:r>
          </a:p>
          <a:p>
            <a:pPr marL="342900" indent="-342900">
              <a:buFont typeface="+mj-lt"/>
              <a:buAutoNum type="arabicPeriod"/>
            </a:pPr>
            <a:r>
              <a:rPr lang="en-GB" sz="2800" dirty="0" smtClean="0">
                <a:latin typeface="Comic Sans MS" panose="030F0702030302020204" pitchFamily="66" charset="0"/>
              </a:rPr>
              <a:t>All children, except one, grow up. </a:t>
            </a:r>
          </a:p>
          <a:p>
            <a:pPr marL="342900" indent="-342900">
              <a:buFont typeface="+mj-lt"/>
              <a:buAutoNum type="arabicPeriod"/>
            </a:pPr>
            <a:r>
              <a:rPr lang="en-GB" sz="2800" dirty="0" smtClean="0">
                <a:latin typeface="Comic Sans MS" panose="030F0702030302020204" pitchFamily="66" charset="0"/>
              </a:rPr>
              <a:t>The Mole had been working very hard all morning, spring-cleaning his little home. </a:t>
            </a:r>
          </a:p>
          <a:p>
            <a:pPr marL="342900" indent="-342900">
              <a:buFont typeface="+mj-lt"/>
              <a:buAutoNum type="arabicPeriod"/>
            </a:pPr>
            <a:r>
              <a:rPr lang="en-GB" sz="2800" dirty="0" smtClean="0">
                <a:latin typeface="Comic Sans MS" panose="030F0702030302020204" pitchFamily="66" charset="0"/>
              </a:rPr>
              <a:t>Kidnapping </a:t>
            </a:r>
            <a:r>
              <a:rPr lang="en-GB" sz="2800" dirty="0">
                <a:latin typeface="Comic Sans MS" panose="030F0702030302020204" pitchFamily="66" charset="0"/>
              </a:rPr>
              <a:t>children is never a good idea; all the same, sometimes it has to be </a:t>
            </a:r>
            <a:r>
              <a:rPr lang="en-GB" sz="2800" dirty="0" smtClean="0">
                <a:latin typeface="Comic Sans MS" panose="030F0702030302020204" pitchFamily="66" charset="0"/>
              </a:rPr>
              <a:t>done. </a:t>
            </a:r>
          </a:p>
          <a:p>
            <a:pPr marL="342900" indent="-342900">
              <a:buFont typeface="+mj-lt"/>
              <a:buAutoNum type="arabicPeriod"/>
            </a:pPr>
            <a:r>
              <a:rPr lang="en-GB" sz="2800" dirty="0" smtClean="0">
                <a:latin typeface="Comic Sans MS" panose="030F0702030302020204" pitchFamily="66" charset="0"/>
              </a:rPr>
              <a:t>It </a:t>
            </a:r>
            <a:r>
              <a:rPr lang="en-GB" sz="2800" dirty="0">
                <a:latin typeface="Comic Sans MS" panose="030F0702030302020204" pitchFamily="66" charset="0"/>
              </a:rPr>
              <a:t>was Mrs. May who first told me about them</a:t>
            </a:r>
            <a:r>
              <a:rPr lang="en-GB" sz="2800" dirty="0" smtClean="0">
                <a:latin typeface="Comic Sans MS" panose="030F0702030302020204" pitchFamily="66" charset="0"/>
              </a:rPr>
              <a:t>. </a:t>
            </a:r>
          </a:p>
          <a:p>
            <a:pPr marL="342900" indent="-342900">
              <a:buFont typeface="+mj-lt"/>
              <a:buAutoNum type="arabicPeriod"/>
            </a:pPr>
            <a:r>
              <a:rPr lang="en-GB" sz="2800" dirty="0" smtClean="0">
                <a:latin typeface="Comic Sans MS" panose="030F0702030302020204" pitchFamily="66" charset="0"/>
              </a:rPr>
              <a:t>If </a:t>
            </a:r>
            <a:r>
              <a:rPr lang="en-GB" sz="2800" dirty="0">
                <a:latin typeface="Comic Sans MS" panose="030F0702030302020204" pitchFamily="66" charset="0"/>
              </a:rPr>
              <a:t>you went too near the edge of the chalk-pit the ground would give way. Barney had been told this often enough</a:t>
            </a:r>
            <a:r>
              <a:rPr lang="en-GB" sz="2800" dirty="0" smtClean="0">
                <a:latin typeface="Comic Sans MS" panose="030F0702030302020204" pitchFamily="66" charset="0"/>
              </a:rPr>
              <a:t>. </a:t>
            </a:r>
          </a:p>
          <a:p>
            <a:pPr marL="342900" indent="-342900">
              <a:buFont typeface="+mj-lt"/>
              <a:buAutoNum type="arabicPeriod"/>
            </a:pPr>
            <a:r>
              <a:rPr lang="en-GB" sz="2800" dirty="0" smtClean="0">
                <a:latin typeface="Comic Sans MS" panose="030F0702030302020204" pitchFamily="66" charset="0"/>
              </a:rPr>
              <a:t>I </a:t>
            </a:r>
            <a:r>
              <a:rPr lang="en-GB" sz="2800" dirty="0">
                <a:latin typeface="Comic Sans MS" panose="030F0702030302020204" pitchFamily="66" charset="0"/>
              </a:rPr>
              <a:t>write this sitting in the kitchen sink</a:t>
            </a:r>
            <a:r>
              <a:rPr lang="en-GB" sz="2800" dirty="0" smtClean="0">
                <a:latin typeface="Comic Sans MS" panose="030F0702030302020204" pitchFamily="66" charset="0"/>
              </a:rPr>
              <a:t>. </a:t>
            </a:r>
          </a:p>
          <a:p>
            <a:pPr marL="342900" indent="-342900">
              <a:buFont typeface="+mj-lt"/>
              <a:buAutoNum type="arabicPeriod"/>
            </a:pPr>
            <a:r>
              <a:rPr lang="en-GB" sz="2800" dirty="0" smtClean="0">
                <a:latin typeface="Comic Sans MS" panose="030F0702030302020204" pitchFamily="66" charset="0"/>
              </a:rPr>
              <a:t>Once </a:t>
            </a:r>
            <a:r>
              <a:rPr lang="en-GB" sz="2800" dirty="0">
                <a:latin typeface="Comic Sans MS" panose="030F0702030302020204" pitchFamily="66" charset="0"/>
              </a:rPr>
              <a:t>upon a time there was a pair of pants</a:t>
            </a:r>
            <a:r>
              <a:rPr lang="en-GB" sz="2800" dirty="0" smtClean="0">
                <a:latin typeface="Comic Sans MS" panose="030F0702030302020204" pitchFamily="66" charset="0"/>
              </a:rPr>
              <a:t>. </a:t>
            </a:r>
          </a:p>
          <a:p>
            <a:pPr marL="342900" indent="-342900">
              <a:buFont typeface="+mj-lt"/>
              <a:buAutoNum type="arabicPeriod"/>
            </a:pPr>
            <a:r>
              <a:rPr lang="en-GB" sz="2800" dirty="0" smtClean="0">
                <a:latin typeface="Comic Sans MS" panose="030F0702030302020204" pitchFamily="66" charset="0"/>
              </a:rPr>
              <a:t>Gotham </a:t>
            </a:r>
            <a:r>
              <a:rPr lang="en-GB" sz="2800" dirty="0">
                <a:latin typeface="Comic Sans MS" panose="030F0702030302020204" pitchFamily="66" charset="0"/>
              </a:rPr>
              <a:t>City. Maybe it's all I deserve, now. Maybe it's just my time in Hell</a:t>
            </a:r>
            <a:r>
              <a:rPr lang="en-GB" sz="2800" dirty="0" smtClean="0">
                <a:latin typeface="Comic Sans MS" panose="030F0702030302020204" pitchFamily="66" charset="0"/>
              </a:rPr>
              <a:t>. </a:t>
            </a:r>
          </a:p>
          <a:p>
            <a:pPr marL="342900" indent="-342900">
              <a:buFont typeface="+mj-lt"/>
              <a:buAutoNum type="arabicPeriod"/>
            </a:pPr>
            <a:r>
              <a:rPr lang="en-GB" sz="2800" dirty="0" smtClean="0">
                <a:latin typeface="Comic Sans MS" panose="030F0702030302020204" pitchFamily="66" charset="0"/>
              </a:rPr>
              <a:t>Marley </a:t>
            </a:r>
            <a:r>
              <a:rPr lang="en-GB" sz="2800" dirty="0">
                <a:latin typeface="Comic Sans MS" panose="030F0702030302020204" pitchFamily="66" charset="0"/>
              </a:rPr>
              <a:t>was dead, to begin with</a:t>
            </a:r>
            <a:r>
              <a:rPr lang="en-GB" sz="2800" dirty="0" smtClean="0">
                <a:latin typeface="Comic Sans MS" panose="030F0702030302020204" pitchFamily="66" charset="0"/>
              </a:rPr>
              <a:t>. </a:t>
            </a:r>
            <a:endParaRPr lang="en-GB" sz="2800" dirty="0">
              <a:latin typeface="Comic Sans MS" panose="030F0702030302020204" pitchFamily="66" charset="0"/>
            </a:endParaRPr>
          </a:p>
        </p:txBody>
      </p:sp>
    </p:spTree>
    <p:extLst>
      <p:ext uri="{BB962C8B-B14F-4D97-AF65-F5344CB8AC3E}">
        <p14:creationId xmlns:p14="http://schemas.microsoft.com/office/powerpoint/2010/main" val="30382057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783772"/>
            <a:ext cx="9144000" cy="5016758"/>
          </a:xfrm>
          <a:prstGeom prst="rect">
            <a:avLst/>
          </a:prstGeom>
          <a:noFill/>
        </p:spPr>
        <p:txBody>
          <a:bodyPr wrap="square" rtlCol="0">
            <a:spAutoFit/>
          </a:bodyPr>
          <a:lstStyle/>
          <a:p>
            <a:pPr marL="342900" indent="-342900">
              <a:buFont typeface="+mj-lt"/>
              <a:buAutoNum type="arabicPeriod"/>
            </a:pPr>
            <a:r>
              <a:rPr lang="en-GB" sz="2000" dirty="0" smtClean="0">
                <a:latin typeface="Comic Sans MS" panose="030F0702030302020204" pitchFamily="66" charset="0"/>
              </a:rPr>
              <a:t>Where’s papa going with that axe? </a:t>
            </a:r>
            <a:r>
              <a:rPr lang="en-GB" sz="2000" i="1" dirty="0" smtClean="0">
                <a:latin typeface="Comic Sans MS" panose="030F0702030302020204" pitchFamily="66" charset="0"/>
              </a:rPr>
              <a:t>(Charlotte’s Web)</a:t>
            </a:r>
          </a:p>
          <a:p>
            <a:pPr marL="342900" indent="-342900">
              <a:buFont typeface="+mj-lt"/>
              <a:buAutoNum type="arabicPeriod"/>
            </a:pPr>
            <a:r>
              <a:rPr lang="en-GB" sz="2000" dirty="0" smtClean="0">
                <a:latin typeface="Comic Sans MS" panose="030F0702030302020204" pitchFamily="66" charset="0"/>
              </a:rPr>
              <a:t>All children, except one, grow up. </a:t>
            </a:r>
            <a:r>
              <a:rPr lang="en-GB" sz="2000" i="1" dirty="0" smtClean="0">
                <a:latin typeface="Comic Sans MS" panose="030F0702030302020204" pitchFamily="66" charset="0"/>
              </a:rPr>
              <a:t>(Peter Pan)</a:t>
            </a:r>
          </a:p>
          <a:p>
            <a:pPr marL="342900" indent="-342900">
              <a:buFont typeface="+mj-lt"/>
              <a:buAutoNum type="arabicPeriod"/>
            </a:pPr>
            <a:r>
              <a:rPr lang="en-GB" sz="2000" dirty="0" smtClean="0">
                <a:latin typeface="Comic Sans MS" panose="030F0702030302020204" pitchFamily="66" charset="0"/>
              </a:rPr>
              <a:t>The Mole had been working very hard all morning, spring-cleaning his little home. </a:t>
            </a:r>
            <a:r>
              <a:rPr lang="en-GB" sz="2000" i="1" dirty="0" smtClean="0">
                <a:latin typeface="Comic Sans MS" panose="030F0702030302020204" pitchFamily="66" charset="0"/>
              </a:rPr>
              <a:t>(The Wind in the Willows)</a:t>
            </a:r>
          </a:p>
          <a:p>
            <a:pPr marL="342900" indent="-342900">
              <a:buFont typeface="+mj-lt"/>
              <a:buAutoNum type="arabicPeriod"/>
            </a:pPr>
            <a:r>
              <a:rPr lang="en-GB" sz="2000" dirty="0">
                <a:latin typeface="Comic Sans MS" panose="030F0702030302020204" pitchFamily="66" charset="0"/>
              </a:rPr>
              <a:t>Kidnapping children is never a good idea; all the same, sometimes it has to be </a:t>
            </a:r>
            <a:r>
              <a:rPr lang="en-GB" sz="2000" dirty="0" smtClean="0">
                <a:latin typeface="Comic Sans MS" panose="030F0702030302020204" pitchFamily="66" charset="0"/>
              </a:rPr>
              <a:t>done. </a:t>
            </a:r>
            <a:r>
              <a:rPr lang="en-GB" sz="2000" i="1" dirty="0" smtClean="0">
                <a:latin typeface="Comic Sans MS" panose="030F0702030302020204" pitchFamily="66" charset="0"/>
              </a:rPr>
              <a:t>(Island of the Aunts)</a:t>
            </a:r>
          </a:p>
          <a:p>
            <a:pPr marL="342900" indent="-342900">
              <a:buFont typeface="+mj-lt"/>
              <a:buAutoNum type="arabicPeriod"/>
            </a:pPr>
            <a:r>
              <a:rPr lang="en-GB" sz="2000" dirty="0" smtClean="0">
                <a:latin typeface="Comic Sans MS" panose="030F0702030302020204" pitchFamily="66" charset="0"/>
              </a:rPr>
              <a:t>It </a:t>
            </a:r>
            <a:r>
              <a:rPr lang="en-GB" sz="2000" dirty="0">
                <a:latin typeface="Comic Sans MS" panose="030F0702030302020204" pitchFamily="66" charset="0"/>
              </a:rPr>
              <a:t>was Mrs. May who first told me about them</a:t>
            </a:r>
            <a:r>
              <a:rPr lang="en-GB" sz="2000" dirty="0" smtClean="0">
                <a:latin typeface="Comic Sans MS" panose="030F0702030302020204" pitchFamily="66" charset="0"/>
              </a:rPr>
              <a:t>. </a:t>
            </a:r>
            <a:r>
              <a:rPr lang="en-GB" sz="2000" i="1" dirty="0" smtClean="0">
                <a:latin typeface="Comic Sans MS" panose="030F0702030302020204" pitchFamily="66" charset="0"/>
              </a:rPr>
              <a:t>(The Borrowers)</a:t>
            </a:r>
          </a:p>
          <a:p>
            <a:pPr marL="342900" indent="-342900">
              <a:buFont typeface="+mj-lt"/>
              <a:buAutoNum type="arabicPeriod"/>
            </a:pPr>
            <a:r>
              <a:rPr lang="en-GB" sz="2000" dirty="0">
                <a:latin typeface="Comic Sans MS" panose="030F0702030302020204" pitchFamily="66" charset="0"/>
              </a:rPr>
              <a:t>If you went too near the edge of the chalk-pit the ground would give way. Barney had been told this often enough</a:t>
            </a:r>
            <a:r>
              <a:rPr lang="en-GB" sz="2000" dirty="0" smtClean="0">
                <a:latin typeface="Comic Sans MS" panose="030F0702030302020204" pitchFamily="66" charset="0"/>
              </a:rPr>
              <a:t>. </a:t>
            </a:r>
            <a:r>
              <a:rPr lang="en-GB" sz="2000" i="1" dirty="0" smtClean="0">
                <a:latin typeface="Comic Sans MS" panose="030F0702030302020204" pitchFamily="66" charset="0"/>
              </a:rPr>
              <a:t>(</a:t>
            </a:r>
            <a:r>
              <a:rPr lang="en-GB" sz="2000" i="1" dirty="0" err="1" smtClean="0">
                <a:latin typeface="Comic Sans MS" panose="030F0702030302020204" pitchFamily="66" charset="0"/>
              </a:rPr>
              <a:t>Stig</a:t>
            </a:r>
            <a:r>
              <a:rPr lang="en-GB" sz="2000" i="1" dirty="0" smtClean="0">
                <a:latin typeface="Comic Sans MS" panose="030F0702030302020204" pitchFamily="66" charset="0"/>
              </a:rPr>
              <a:t> of the Dump)</a:t>
            </a:r>
          </a:p>
          <a:p>
            <a:pPr marL="342900" indent="-342900">
              <a:buFont typeface="+mj-lt"/>
              <a:buAutoNum type="arabicPeriod"/>
            </a:pPr>
            <a:r>
              <a:rPr lang="en-GB" sz="2000" dirty="0">
                <a:latin typeface="Comic Sans MS" panose="030F0702030302020204" pitchFamily="66" charset="0"/>
              </a:rPr>
              <a:t>I write this sitting in the kitchen sink</a:t>
            </a:r>
            <a:r>
              <a:rPr lang="en-GB" sz="2000" dirty="0" smtClean="0">
                <a:latin typeface="Comic Sans MS" panose="030F0702030302020204" pitchFamily="66" charset="0"/>
              </a:rPr>
              <a:t>. (I capture the Castle)</a:t>
            </a:r>
          </a:p>
          <a:p>
            <a:pPr marL="342900" indent="-342900">
              <a:buFont typeface="+mj-lt"/>
              <a:buAutoNum type="arabicPeriod"/>
            </a:pPr>
            <a:r>
              <a:rPr lang="en-GB" sz="2000" dirty="0">
                <a:latin typeface="Comic Sans MS" panose="030F0702030302020204" pitchFamily="66" charset="0"/>
              </a:rPr>
              <a:t>Once upon a time there was a pair of pants</a:t>
            </a:r>
            <a:r>
              <a:rPr lang="en-GB" sz="2000" dirty="0" smtClean="0">
                <a:latin typeface="Comic Sans MS" panose="030F0702030302020204" pitchFamily="66" charset="0"/>
              </a:rPr>
              <a:t>. </a:t>
            </a:r>
            <a:r>
              <a:rPr lang="en-GB" sz="2000" i="1" dirty="0" smtClean="0">
                <a:latin typeface="Comic Sans MS" panose="030F0702030302020204" pitchFamily="66" charset="0"/>
              </a:rPr>
              <a:t>(The Sisterhood of the Travelling Pants)</a:t>
            </a:r>
          </a:p>
          <a:p>
            <a:pPr marL="342900" indent="-342900">
              <a:buFont typeface="+mj-lt"/>
              <a:buAutoNum type="arabicPeriod"/>
            </a:pPr>
            <a:r>
              <a:rPr lang="en-GB" sz="2000" dirty="0">
                <a:latin typeface="Comic Sans MS" panose="030F0702030302020204" pitchFamily="66" charset="0"/>
              </a:rPr>
              <a:t>Gotham City. Maybe it's all I deserve, now. Maybe it's just my time in Hell</a:t>
            </a:r>
            <a:r>
              <a:rPr lang="en-GB" sz="2000" dirty="0" smtClean="0">
                <a:latin typeface="Comic Sans MS" panose="030F0702030302020204" pitchFamily="66" charset="0"/>
              </a:rPr>
              <a:t>. </a:t>
            </a:r>
            <a:r>
              <a:rPr lang="en-GB" sz="2000" i="1" dirty="0" smtClean="0">
                <a:latin typeface="Comic Sans MS" panose="030F0702030302020204" pitchFamily="66" charset="0"/>
              </a:rPr>
              <a:t>(Batman)</a:t>
            </a:r>
          </a:p>
          <a:p>
            <a:pPr marL="342900" indent="-342900">
              <a:buFont typeface="+mj-lt"/>
              <a:buAutoNum type="arabicPeriod"/>
            </a:pPr>
            <a:r>
              <a:rPr lang="en-GB" sz="2000" dirty="0">
                <a:latin typeface="Comic Sans MS" panose="030F0702030302020204" pitchFamily="66" charset="0"/>
              </a:rPr>
              <a:t>Marley was dead, to begin with</a:t>
            </a:r>
            <a:r>
              <a:rPr lang="en-GB" sz="2000" dirty="0" smtClean="0">
                <a:latin typeface="Comic Sans MS" panose="030F0702030302020204" pitchFamily="66" charset="0"/>
              </a:rPr>
              <a:t>. </a:t>
            </a:r>
            <a:r>
              <a:rPr lang="en-GB" sz="2000" i="1" dirty="0" smtClean="0">
                <a:latin typeface="Comic Sans MS" panose="030F0702030302020204" pitchFamily="66" charset="0"/>
              </a:rPr>
              <a:t>(A Christmas Carol)</a:t>
            </a:r>
          </a:p>
          <a:p>
            <a:endParaRPr lang="en-GB" sz="2000" dirty="0">
              <a:latin typeface="Comic Sans MS" panose="030F0702030302020204" pitchFamily="66" charset="0"/>
            </a:endParaRPr>
          </a:p>
        </p:txBody>
      </p:sp>
    </p:spTree>
    <p:extLst>
      <p:ext uri="{BB962C8B-B14F-4D97-AF65-F5344CB8AC3E}">
        <p14:creationId xmlns:p14="http://schemas.microsoft.com/office/powerpoint/2010/main" val="24689540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496389"/>
          </a:xfrm>
        </p:spPr>
        <p:txBody>
          <a:bodyPr anchor="t">
            <a:normAutofit fontScale="90000"/>
          </a:bodyPr>
          <a:lstStyle/>
          <a:p>
            <a:r>
              <a:rPr lang="en-GB" sz="3200" u="sng" dirty="0" smtClean="0"/>
              <a:t>What are Introductions for?</a:t>
            </a:r>
            <a:endParaRPr lang="en-GB" sz="3200" u="sng" dirty="0"/>
          </a:p>
        </p:txBody>
      </p:sp>
      <p:sp>
        <p:nvSpPr>
          <p:cNvPr id="3" name="Subtitle 2"/>
          <p:cNvSpPr>
            <a:spLocks noGrp="1"/>
          </p:cNvSpPr>
          <p:nvPr>
            <p:ph type="subTitle" idx="1"/>
          </p:nvPr>
        </p:nvSpPr>
        <p:spPr>
          <a:xfrm>
            <a:off x="0" y="378822"/>
            <a:ext cx="9144000" cy="6479177"/>
          </a:xfrm>
        </p:spPr>
        <p:txBody>
          <a:bodyPr>
            <a:noAutofit/>
          </a:bodyPr>
          <a:lstStyle/>
          <a:p>
            <a:pPr algn="l"/>
            <a:r>
              <a:rPr lang="en-GB" sz="2000" dirty="0" smtClean="0"/>
              <a:t>Introductions by professional historians may…</a:t>
            </a:r>
          </a:p>
          <a:p>
            <a:pPr marL="457200" indent="-457200" algn="l">
              <a:buAutoNum type="arabicPeriod"/>
            </a:pPr>
            <a:r>
              <a:rPr lang="en-GB" sz="2000" b="1" dirty="0" smtClean="0"/>
              <a:t>Set the scene </a:t>
            </a:r>
            <a:r>
              <a:rPr lang="en-GB" sz="2000" dirty="0" smtClean="0"/>
              <a:t>– introduce important parts of the overall topic, often using interesting adjectives </a:t>
            </a:r>
            <a:r>
              <a:rPr lang="en-GB" sz="2000" i="1" dirty="0" smtClean="0"/>
              <a:t>(e.g. ‘gallant’ captain, ‘criminally incompetent’ butcher)</a:t>
            </a:r>
          </a:p>
          <a:p>
            <a:pPr marL="457200" indent="-457200" algn="l">
              <a:buAutoNum type="arabicPeriod"/>
            </a:pPr>
            <a:r>
              <a:rPr lang="en-GB" sz="2000" b="1" dirty="0" smtClean="0"/>
              <a:t>Include key dates and names </a:t>
            </a:r>
            <a:r>
              <a:rPr lang="en-GB" sz="2000" dirty="0" smtClean="0"/>
              <a:t>– this sets the essay within its context</a:t>
            </a:r>
          </a:p>
          <a:p>
            <a:pPr marL="457200" indent="-457200" algn="l">
              <a:buAutoNum type="arabicPeriod"/>
            </a:pPr>
            <a:r>
              <a:rPr lang="en-GB" sz="2000" b="1" dirty="0" smtClean="0"/>
              <a:t>Introduce important ideas</a:t>
            </a:r>
            <a:r>
              <a:rPr lang="en-GB" sz="2000" dirty="0" smtClean="0"/>
              <a:t> </a:t>
            </a:r>
            <a:r>
              <a:rPr lang="en-GB" sz="2000" i="1" dirty="0" smtClean="0"/>
              <a:t>(e.g. imperialism)</a:t>
            </a:r>
            <a:endParaRPr lang="en-GB" sz="2000" dirty="0" smtClean="0"/>
          </a:p>
          <a:p>
            <a:pPr marL="457200" indent="-457200" algn="l">
              <a:buAutoNum type="arabicPeriod"/>
            </a:pPr>
            <a:r>
              <a:rPr lang="en-GB" sz="2000" b="1" dirty="0" smtClean="0"/>
              <a:t>Outline the purpose of the essay </a:t>
            </a:r>
            <a:r>
              <a:rPr lang="en-GB" sz="2000" dirty="0" smtClean="0"/>
              <a:t>– what are you going to writer about? What will you argue?</a:t>
            </a:r>
          </a:p>
          <a:p>
            <a:pPr marL="457200" indent="-457200" algn="l">
              <a:buAutoNum type="arabicPeriod"/>
            </a:pPr>
            <a:r>
              <a:rPr lang="en-GB" sz="2000" b="1" dirty="0" smtClean="0"/>
              <a:t>Explain why the topic of the essay is important</a:t>
            </a:r>
            <a:r>
              <a:rPr lang="en-GB" sz="2000" dirty="0"/>
              <a:t> </a:t>
            </a:r>
            <a:r>
              <a:rPr lang="en-GB" sz="2000" dirty="0" smtClean="0"/>
              <a:t>– did the topic cause a big change? Is it still significant today?</a:t>
            </a:r>
          </a:p>
          <a:p>
            <a:pPr marL="457200" indent="-457200" algn="l">
              <a:buAutoNum type="arabicPeriod"/>
            </a:pPr>
            <a:r>
              <a:rPr lang="en-GB" sz="2000" b="1" dirty="0" smtClean="0"/>
              <a:t>Give example of how the topic had been interpreted before </a:t>
            </a:r>
            <a:r>
              <a:rPr lang="en-GB" sz="2000" dirty="0" smtClean="0"/>
              <a:t>– what have other historians said? Do people disagree about the topic?</a:t>
            </a:r>
          </a:p>
          <a:p>
            <a:pPr marL="457200" indent="-457200" algn="l">
              <a:buAutoNum type="arabicPeriod"/>
            </a:pPr>
            <a:r>
              <a:rPr lang="en-GB" sz="2000" b="1" dirty="0" smtClean="0"/>
              <a:t>Talk about emotions </a:t>
            </a:r>
            <a:r>
              <a:rPr lang="en-GB" sz="2000" dirty="0" smtClean="0"/>
              <a:t>– how do people react emotionally to the topic? Will the reader of your essay be moved by the topic?</a:t>
            </a:r>
          </a:p>
          <a:p>
            <a:pPr marL="457200" indent="-457200" algn="l">
              <a:buAutoNum type="arabicPeriod"/>
            </a:pPr>
            <a:r>
              <a:rPr lang="en-GB" sz="2000" b="1" dirty="0" smtClean="0"/>
              <a:t>Use a ‘puzzle’ or uncertainty to get the reader’s attention </a:t>
            </a:r>
            <a:r>
              <a:rPr lang="en-GB" sz="2000" dirty="0" smtClean="0"/>
              <a:t> </a:t>
            </a:r>
            <a:r>
              <a:rPr lang="en-GB" sz="2000" i="1" dirty="0" smtClean="0"/>
              <a:t>(e.g. ‘there is much debate about this topic’, ‘Does Haig deserve his title?’)</a:t>
            </a:r>
          </a:p>
          <a:p>
            <a:pPr marL="457200" indent="-457200" algn="l">
              <a:buAutoNum type="arabicPeriod"/>
            </a:pPr>
            <a:r>
              <a:rPr lang="en-GB" sz="2000" b="1" dirty="0" smtClean="0"/>
              <a:t>Use ‘hooks’ </a:t>
            </a:r>
            <a:r>
              <a:rPr lang="en-GB" sz="2000" dirty="0" smtClean="0"/>
              <a:t> - what is particularly interesting about the topic? What will the reader get out of reading it?</a:t>
            </a:r>
          </a:p>
          <a:p>
            <a:pPr marL="457200" indent="-457200" algn="l">
              <a:buAutoNum type="arabicPeriod"/>
            </a:pPr>
            <a:r>
              <a:rPr lang="en-GB" sz="2000" b="1" dirty="0" smtClean="0"/>
              <a:t>Have rhetorical questions </a:t>
            </a:r>
            <a:r>
              <a:rPr lang="en-GB" sz="2000" dirty="0" smtClean="0"/>
              <a:t>(</a:t>
            </a:r>
            <a:r>
              <a:rPr lang="en-GB" sz="2000" i="1" dirty="0" smtClean="0"/>
              <a:t>e.g. Was it a case of mass murder, or a necessary but devastating tactic?)</a:t>
            </a:r>
            <a:endParaRPr lang="en-GB" sz="2000" dirty="0" smtClean="0"/>
          </a:p>
        </p:txBody>
      </p:sp>
      <p:sp>
        <p:nvSpPr>
          <p:cNvPr id="4" name="Rectangle 3"/>
          <p:cNvSpPr/>
          <p:nvPr/>
        </p:nvSpPr>
        <p:spPr>
          <a:xfrm>
            <a:off x="3801292" y="3984171"/>
            <a:ext cx="5133703" cy="25995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200" dirty="0" smtClean="0">
                <a:solidFill>
                  <a:schemeClr val="tx1"/>
                </a:solidFill>
              </a:rPr>
              <a:t>On your table, create a spider diagram of what introductions are for, and therefore what you might include in them.</a:t>
            </a:r>
            <a:endParaRPr lang="en-GB" sz="3200" dirty="0">
              <a:solidFill>
                <a:schemeClr val="tx1"/>
              </a:solidFill>
            </a:endParaRPr>
          </a:p>
        </p:txBody>
      </p:sp>
    </p:spTree>
    <p:extLst>
      <p:ext uri="{BB962C8B-B14F-4D97-AF65-F5344CB8AC3E}">
        <p14:creationId xmlns:p14="http://schemas.microsoft.com/office/powerpoint/2010/main" val="2159025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496389"/>
          </a:xfrm>
        </p:spPr>
        <p:txBody>
          <a:bodyPr anchor="t">
            <a:normAutofit fontScale="90000"/>
          </a:bodyPr>
          <a:lstStyle/>
          <a:p>
            <a:r>
              <a:rPr lang="en-GB" sz="3200" u="sng" dirty="0" smtClean="0"/>
              <a:t>What are Introductions for?</a:t>
            </a:r>
            <a:endParaRPr lang="en-GB" sz="3200" u="sng" dirty="0"/>
          </a:p>
        </p:txBody>
      </p:sp>
      <p:sp>
        <p:nvSpPr>
          <p:cNvPr id="3" name="Subtitle 2"/>
          <p:cNvSpPr>
            <a:spLocks noGrp="1"/>
          </p:cNvSpPr>
          <p:nvPr>
            <p:ph type="subTitle" idx="1"/>
          </p:nvPr>
        </p:nvSpPr>
        <p:spPr>
          <a:xfrm>
            <a:off x="0" y="378822"/>
            <a:ext cx="9144000" cy="6479177"/>
          </a:xfrm>
        </p:spPr>
        <p:txBody>
          <a:bodyPr>
            <a:noAutofit/>
          </a:bodyPr>
          <a:lstStyle/>
          <a:p>
            <a:pPr algn="l"/>
            <a:r>
              <a:rPr lang="en-GB" sz="2000" dirty="0" smtClean="0"/>
              <a:t>Introductions by professional historians may…</a:t>
            </a:r>
          </a:p>
          <a:p>
            <a:pPr marL="457200" indent="-457200" algn="l">
              <a:buAutoNum type="arabicPeriod"/>
            </a:pPr>
            <a:r>
              <a:rPr lang="en-GB" sz="2000" b="1" dirty="0" smtClean="0"/>
              <a:t>Set the scene </a:t>
            </a:r>
            <a:r>
              <a:rPr lang="en-GB" sz="2000" dirty="0" smtClean="0"/>
              <a:t>– introduce important parts of the overall topic, often using interesting adjectives </a:t>
            </a:r>
            <a:r>
              <a:rPr lang="en-GB" sz="2000" i="1" dirty="0" smtClean="0"/>
              <a:t>(e.g. ‘gallant’ captain, ‘criminally incompetent’ butcher)</a:t>
            </a:r>
          </a:p>
          <a:p>
            <a:pPr marL="457200" indent="-457200" algn="l">
              <a:buAutoNum type="arabicPeriod"/>
            </a:pPr>
            <a:r>
              <a:rPr lang="en-GB" sz="2000" b="1" dirty="0" smtClean="0"/>
              <a:t>Include key dates and names </a:t>
            </a:r>
            <a:r>
              <a:rPr lang="en-GB" sz="2000" dirty="0" smtClean="0"/>
              <a:t>– this sets the essay within its context</a:t>
            </a:r>
          </a:p>
          <a:p>
            <a:pPr marL="457200" indent="-457200" algn="l">
              <a:buAutoNum type="arabicPeriod"/>
            </a:pPr>
            <a:r>
              <a:rPr lang="en-GB" sz="2000" b="1" dirty="0" smtClean="0"/>
              <a:t>Introduce important ideas</a:t>
            </a:r>
            <a:r>
              <a:rPr lang="en-GB" sz="2000" dirty="0" smtClean="0"/>
              <a:t> </a:t>
            </a:r>
            <a:r>
              <a:rPr lang="en-GB" sz="2000" i="1" dirty="0" smtClean="0"/>
              <a:t>(e.g. imperialism)</a:t>
            </a:r>
            <a:endParaRPr lang="en-GB" sz="2000" dirty="0" smtClean="0"/>
          </a:p>
          <a:p>
            <a:pPr marL="457200" indent="-457200" algn="l">
              <a:buAutoNum type="arabicPeriod"/>
            </a:pPr>
            <a:r>
              <a:rPr lang="en-GB" sz="2000" b="1" dirty="0" smtClean="0"/>
              <a:t>Explain why the topic of the essay is important</a:t>
            </a:r>
            <a:r>
              <a:rPr lang="en-GB" sz="2000" dirty="0"/>
              <a:t> </a:t>
            </a:r>
            <a:r>
              <a:rPr lang="en-GB" sz="2000" dirty="0" smtClean="0"/>
              <a:t>– did the topic cause a big change? Is it still significant today?</a:t>
            </a:r>
          </a:p>
          <a:p>
            <a:pPr marL="457200" indent="-457200" algn="l">
              <a:buAutoNum type="arabicPeriod"/>
            </a:pPr>
            <a:r>
              <a:rPr lang="en-GB" sz="2000" b="1" dirty="0" smtClean="0"/>
              <a:t>Use a ‘puzzle’ or uncertainty to get the reader’s attention </a:t>
            </a:r>
            <a:r>
              <a:rPr lang="en-GB" sz="2000" dirty="0" smtClean="0"/>
              <a:t> </a:t>
            </a:r>
            <a:r>
              <a:rPr lang="en-GB" sz="2000" i="1" dirty="0" smtClean="0"/>
              <a:t>(e.g. ‘there is much debate about this topic’, ‘Does Haig deserve his title?’)</a:t>
            </a:r>
          </a:p>
          <a:p>
            <a:pPr marL="457200" indent="-457200" algn="l">
              <a:buAutoNum type="arabicPeriod"/>
            </a:pPr>
            <a:r>
              <a:rPr lang="en-GB" sz="2000" b="1" dirty="0" smtClean="0"/>
              <a:t>Use ‘hooks’ </a:t>
            </a:r>
            <a:r>
              <a:rPr lang="en-GB" sz="2000" dirty="0" smtClean="0"/>
              <a:t> - what is particularly interesting about the topic? What will the reader get out of reading it?</a:t>
            </a:r>
          </a:p>
        </p:txBody>
      </p:sp>
      <p:sp>
        <p:nvSpPr>
          <p:cNvPr id="4" name="Rectangle 3"/>
          <p:cNvSpPr/>
          <p:nvPr/>
        </p:nvSpPr>
        <p:spPr>
          <a:xfrm>
            <a:off x="3801292" y="3984171"/>
            <a:ext cx="5133703" cy="25995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200" dirty="0" smtClean="0">
                <a:solidFill>
                  <a:schemeClr val="tx1"/>
                </a:solidFill>
              </a:rPr>
              <a:t>On your table, create a spider diagram of what introductions are for, and therefore what you might include in them.</a:t>
            </a:r>
            <a:endParaRPr lang="en-GB" sz="3200" dirty="0">
              <a:solidFill>
                <a:schemeClr val="tx1"/>
              </a:solidFill>
            </a:endParaRPr>
          </a:p>
        </p:txBody>
      </p:sp>
    </p:spTree>
    <p:extLst>
      <p:ext uri="{BB962C8B-B14F-4D97-AF65-F5344CB8AC3E}">
        <p14:creationId xmlns:p14="http://schemas.microsoft.com/office/powerpoint/2010/main" val="1275704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1449" y="166642"/>
            <a:ext cx="8750481" cy="996201"/>
          </a:xfrm>
        </p:spPr>
        <p:txBody>
          <a:bodyPr>
            <a:normAutofit/>
          </a:bodyPr>
          <a:lstStyle/>
          <a:p>
            <a:pPr marL="0" indent="0">
              <a:buNone/>
            </a:pPr>
            <a:r>
              <a:rPr lang="en-GB" dirty="0" smtClean="0"/>
              <a:t>Your WW1 essays had introductions that were a little short and vague. This will be our focus for…</a:t>
            </a:r>
            <a:endParaRPr lang="en-GB" dirty="0"/>
          </a:p>
        </p:txBody>
      </p:sp>
      <p:sp>
        <p:nvSpPr>
          <p:cNvPr id="4" name="Content Placeholder 2"/>
          <p:cNvSpPr txBox="1">
            <a:spLocks/>
          </p:cNvSpPr>
          <p:nvPr/>
        </p:nvSpPr>
        <p:spPr>
          <a:xfrm>
            <a:off x="233064" y="2625520"/>
            <a:ext cx="8593726" cy="215651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3200" dirty="0" smtClean="0"/>
              <a:t>There have been lots of interpretations of the ‘Butcher’ debate.</a:t>
            </a:r>
          </a:p>
          <a:p>
            <a:pPr marL="0" indent="0">
              <a:buFont typeface="Arial" panose="020B0604020202020204" pitchFamily="34" charset="0"/>
              <a:buNone/>
            </a:pPr>
            <a:r>
              <a:rPr lang="en-GB" sz="3200" dirty="0" smtClean="0"/>
              <a:t>How does Sheffield get this across in the introduction to his article?</a:t>
            </a:r>
            <a:endParaRPr lang="en-GB" sz="3200" dirty="0"/>
          </a:p>
        </p:txBody>
      </p:sp>
      <p:sp>
        <p:nvSpPr>
          <p:cNvPr id="5" name="Title 1"/>
          <p:cNvSpPr>
            <a:spLocks noGrp="1"/>
          </p:cNvSpPr>
          <p:nvPr>
            <p:ph type="title"/>
          </p:nvPr>
        </p:nvSpPr>
        <p:spPr>
          <a:xfrm>
            <a:off x="171449" y="1162843"/>
            <a:ext cx="8854985" cy="1325563"/>
          </a:xfrm>
          <a:solidFill>
            <a:schemeClr val="accent4"/>
          </a:solidFill>
        </p:spPr>
        <p:txBody>
          <a:bodyPr anchor="t">
            <a:noAutofit/>
          </a:bodyPr>
          <a:lstStyle/>
          <a:p>
            <a:pPr algn="ctr"/>
            <a:r>
              <a:rPr lang="en-GB" sz="4000" b="1" u="sng" dirty="0"/>
              <a:t>Does Field Marshall Haig deserve his nickname the ‘Butcher of the Somme’?</a:t>
            </a:r>
            <a:br>
              <a:rPr lang="en-GB" sz="4000" b="1" u="sng" dirty="0"/>
            </a:br>
            <a:endParaRPr lang="en-GB" sz="4000" dirty="0"/>
          </a:p>
        </p:txBody>
      </p:sp>
      <p:pic>
        <p:nvPicPr>
          <p:cNvPr id="6" name="Picture 4" descr="john-laffin_-portrait_website"/>
          <p:cNvPicPr>
            <a:picLocks noChangeAspect="1" noChangeArrowheads="1"/>
          </p:cNvPicPr>
          <p:nvPr/>
        </p:nvPicPr>
        <p:blipFill>
          <a:blip r:embed="rId3">
            <a:grayscl/>
            <a:extLst>
              <a:ext uri="{28A0092B-C50C-407E-A947-70E740481C1C}">
                <a14:useLocalDpi xmlns:a14="http://schemas.microsoft.com/office/drawing/2010/main" val="0"/>
              </a:ext>
            </a:extLst>
          </a:blip>
          <a:srcRect b="24945"/>
          <a:stretch>
            <a:fillRect/>
          </a:stretch>
        </p:blipFill>
        <p:spPr bwMode="auto">
          <a:xfrm>
            <a:off x="2934495" y="4895930"/>
            <a:ext cx="1637506" cy="1870368"/>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5" descr="sheffield"/>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4625067" y="4871778"/>
            <a:ext cx="1623333" cy="189452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8" name="AutoShape 7"/>
          <p:cNvSpPr>
            <a:spLocks noChangeArrowheads="1"/>
          </p:cNvSpPr>
          <p:nvPr/>
        </p:nvSpPr>
        <p:spPr bwMode="auto">
          <a:xfrm>
            <a:off x="204789" y="5366123"/>
            <a:ext cx="2609849" cy="1335509"/>
          </a:xfrm>
          <a:prstGeom prst="wedgeRoundRectCallout">
            <a:avLst>
              <a:gd name="adj1" fmla="val 89980"/>
              <a:gd name="adj2" fmla="val 4793"/>
              <a:gd name="adj3" fmla="val 16667"/>
            </a:avLst>
          </a:prstGeom>
          <a:solidFill>
            <a:schemeClr val="accent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2000" b="1" dirty="0">
                <a:solidFill>
                  <a:srgbClr val="000000"/>
                </a:solidFill>
                <a:latin typeface="Arial" panose="020B0604020202020204" pitchFamily="34" charset="0"/>
              </a:rPr>
              <a:t>Haig was a </a:t>
            </a:r>
            <a:r>
              <a:rPr lang="en-GB" altLang="en-US" sz="2000" b="1" dirty="0">
                <a:solidFill>
                  <a:srgbClr val="FF0000"/>
                </a:solidFill>
                <a:latin typeface="Arial" panose="020B0604020202020204" pitchFamily="34" charset="0"/>
              </a:rPr>
              <a:t>BUTCHER</a:t>
            </a:r>
            <a:r>
              <a:rPr lang="en-GB" altLang="en-US" sz="2000" b="1" dirty="0">
                <a:solidFill>
                  <a:srgbClr val="000000"/>
                </a:solidFill>
                <a:latin typeface="Arial" panose="020B0604020202020204" pitchFamily="34" charset="0"/>
              </a:rPr>
              <a:t>.</a:t>
            </a:r>
          </a:p>
          <a:p>
            <a:pPr eaLnBrk="1" hangingPunct="1">
              <a:spcBef>
                <a:spcPct val="0"/>
              </a:spcBef>
              <a:buFontTx/>
              <a:buNone/>
            </a:pPr>
            <a:r>
              <a:rPr lang="en-GB" altLang="en-US" sz="2000" b="1" dirty="0">
                <a:solidFill>
                  <a:srgbClr val="000000"/>
                </a:solidFill>
                <a:latin typeface="Arial" panose="020B0604020202020204" pitchFamily="34" charset="0"/>
              </a:rPr>
              <a:t>The allies won the war DESPITE him.</a:t>
            </a:r>
            <a:endParaRPr lang="en-GB" altLang="en-US" sz="2000" b="1" dirty="0">
              <a:solidFill>
                <a:srgbClr val="FF0000"/>
              </a:solidFill>
              <a:latin typeface="Arial" panose="020B0604020202020204" pitchFamily="34" charset="0"/>
            </a:endParaRPr>
          </a:p>
        </p:txBody>
      </p:sp>
      <p:sp>
        <p:nvSpPr>
          <p:cNvPr id="9" name="AutoShape 8"/>
          <p:cNvSpPr>
            <a:spLocks noChangeArrowheads="1"/>
          </p:cNvSpPr>
          <p:nvPr/>
        </p:nvSpPr>
        <p:spPr bwMode="auto">
          <a:xfrm>
            <a:off x="6365794" y="4841976"/>
            <a:ext cx="2438742" cy="1938409"/>
          </a:xfrm>
          <a:prstGeom prst="wedgeRoundRectCallout">
            <a:avLst>
              <a:gd name="adj1" fmla="val -92334"/>
              <a:gd name="adj2" fmla="val 10664"/>
              <a:gd name="adj3" fmla="val 16667"/>
            </a:avLst>
          </a:prstGeom>
          <a:solidFill>
            <a:schemeClr val="accent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2000" b="1" dirty="0">
                <a:solidFill>
                  <a:srgbClr val="000000"/>
                </a:solidFill>
                <a:latin typeface="Arial" panose="020B0604020202020204" pitchFamily="34" charset="0"/>
              </a:rPr>
              <a:t>Haig’s leadership was a </a:t>
            </a:r>
            <a:r>
              <a:rPr lang="en-GB" altLang="en-US" sz="2000" b="1" dirty="0">
                <a:solidFill>
                  <a:srgbClr val="FF0000"/>
                </a:solidFill>
                <a:latin typeface="Arial" panose="020B0604020202020204" pitchFamily="34" charset="0"/>
              </a:rPr>
              <a:t>help </a:t>
            </a:r>
            <a:r>
              <a:rPr lang="en-GB" altLang="en-US" sz="2000" b="1" dirty="0">
                <a:solidFill>
                  <a:srgbClr val="000000"/>
                </a:solidFill>
                <a:latin typeface="Arial" panose="020B0604020202020204" pitchFamily="34" charset="0"/>
              </a:rPr>
              <a:t>to the war </a:t>
            </a:r>
            <a:r>
              <a:rPr lang="en-GB" altLang="en-US" sz="2000" b="1" dirty="0" smtClean="0">
                <a:solidFill>
                  <a:srgbClr val="000000"/>
                </a:solidFill>
                <a:latin typeface="Arial" panose="020B0604020202020204" pitchFamily="34" charset="0"/>
              </a:rPr>
              <a:t>effort. </a:t>
            </a:r>
            <a:r>
              <a:rPr lang="en-GB" altLang="en-US" sz="2000" b="1" dirty="0">
                <a:solidFill>
                  <a:srgbClr val="000000"/>
                </a:solidFill>
                <a:latin typeface="Arial" panose="020B0604020202020204" pitchFamily="34" charset="0"/>
              </a:rPr>
              <a:t>The allies won BECAUSE of him</a:t>
            </a:r>
            <a:r>
              <a:rPr lang="en-GB" altLang="en-US" sz="2000" b="1" dirty="0" smtClean="0">
                <a:solidFill>
                  <a:srgbClr val="000000"/>
                </a:solidFill>
                <a:latin typeface="Arial" panose="020B0604020202020204" pitchFamily="34" charset="0"/>
              </a:rPr>
              <a:t>.</a:t>
            </a:r>
            <a:endParaRPr lang="en-GB" altLang="en-US" sz="2000" b="1" dirty="0">
              <a:solidFill>
                <a:srgbClr val="FF0000"/>
              </a:solidFill>
              <a:latin typeface="Arial" panose="020B0604020202020204" pitchFamily="34" charset="0"/>
            </a:endParaRPr>
          </a:p>
        </p:txBody>
      </p:sp>
      <p:sp>
        <p:nvSpPr>
          <p:cNvPr id="10" name="TextBox 1"/>
          <p:cNvSpPr txBox="1">
            <a:spLocks noChangeArrowheads="1"/>
          </p:cNvSpPr>
          <p:nvPr/>
        </p:nvSpPr>
        <p:spPr bwMode="auto">
          <a:xfrm>
            <a:off x="4572001" y="6456904"/>
            <a:ext cx="181992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b="1" dirty="0">
                <a:latin typeface="Arial" panose="020B0604020202020204" pitchFamily="34" charset="0"/>
              </a:rPr>
              <a:t>Gary Sheffield</a:t>
            </a:r>
          </a:p>
        </p:txBody>
      </p:sp>
      <p:sp>
        <p:nvSpPr>
          <p:cNvPr id="11" name="Rectangle 2"/>
          <p:cNvSpPr>
            <a:spLocks noChangeArrowheads="1"/>
          </p:cNvSpPr>
          <p:nvPr/>
        </p:nvSpPr>
        <p:spPr bwMode="auto">
          <a:xfrm>
            <a:off x="2994424" y="6426935"/>
            <a:ext cx="15176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b="1" dirty="0">
                <a:solidFill>
                  <a:schemeClr val="bg1"/>
                </a:solidFill>
                <a:latin typeface="Arial" panose="020B0604020202020204" pitchFamily="34" charset="0"/>
              </a:rPr>
              <a:t>John </a:t>
            </a:r>
            <a:r>
              <a:rPr lang="en-GB" altLang="en-US" sz="1800" b="1" dirty="0" err="1">
                <a:solidFill>
                  <a:schemeClr val="bg1"/>
                </a:solidFill>
                <a:latin typeface="Arial" panose="020B0604020202020204" pitchFamily="34" charset="0"/>
              </a:rPr>
              <a:t>Laffin</a:t>
            </a:r>
            <a:endParaRPr lang="en-GB" altLang="en-US" sz="1800" b="1" dirty="0">
              <a:solidFill>
                <a:schemeClr val="bg1"/>
              </a:solidFill>
              <a:latin typeface="Arial" panose="020B0604020202020204" pitchFamily="34" charset="0"/>
            </a:endParaRPr>
          </a:p>
        </p:txBody>
      </p:sp>
    </p:spTree>
    <p:extLst>
      <p:ext uri="{BB962C8B-B14F-4D97-AF65-F5344CB8AC3E}">
        <p14:creationId xmlns:p14="http://schemas.microsoft.com/office/powerpoint/2010/main" val="3436722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6740307"/>
          </a:xfrm>
          <a:prstGeom prst="rect">
            <a:avLst/>
          </a:prstGeom>
          <a:noFill/>
        </p:spPr>
        <p:txBody>
          <a:bodyPr wrap="square" rtlCol="0">
            <a:spAutoFit/>
          </a:bodyPr>
          <a:lstStyle/>
          <a:p>
            <a:r>
              <a:rPr lang="en-GB" sz="2400" dirty="0" smtClean="0">
                <a:latin typeface="Comic Sans MS" panose="030F0702030302020204" pitchFamily="66" charset="0"/>
              </a:rPr>
              <a:t>The Battle of the Somme, or at least its opening day, is such a notorious event that it is difficult to assess it objectively. On the first day of the offensive, July 1</a:t>
            </a:r>
            <a:r>
              <a:rPr lang="en-GB" sz="2400" baseline="30000" dirty="0" smtClean="0">
                <a:latin typeface="Comic Sans MS" panose="030F0702030302020204" pitchFamily="66" charset="0"/>
              </a:rPr>
              <a:t>st</a:t>
            </a:r>
            <a:r>
              <a:rPr lang="en-GB" sz="2400" dirty="0" smtClean="0">
                <a:latin typeface="Comic Sans MS" panose="030F0702030302020204" pitchFamily="66" charset="0"/>
              </a:rPr>
              <a:t>, 1916, the British Expeditionary Force (BEF) suffered 57,000 casualties, of whom 19,000 were killed. This was just the beginning of a four-month </a:t>
            </a:r>
            <a:r>
              <a:rPr lang="en-GB" sz="2400" dirty="0" err="1" smtClean="0">
                <a:latin typeface="Comic Sans MS" panose="030F0702030302020204" pitchFamily="66" charset="0"/>
              </a:rPr>
              <a:t>attritional</a:t>
            </a:r>
            <a:r>
              <a:rPr lang="en-GB" sz="2400" dirty="0" smtClean="0">
                <a:latin typeface="Comic Sans MS" panose="030F0702030302020204" pitchFamily="66" charset="0"/>
              </a:rPr>
              <a:t> struggle, which may have resulted in as many as 1.2 million British, French and German casualties. The Allies advanced a maximum of seven miles. Arras and Passchendaele followed in 1917, battles that similarly faile4d to break through the German trenches but which caused enormous losses. Such was the scale of the suffering that many see the Somme as mere futile slaughter and the Commander-in-Chief of the BEF, General (later Field Marshal) Sir Douglas Haig as a criminally incompetent ‘butcher’. At least in the Anglophone world, it is difficult to separate the reputation of the Somme from that of Haig, both which have undergone revision in recent years.</a:t>
            </a:r>
          </a:p>
          <a:p>
            <a:pPr algn="r"/>
            <a:r>
              <a:rPr lang="en-GB" sz="2400" i="1" dirty="0" smtClean="0"/>
              <a:t>-introduction by Gary Sheffield, Historian</a:t>
            </a:r>
            <a:endParaRPr lang="en-GB" sz="2400" i="1" dirty="0"/>
          </a:p>
        </p:txBody>
      </p:sp>
      <p:sp>
        <p:nvSpPr>
          <p:cNvPr id="6" name="Rectangle 5"/>
          <p:cNvSpPr/>
          <p:nvPr/>
        </p:nvSpPr>
        <p:spPr>
          <a:xfrm>
            <a:off x="251512" y="575186"/>
            <a:ext cx="8640975" cy="492596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400" b="1" dirty="0" smtClean="0">
                <a:solidFill>
                  <a:schemeClr val="tx1"/>
                </a:solidFill>
              </a:rPr>
              <a:t>TASK: Analyse Sheffield’s introduction to his article on Haig and the Battle of the Somme.</a:t>
            </a:r>
          </a:p>
          <a:p>
            <a:endParaRPr lang="en-GB" sz="2400" dirty="0" smtClean="0">
              <a:solidFill>
                <a:schemeClr val="tx1"/>
              </a:solidFill>
            </a:endParaRPr>
          </a:p>
          <a:p>
            <a:r>
              <a:rPr lang="en-GB" sz="2400" i="1" dirty="0" smtClean="0">
                <a:solidFill>
                  <a:schemeClr val="tx1"/>
                </a:solidFill>
              </a:rPr>
              <a:t>THINK ABOUT…</a:t>
            </a:r>
          </a:p>
          <a:p>
            <a:pPr marL="342900" indent="-342900">
              <a:buFont typeface="Arial" panose="020B0604020202020204" pitchFamily="34" charset="0"/>
              <a:buChar char="•"/>
            </a:pPr>
            <a:r>
              <a:rPr lang="en-GB" sz="2400" dirty="0" smtClean="0">
                <a:solidFill>
                  <a:schemeClr val="tx1"/>
                </a:solidFill>
              </a:rPr>
              <a:t>How does Sheffield make his topic seem </a:t>
            </a:r>
            <a:r>
              <a:rPr lang="en-GB" sz="2400" b="1" u="sng" dirty="0" smtClean="0">
                <a:solidFill>
                  <a:schemeClr val="tx1"/>
                </a:solidFill>
              </a:rPr>
              <a:t>important</a:t>
            </a:r>
            <a:r>
              <a:rPr lang="en-GB" sz="2400" dirty="0" smtClean="0">
                <a:solidFill>
                  <a:schemeClr val="tx1"/>
                </a:solidFill>
              </a:rPr>
              <a:t>?</a:t>
            </a:r>
          </a:p>
          <a:p>
            <a:pPr marL="342900" indent="-342900">
              <a:buFont typeface="Arial" panose="020B0604020202020204" pitchFamily="34" charset="0"/>
              <a:buChar char="•"/>
            </a:pPr>
            <a:r>
              <a:rPr lang="en-GB" sz="2400" dirty="0" smtClean="0">
                <a:solidFill>
                  <a:schemeClr val="tx1"/>
                </a:solidFill>
              </a:rPr>
              <a:t>What key </a:t>
            </a:r>
            <a:r>
              <a:rPr lang="en-GB" sz="2400" b="1" u="sng" dirty="0" smtClean="0">
                <a:solidFill>
                  <a:schemeClr val="tx1"/>
                </a:solidFill>
              </a:rPr>
              <a:t>dates</a:t>
            </a:r>
            <a:r>
              <a:rPr lang="en-GB" sz="2400" dirty="0" smtClean="0">
                <a:solidFill>
                  <a:schemeClr val="tx1"/>
                </a:solidFill>
              </a:rPr>
              <a:t>, </a:t>
            </a:r>
            <a:r>
              <a:rPr lang="en-GB" sz="2400" b="1" u="sng" dirty="0" smtClean="0">
                <a:solidFill>
                  <a:schemeClr val="tx1"/>
                </a:solidFill>
              </a:rPr>
              <a:t>names</a:t>
            </a:r>
            <a:r>
              <a:rPr lang="en-GB" sz="2400" dirty="0" smtClean="0">
                <a:solidFill>
                  <a:schemeClr val="tx1"/>
                </a:solidFill>
              </a:rPr>
              <a:t> and </a:t>
            </a:r>
            <a:r>
              <a:rPr lang="en-GB" sz="2400" b="1" u="sng" dirty="0" smtClean="0">
                <a:solidFill>
                  <a:schemeClr val="tx1"/>
                </a:solidFill>
              </a:rPr>
              <a:t>figures</a:t>
            </a:r>
            <a:r>
              <a:rPr lang="en-GB" sz="2400" dirty="0" smtClean="0">
                <a:solidFill>
                  <a:schemeClr val="tx1"/>
                </a:solidFill>
              </a:rPr>
              <a:t> does Sheffield include?</a:t>
            </a:r>
          </a:p>
          <a:p>
            <a:pPr marL="342900" indent="-342900">
              <a:buFont typeface="Arial" panose="020B0604020202020204" pitchFamily="34" charset="0"/>
              <a:buChar char="•"/>
            </a:pPr>
            <a:r>
              <a:rPr lang="en-GB" sz="2400" dirty="0" smtClean="0">
                <a:solidFill>
                  <a:schemeClr val="tx1"/>
                </a:solidFill>
              </a:rPr>
              <a:t>How does Sheffield use the introduction to put his topic into </a:t>
            </a:r>
            <a:r>
              <a:rPr lang="en-GB" sz="2400" b="1" u="sng" dirty="0" smtClean="0">
                <a:solidFill>
                  <a:schemeClr val="tx1"/>
                </a:solidFill>
              </a:rPr>
              <a:t>context</a:t>
            </a:r>
            <a:r>
              <a:rPr lang="en-GB" sz="2400" dirty="0" smtClean="0">
                <a:solidFill>
                  <a:schemeClr val="tx1"/>
                </a:solidFill>
              </a:rPr>
              <a:t>?</a:t>
            </a:r>
          </a:p>
          <a:p>
            <a:pPr marL="342900" indent="-342900">
              <a:buFont typeface="Arial" panose="020B0604020202020204" pitchFamily="34" charset="0"/>
              <a:buChar char="•"/>
            </a:pPr>
            <a:r>
              <a:rPr lang="en-GB" sz="2400" dirty="0" smtClean="0">
                <a:solidFill>
                  <a:schemeClr val="tx1"/>
                </a:solidFill>
              </a:rPr>
              <a:t>How does Sheffield show that there are different </a:t>
            </a:r>
            <a:r>
              <a:rPr lang="en-GB" sz="2400" b="1" u="sng" dirty="0" smtClean="0">
                <a:solidFill>
                  <a:schemeClr val="tx1"/>
                </a:solidFill>
              </a:rPr>
              <a:t>interpretations</a:t>
            </a:r>
            <a:r>
              <a:rPr lang="en-GB" sz="2400" dirty="0" smtClean="0">
                <a:solidFill>
                  <a:schemeClr val="tx1"/>
                </a:solidFill>
              </a:rPr>
              <a:t> of Haig?</a:t>
            </a:r>
          </a:p>
          <a:p>
            <a:pPr marL="342900" indent="-342900">
              <a:buFont typeface="Arial" panose="020B0604020202020204" pitchFamily="34" charset="0"/>
              <a:buChar char="•"/>
            </a:pPr>
            <a:r>
              <a:rPr lang="en-GB" sz="2400" dirty="0" smtClean="0">
                <a:solidFill>
                  <a:schemeClr val="tx1"/>
                </a:solidFill>
              </a:rPr>
              <a:t>How does Sheffield get the attention of the reader with ‘</a:t>
            </a:r>
            <a:r>
              <a:rPr lang="en-GB" sz="2400" b="1" u="sng" dirty="0" smtClean="0">
                <a:solidFill>
                  <a:schemeClr val="tx1"/>
                </a:solidFill>
              </a:rPr>
              <a:t>hooks</a:t>
            </a:r>
            <a:r>
              <a:rPr lang="en-GB" sz="2400" dirty="0" smtClean="0">
                <a:solidFill>
                  <a:schemeClr val="tx1"/>
                </a:solidFill>
              </a:rPr>
              <a:t>’, </a:t>
            </a:r>
            <a:r>
              <a:rPr lang="en-GB" sz="2400" b="1" u="sng" dirty="0" smtClean="0">
                <a:solidFill>
                  <a:schemeClr val="tx1"/>
                </a:solidFill>
              </a:rPr>
              <a:t>puzzles</a:t>
            </a:r>
            <a:r>
              <a:rPr lang="en-GB" sz="2400" dirty="0" smtClean="0">
                <a:solidFill>
                  <a:schemeClr val="tx1"/>
                </a:solidFill>
              </a:rPr>
              <a:t> or </a:t>
            </a:r>
            <a:r>
              <a:rPr lang="en-GB" sz="2400" b="1" u="sng" dirty="0" smtClean="0">
                <a:solidFill>
                  <a:schemeClr val="tx1"/>
                </a:solidFill>
              </a:rPr>
              <a:t>uncertainties</a:t>
            </a:r>
            <a:r>
              <a:rPr lang="en-GB" sz="2400" dirty="0" smtClean="0">
                <a:solidFill>
                  <a:schemeClr val="tx1"/>
                </a:solidFill>
              </a:rPr>
              <a:t>?</a:t>
            </a:r>
          </a:p>
          <a:p>
            <a:pPr marL="342900" indent="-342900">
              <a:buFont typeface="Arial" panose="020B0604020202020204" pitchFamily="34" charset="0"/>
              <a:buChar char="•"/>
            </a:pPr>
            <a:r>
              <a:rPr lang="en-GB" sz="2400" dirty="0" smtClean="0">
                <a:solidFill>
                  <a:schemeClr val="tx1"/>
                </a:solidFill>
              </a:rPr>
              <a:t>How does Sheffield make the topic seem </a:t>
            </a:r>
            <a:r>
              <a:rPr lang="en-GB" sz="2400" b="1" u="sng" dirty="0" smtClean="0">
                <a:solidFill>
                  <a:schemeClr val="tx1"/>
                </a:solidFill>
              </a:rPr>
              <a:t>emotional</a:t>
            </a:r>
            <a:r>
              <a:rPr lang="en-GB" sz="2400" dirty="0" smtClean="0">
                <a:solidFill>
                  <a:schemeClr val="tx1"/>
                </a:solidFill>
              </a:rPr>
              <a:t>?</a:t>
            </a:r>
          </a:p>
          <a:p>
            <a:endParaRPr lang="en-GB" sz="2400" dirty="0" smtClean="0">
              <a:solidFill>
                <a:schemeClr val="tx1"/>
              </a:solidFill>
            </a:endParaRPr>
          </a:p>
          <a:p>
            <a:endParaRPr lang="en-GB" sz="2400" dirty="0" smtClean="0">
              <a:solidFill>
                <a:schemeClr val="tx1"/>
              </a:solidFill>
            </a:endParaRPr>
          </a:p>
        </p:txBody>
      </p:sp>
    </p:spTree>
    <p:extLst>
      <p:ext uri="{BB962C8B-B14F-4D97-AF65-F5344CB8AC3E}">
        <p14:creationId xmlns:p14="http://schemas.microsoft.com/office/powerpoint/2010/main" val="2597812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6740307"/>
          </a:xfrm>
          <a:prstGeom prst="rect">
            <a:avLst/>
          </a:prstGeom>
          <a:noFill/>
        </p:spPr>
        <p:txBody>
          <a:bodyPr wrap="square" rtlCol="0">
            <a:spAutoFit/>
          </a:bodyPr>
          <a:lstStyle/>
          <a:p>
            <a:r>
              <a:rPr lang="en-GB" sz="2400" dirty="0" smtClean="0">
                <a:latin typeface="Comic Sans MS" panose="030F0702030302020204" pitchFamily="66" charset="0"/>
              </a:rPr>
              <a:t>The Battle of the Somme, or at least its opening day, is such a notorious event that it is difficult to assess it objectively. On the first day of the offensive, July 1</a:t>
            </a:r>
            <a:r>
              <a:rPr lang="en-GB" sz="2400" baseline="30000" dirty="0" smtClean="0">
                <a:latin typeface="Comic Sans MS" panose="030F0702030302020204" pitchFamily="66" charset="0"/>
              </a:rPr>
              <a:t>st</a:t>
            </a:r>
            <a:r>
              <a:rPr lang="en-GB" sz="2400" dirty="0" smtClean="0">
                <a:latin typeface="Comic Sans MS" panose="030F0702030302020204" pitchFamily="66" charset="0"/>
              </a:rPr>
              <a:t>, 1916, the British Expeditionary Force (BEF) suffered 57,000 casualties, of whom 19,000 were killed. This was just the beginning of a four-month </a:t>
            </a:r>
            <a:r>
              <a:rPr lang="en-GB" sz="2400" dirty="0" err="1" smtClean="0">
                <a:latin typeface="Comic Sans MS" panose="030F0702030302020204" pitchFamily="66" charset="0"/>
              </a:rPr>
              <a:t>attritional</a:t>
            </a:r>
            <a:r>
              <a:rPr lang="en-GB" sz="2400" dirty="0" smtClean="0">
                <a:latin typeface="Comic Sans MS" panose="030F0702030302020204" pitchFamily="66" charset="0"/>
              </a:rPr>
              <a:t> struggle, which may have resulted in as many as 1.2 million British, French and German casualties. The Allies advanced a maximum of seven miles. Arras and Passchendaele followed in 1917, battles that similarly faile4d to break through the German trenches but which caused enormous losses. Such was the scale of the suffering that many see the Somme as mere futile slaughter and the Commander-in-Chief of the BEF, General (later Field Marshal) Sir Douglas Haig as a criminally incompetent ‘butcher’. At least in the Anglophone world, it is difficult to separate the reputation of the Somme from that of Haig, both which have undergone revision in recent years.</a:t>
            </a:r>
          </a:p>
          <a:p>
            <a:pPr algn="r"/>
            <a:r>
              <a:rPr lang="en-GB" sz="2400" i="1" dirty="0" smtClean="0"/>
              <a:t>-introduction by Gary Sheffield, Historian</a:t>
            </a:r>
            <a:endParaRPr lang="en-GB" sz="2400" i="1" dirty="0"/>
          </a:p>
        </p:txBody>
      </p:sp>
      <p:sp>
        <p:nvSpPr>
          <p:cNvPr id="6" name="Rectangle 5"/>
          <p:cNvSpPr/>
          <p:nvPr/>
        </p:nvSpPr>
        <p:spPr>
          <a:xfrm>
            <a:off x="266260" y="634180"/>
            <a:ext cx="8611479" cy="492596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400" b="1" dirty="0" smtClean="0">
                <a:solidFill>
                  <a:schemeClr val="tx1"/>
                </a:solidFill>
              </a:rPr>
              <a:t>TASK: Analyse Sheffield’s introduction to his article on Haig and the Battle of the Somme.</a:t>
            </a:r>
          </a:p>
          <a:p>
            <a:endParaRPr lang="en-GB" sz="2400" dirty="0" smtClean="0">
              <a:solidFill>
                <a:schemeClr val="tx1"/>
              </a:solidFill>
            </a:endParaRPr>
          </a:p>
          <a:p>
            <a:r>
              <a:rPr lang="en-GB" sz="2400" i="1" dirty="0" smtClean="0">
                <a:solidFill>
                  <a:schemeClr val="tx1"/>
                </a:solidFill>
              </a:rPr>
              <a:t>THINK ABOUT…</a:t>
            </a:r>
          </a:p>
          <a:p>
            <a:pPr marL="342900" indent="-342900">
              <a:buFont typeface="Arial" panose="020B0604020202020204" pitchFamily="34" charset="0"/>
              <a:buChar char="•"/>
            </a:pPr>
            <a:r>
              <a:rPr lang="en-GB" sz="2400" dirty="0" smtClean="0">
                <a:solidFill>
                  <a:srgbClr val="00B050"/>
                </a:solidFill>
              </a:rPr>
              <a:t>How does Sheffield make his topic seem </a:t>
            </a:r>
            <a:r>
              <a:rPr lang="en-GB" sz="2400" b="1" u="sng" dirty="0" smtClean="0">
                <a:solidFill>
                  <a:srgbClr val="00B050"/>
                </a:solidFill>
              </a:rPr>
              <a:t>important</a:t>
            </a:r>
            <a:r>
              <a:rPr lang="en-GB" sz="2400" dirty="0" smtClean="0">
                <a:solidFill>
                  <a:srgbClr val="00B050"/>
                </a:solidFill>
              </a:rPr>
              <a:t>?</a:t>
            </a:r>
          </a:p>
          <a:p>
            <a:pPr marL="342900" indent="-342900">
              <a:buFont typeface="Arial" panose="020B0604020202020204" pitchFamily="34" charset="0"/>
              <a:buChar char="•"/>
            </a:pPr>
            <a:r>
              <a:rPr lang="en-GB" sz="2400" dirty="0" smtClean="0">
                <a:solidFill>
                  <a:srgbClr val="FF0000"/>
                </a:solidFill>
              </a:rPr>
              <a:t>What key </a:t>
            </a:r>
            <a:r>
              <a:rPr lang="en-GB" sz="2400" b="1" u="sng" dirty="0" smtClean="0">
                <a:solidFill>
                  <a:srgbClr val="FF0000"/>
                </a:solidFill>
              </a:rPr>
              <a:t>dates</a:t>
            </a:r>
            <a:r>
              <a:rPr lang="en-GB" sz="2400" dirty="0" smtClean="0">
                <a:solidFill>
                  <a:srgbClr val="FF0000"/>
                </a:solidFill>
              </a:rPr>
              <a:t>, </a:t>
            </a:r>
            <a:r>
              <a:rPr lang="en-GB" sz="2400" b="1" u="sng" dirty="0" smtClean="0">
                <a:solidFill>
                  <a:srgbClr val="FF0000"/>
                </a:solidFill>
              </a:rPr>
              <a:t>names</a:t>
            </a:r>
            <a:r>
              <a:rPr lang="en-GB" sz="2400" dirty="0" smtClean="0">
                <a:solidFill>
                  <a:srgbClr val="FF0000"/>
                </a:solidFill>
              </a:rPr>
              <a:t> and </a:t>
            </a:r>
            <a:r>
              <a:rPr lang="en-GB" sz="2400" b="1" u="sng" dirty="0" smtClean="0">
                <a:solidFill>
                  <a:srgbClr val="FF0000"/>
                </a:solidFill>
              </a:rPr>
              <a:t>figures</a:t>
            </a:r>
            <a:r>
              <a:rPr lang="en-GB" sz="2400" dirty="0" smtClean="0">
                <a:solidFill>
                  <a:srgbClr val="FF0000"/>
                </a:solidFill>
              </a:rPr>
              <a:t> does Sheffield include?</a:t>
            </a:r>
          </a:p>
          <a:p>
            <a:pPr marL="342900" indent="-342900">
              <a:buFont typeface="Arial" panose="020B0604020202020204" pitchFamily="34" charset="0"/>
              <a:buChar char="•"/>
            </a:pPr>
            <a:r>
              <a:rPr lang="en-GB" sz="2400" dirty="0" smtClean="0">
                <a:solidFill>
                  <a:srgbClr val="7030A0"/>
                </a:solidFill>
              </a:rPr>
              <a:t>How does Sheffield use the introduction to put his topic into </a:t>
            </a:r>
            <a:r>
              <a:rPr lang="en-GB" sz="2400" b="1" u="sng" dirty="0" smtClean="0">
                <a:solidFill>
                  <a:srgbClr val="7030A0"/>
                </a:solidFill>
              </a:rPr>
              <a:t>context</a:t>
            </a:r>
            <a:r>
              <a:rPr lang="en-GB" sz="2400" dirty="0" smtClean="0">
                <a:solidFill>
                  <a:srgbClr val="7030A0"/>
                </a:solidFill>
              </a:rPr>
              <a:t>?</a:t>
            </a:r>
          </a:p>
          <a:p>
            <a:pPr marL="342900" indent="-342900">
              <a:buFont typeface="Arial" panose="020B0604020202020204" pitchFamily="34" charset="0"/>
              <a:buChar char="•"/>
            </a:pPr>
            <a:r>
              <a:rPr lang="en-GB" sz="2400" dirty="0" smtClean="0">
                <a:solidFill>
                  <a:schemeClr val="accent1"/>
                </a:solidFill>
              </a:rPr>
              <a:t>How does Sheffield show that there are different </a:t>
            </a:r>
            <a:r>
              <a:rPr lang="en-GB" sz="2400" b="1" u="sng" dirty="0" smtClean="0">
                <a:solidFill>
                  <a:schemeClr val="accent1"/>
                </a:solidFill>
              </a:rPr>
              <a:t>interpretations</a:t>
            </a:r>
            <a:r>
              <a:rPr lang="en-GB" sz="2400" dirty="0" smtClean="0">
                <a:solidFill>
                  <a:schemeClr val="accent1"/>
                </a:solidFill>
              </a:rPr>
              <a:t> of Haig?</a:t>
            </a:r>
          </a:p>
          <a:p>
            <a:pPr marL="342900" indent="-342900">
              <a:buFont typeface="Arial" panose="020B0604020202020204" pitchFamily="34" charset="0"/>
              <a:buChar char="•"/>
            </a:pPr>
            <a:r>
              <a:rPr lang="en-GB" sz="2400" dirty="0" smtClean="0">
                <a:solidFill>
                  <a:schemeClr val="bg1">
                    <a:lumMod val="95000"/>
                  </a:schemeClr>
                </a:solidFill>
              </a:rPr>
              <a:t>How does Sheffield get the attention of the reader with ‘</a:t>
            </a:r>
            <a:r>
              <a:rPr lang="en-GB" sz="2400" b="1" u="sng" dirty="0" smtClean="0">
                <a:solidFill>
                  <a:schemeClr val="bg1">
                    <a:lumMod val="95000"/>
                  </a:schemeClr>
                </a:solidFill>
              </a:rPr>
              <a:t>hooks</a:t>
            </a:r>
            <a:r>
              <a:rPr lang="en-GB" sz="2400" dirty="0" smtClean="0">
                <a:solidFill>
                  <a:schemeClr val="bg1">
                    <a:lumMod val="95000"/>
                  </a:schemeClr>
                </a:solidFill>
              </a:rPr>
              <a:t>’, </a:t>
            </a:r>
            <a:r>
              <a:rPr lang="en-GB" sz="2400" b="1" u="sng" dirty="0" smtClean="0">
                <a:solidFill>
                  <a:schemeClr val="bg1">
                    <a:lumMod val="95000"/>
                  </a:schemeClr>
                </a:solidFill>
              </a:rPr>
              <a:t>puzzles</a:t>
            </a:r>
            <a:r>
              <a:rPr lang="en-GB" sz="2400" dirty="0" smtClean="0">
                <a:solidFill>
                  <a:schemeClr val="bg1">
                    <a:lumMod val="95000"/>
                  </a:schemeClr>
                </a:solidFill>
              </a:rPr>
              <a:t> or </a:t>
            </a:r>
            <a:r>
              <a:rPr lang="en-GB" sz="2400" b="1" u="sng" dirty="0" smtClean="0">
                <a:solidFill>
                  <a:schemeClr val="bg1">
                    <a:lumMod val="95000"/>
                  </a:schemeClr>
                </a:solidFill>
              </a:rPr>
              <a:t>uncertainties</a:t>
            </a:r>
            <a:r>
              <a:rPr lang="en-GB" sz="2400" dirty="0" smtClean="0">
                <a:solidFill>
                  <a:schemeClr val="bg1">
                    <a:lumMod val="95000"/>
                  </a:schemeClr>
                </a:solidFill>
              </a:rPr>
              <a:t>?</a:t>
            </a:r>
          </a:p>
          <a:p>
            <a:pPr marL="342900" indent="-342900">
              <a:buFont typeface="Arial" panose="020B0604020202020204" pitchFamily="34" charset="0"/>
              <a:buChar char="•"/>
            </a:pPr>
            <a:r>
              <a:rPr lang="en-GB" sz="2400" dirty="0" smtClean="0">
                <a:solidFill>
                  <a:srgbClr val="FF0066"/>
                </a:solidFill>
              </a:rPr>
              <a:t>How does Sheffield make the topic seem </a:t>
            </a:r>
            <a:r>
              <a:rPr lang="en-GB" sz="2400" b="1" u="sng" dirty="0" smtClean="0">
                <a:solidFill>
                  <a:srgbClr val="FF0066"/>
                </a:solidFill>
              </a:rPr>
              <a:t>emotional</a:t>
            </a:r>
            <a:r>
              <a:rPr lang="en-GB" sz="2400" dirty="0" smtClean="0">
                <a:solidFill>
                  <a:srgbClr val="FF0066"/>
                </a:solidFill>
              </a:rPr>
              <a:t>?</a:t>
            </a:r>
          </a:p>
          <a:p>
            <a:endParaRPr lang="en-GB" sz="2400" dirty="0" smtClean="0">
              <a:solidFill>
                <a:schemeClr val="tx1"/>
              </a:solidFill>
            </a:endParaRPr>
          </a:p>
          <a:p>
            <a:endParaRPr lang="en-GB" sz="2400" dirty="0" smtClean="0">
              <a:solidFill>
                <a:schemeClr val="tx1"/>
              </a:solidFill>
            </a:endParaRPr>
          </a:p>
        </p:txBody>
      </p:sp>
    </p:spTree>
    <p:extLst>
      <p:ext uri="{BB962C8B-B14F-4D97-AF65-F5344CB8AC3E}">
        <p14:creationId xmlns:p14="http://schemas.microsoft.com/office/powerpoint/2010/main" val="1062131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508" y="1637640"/>
            <a:ext cx="8854984" cy="4351338"/>
          </a:xfrm>
        </p:spPr>
        <p:txBody>
          <a:bodyPr/>
          <a:lstStyle/>
          <a:p>
            <a:pPr marL="0" indent="0">
              <a:buNone/>
            </a:pPr>
            <a:r>
              <a:rPr lang="en-GB" dirty="0" smtClean="0"/>
              <a:t>What would we want to include in an introduction to an essay with the above title?</a:t>
            </a:r>
          </a:p>
          <a:p>
            <a:pPr marL="0" indent="0">
              <a:buNone/>
            </a:pPr>
            <a:r>
              <a:rPr lang="en-GB" dirty="0" smtClean="0"/>
              <a:t>	-what evidence can we use?</a:t>
            </a:r>
          </a:p>
          <a:p>
            <a:pPr marL="0" indent="0">
              <a:buNone/>
            </a:pPr>
            <a:r>
              <a:rPr lang="en-GB" dirty="0" smtClean="0"/>
              <a:t>	-how can we use the introduction to show our 	own opinion?</a:t>
            </a:r>
          </a:p>
          <a:p>
            <a:pPr marL="0" indent="0">
              <a:buNone/>
            </a:pPr>
            <a:endParaRPr lang="en-GB" dirty="0"/>
          </a:p>
          <a:p>
            <a:pPr marL="0" indent="0">
              <a:buNone/>
            </a:pPr>
            <a:r>
              <a:rPr lang="en-GB" dirty="0" smtClean="0"/>
              <a:t>Look at your sheet of evidence from last lesson and make a list of what you are going to include in your introduction.</a:t>
            </a:r>
            <a:endParaRPr lang="en-GB" dirty="0"/>
          </a:p>
        </p:txBody>
      </p:sp>
      <p:sp>
        <p:nvSpPr>
          <p:cNvPr id="5" name="Title 1"/>
          <p:cNvSpPr>
            <a:spLocks noGrp="1"/>
          </p:cNvSpPr>
          <p:nvPr>
            <p:ph type="title"/>
          </p:nvPr>
        </p:nvSpPr>
        <p:spPr>
          <a:xfrm>
            <a:off x="144507" y="117815"/>
            <a:ext cx="8854985" cy="1325563"/>
          </a:xfrm>
          <a:solidFill>
            <a:schemeClr val="accent4"/>
          </a:solidFill>
        </p:spPr>
        <p:txBody>
          <a:bodyPr anchor="t">
            <a:noAutofit/>
          </a:bodyPr>
          <a:lstStyle/>
          <a:p>
            <a:pPr algn="ctr"/>
            <a:r>
              <a:rPr lang="en-GB" sz="4000" b="1" u="sng" dirty="0" smtClean="0"/>
              <a:t>Does Field Marshall Haig deserve his nickname the ‘</a:t>
            </a:r>
            <a:r>
              <a:rPr lang="en-GB" sz="4000" b="1" u="sng" dirty="0"/>
              <a:t>Butcher of the Somme’?</a:t>
            </a:r>
            <a:br>
              <a:rPr lang="en-GB" sz="4000" b="1" u="sng" dirty="0"/>
            </a:br>
            <a:endParaRPr lang="en-GB" sz="4000" dirty="0"/>
          </a:p>
        </p:txBody>
      </p:sp>
    </p:spTree>
    <p:extLst>
      <p:ext uri="{BB962C8B-B14F-4D97-AF65-F5344CB8AC3E}">
        <p14:creationId xmlns:p14="http://schemas.microsoft.com/office/powerpoint/2010/main" val="22565812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01901"/>
            <a:ext cx="9143999" cy="1647631"/>
          </a:xfrm>
          <a:noFill/>
          <a:ln>
            <a:solidFill>
              <a:schemeClr val="tx1"/>
            </a:solidFill>
          </a:ln>
        </p:spPr>
        <p:txBody>
          <a:bodyPr>
            <a:noAutofit/>
          </a:bodyPr>
          <a:lstStyle/>
          <a:p>
            <a:pPr marL="0" indent="0">
              <a:buNone/>
            </a:pPr>
            <a:r>
              <a:rPr lang="en-GB" sz="2400" b="1" dirty="0" smtClean="0"/>
              <a:t>TASK: Write an introduction to the above question that gets across your own interpretation of Haig and grasps the reader.</a:t>
            </a:r>
          </a:p>
          <a:p>
            <a:pPr marL="0" indent="0">
              <a:buNone/>
            </a:pPr>
            <a:r>
              <a:rPr lang="en-GB" sz="2400" dirty="0" smtClean="0"/>
              <a:t>Include evidence from the sources, and think about the questions we used to analyse Sheffield’s introduction.</a:t>
            </a:r>
            <a:endParaRPr lang="en-GB" sz="2400" dirty="0"/>
          </a:p>
        </p:txBody>
      </p:sp>
      <p:sp>
        <p:nvSpPr>
          <p:cNvPr id="4" name="Title 1"/>
          <p:cNvSpPr>
            <a:spLocks noGrp="1"/>
          </p:cNvSpPr>
          <p:nvPr>
            <p:ph type="title"/>
          </p:nvPr>
        </p:nvSpPr>
        <p:spPr>
          <a:xfrm>
            <a:off x="144507" y="117816"/>
            <a:ext cx="8854985" cy="696224"/>
          </a:xfrm>
          <a:solidFill>
            <a:schemeClr val="accent4"/>
          </a:solidFill>
        </p:spPr>
        <p:txBody>
          <a:bodyPr anchor="t">
            <a:noAutofit/>
          </a:bodyPr>
          <a:lstStyle/>
          <a:p>
            <a:pPr algn="ctr"/>
            <a:r>
              <a:rPr lang="en-GB" sz="4000" b="1" u="sng" dirty="0" smtClean="0"/>
              <a:t>‘</a:t>
            </a:r>
            <a:r>
              <a:rPr lang="en-GB" sz="4000" b="1" u="sng" dirty="0"/>
              <a:t>Butcher of the Somme</a:t>
            </a:r>
            <a:r>
              <a:rPr lang="en-GB" sz="4000" b="1" u="sng" dirty="0" smtClean="0"/>
              <a:t>’? An Introduction</a:t>
            </a:r>
            <a:r>
              <a:rPr lang="en-GB" sz="4000" b="1" u="sng" dirty="0"/>
              <a:t/>
            </a:r>
            <a:br>
              <a:rPr lang="en-GB" sz="4000" b="1" u="sng" dirty="0"/>
            </a:br>
            <a:endParaRPr lang="en-GB" sz="4000" dirty="0"/>
          </a:p>
        </p:txBody>
      </p:sp>
      <p:sp>
        <p:nvSpPr>
          <p:cNvPr id="5" name="Content Placeholder 2"/>
          <p:cNvSpPr txBox="1">
            <a:spLocks/>
          </p:cNvSpPr>
          <p:nvPr/>
        </p:nvSpPr>
        <p:spPr>
          <a:xfrm>
            <a:off x="190226" y="3408055"/>
            <a:ext cx="8763545" cy="334788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000" b="1" dirty="0" smtClean="0"/>
              <a:t>SUCCESS CRITERIA</a:t>
            </a:r>
          </a:p>
          <a:p>
            <a:r>
              <a:rPr lang="en-GB" sz="2000" dirty="0" smtClean="0"/>
              <a:t>Communicate your own interpretation of Haig by your use of language </a:t>
            </a:r>
            <a:r>
              <a:rPr lang="en-GB" sz="2000" i="1" dirty="0" smtClean="0"/>
              <a:t>(e.g. Haig’s </a:t>
            </a:r>
            <a:r>
              <a:rPr lang="en-GB" sz="2000" b="1" i="1" u="sng" dirty="0" smtClean="0"/>
              <a:t>careless</a:t>
            </a:r>
            <a:r>
              <a:rPr lang="en-GB" sz="2000" i="1" dirty="0" smtClean="0"/>
              <a:t> and </a:t>
            </a:r>
            <a:r>
              <a:rPr lang="en-GB" sz="2000" b="1" i="1" u="sng" dirty="0" smtClean="0"/>
              <a:t>inconsiderate</a:t>
            </a:r>
            <a:r>
              <a:rPr lang="en-GB" sz="2000" i="1" dirty="0" smtClean="0"/>
              <a:t> tactics served to…)</a:t>
            </a:r>
            <a:endParaRPr lang="en-GB" sz="2000" dirty="0" smtClean="0"/>
          </a:p>
          <a:p>
            <a:r>
              <a:rPr lang="en-GB" sz="2000" dirty="0" smtClean="0"/>
              <a:t>Put your interpretation into context </a:t>
            </a:r>
            <a:r>
              <a:rPr lang="en-GB" sz="2000" i="1" dirty="0" smtClean="0"/>
              <a:t>(e.g. Historians have </a:t>
            </a:r>
            <a:r>
              <a:rPr lang="en-GB" sz="2000" b="1" i="1" u="sng" dirty="0" smtClean="0"/>
              <a:t>debated</a:t>
            </a:r>
            <a:r>
              <a:rPr lang="en-GB" sz="2000" i="1" dirty="0" smtClean="0"/>
              <a:t> about Haig’s role…)</a:t>
            </a:r>
            <a:endParaRPr lang="en-GB" sz="2000" dirty="0" smtClean="0"/>
          </a:p>
          <a:p>
            <a:r>
              <a:rPr lang="en-GB" sz="2000" dirty="0" smtClean="0"/>
              <a:t>Base the interpretation on specific evidence and draw out some examples  </a:t>
            </a:r>
            <a:r>
              <a:rPr lang="en-GB" sz="2000" i="1" dirty="0" smtClean="0"/>
              <a:t>(e.g. Haig was described as a ‘</a:t>
            </a:r>
            <a:r>
              <a:rPr lang="en-GB" sz="2000" b="1" i="1" u="sng" dirty="0" smtClean="0"/>
              <a:t>second-rate commander’ </a:t>
            </a:r>
            <a:r>
              <a:rPr lang="en-GB" sz="2000" i="1" dirty="0" smtClean="0"/>
              <a:t>by </a:t>
            </a:r>
            <a:r>
              <a:rPr lang="en-GB" sz="2000" b="1" i="1" u="sng" dirty="0" smtClean="0"/>
              <a:t>David Lloyd George</a:t>
            </a:r>
            <a:r>
              <a:rPr lang="en-GB" sz="2000" i="1" dirty="0" smtClean="0"/>
              <a:t> in… A list from </a:t>
            </a:r>
            <a:r>
              <a:rPr lang="en-GB" sz="2000" b="1" i="1" u="sng" dirty="0" smtClean="0"/>
              <a:t>the list of the dead</a:t>
            </a:r>
            <a:r>
              <a:rPr lang="en-GB" sz="2000" i="1" dirty="0" smtClean="0"/>
              <a:t> shows that…)</a:t>
            </a:r>
            <a:endParaRPr lang="en-GB" sz="2000" dirty="0" smtClean="0"/>
          </a:p>
          <a:p>
            <a:r>
              <a:rPr lang="en-GB" sz="2000" dirty="0" smtClean="0"/>
              <a:t>Grasp the reader </a:t>
            </a:r>
            <a:r>
              <a:rPr lang="en-GB" sz="2000" i="1" dirty="0" smtClean="0"/>
              <a:t>(e.g. The </a:t>
            </a:r>
            <a:r>
              <a:rPr lang="en-GB" sz="2000" b="1" i="1" u="sng" dirty="0" smtClean="0"/>
              <a:t>puzzling</a:t>
            </a:r>
            <a:r>
              <a:rPr lang="en-GB" sz="2000" i="1" dirty="0" smtClean="0"/>
              <a:t> question is… This was </a:t>
            </a:r>
            <a:r>
              <a:rPr lang="en-GB" sz="2000" b="1" i="1" u="sng" dirty="0" smtClean="0"/>
              <a:t>only the beginning</a:t>
            </a:r>
            <a:r>
              <a:rPr lang="en-GB" sz="2000" i="1" dirty="0" smtClean="0"/>
              <a:t>… Such was </a:t>
            </a:r>
            <a:r>
              <a:rPr lang="en-GB" sz="2000" b="1" i="1" u="sng" dirty="0" smtClean="0"/>
              <a:t>the scale</a:t>
            </a:r>
            <a:r>
              <a:rPr lang="en-GB" sz="2000" i="1" dirty="0" smtClean="0"/>
              <a:t>…)</a:t>
            </a:r>
            <a:endParaRPr lang="en-GB" sz="2000" dirty="0" smtClean="0"/>
          </a:p>
        </p:txBody>
      </p:sp>
    </p:spTree>
    <p:extLst>
      <p:ext uri="{BB962C8B-B14F-4D97-AF65-F5344CB8AC3E}">
        <p14:creationId xmlns:p14="http://schemas.microsoft.com/office/powerpoint/2010/main" val="42241109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295</TotalTime>
  <Words>3268</Words>
  <Application>Microsoft Office PowerPoint</Application>
  <PresentationFormat>On-screen Show (4:3)</PresentationFormat>
  <Paragraphs>163</Paragraphs>
  <Slides>14</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Comic Sans MS</vt:lpstr>
      <vt:lpstr>Office Theme</vt:lpstr>
      <vt:lpstr>How Do You Decide What to Read?</vt:lpstr>
      <vt:lpstr>PowerPoint Presentation</vt:lpstr>
      <vt:lpstr>What are Introductions for?</vt:lpstr>
      <vt:lpstr>What are Introductions for?</vt:lpstr>
      <vt:lpstr>Does Field Marshall Haig deserve his nickname the ‘Butcher of the Somme’? </vt:lpstr>
      <vt:lpstr>PowerPoint Presentation</vt:lpstr>
      <vt:lpstr>PowerPoint Presentation</vt:lpstr>
      <vt:lpstr>Does Field Marshall Haig deserve his nickname the ‘Butcher of the Somme’? </vt:lpstr>
      <vt:lpstr>‘Butcher of the Somme’? An Introduction </vt:lpstr>
      <vt:lpstr>PowerPoint Presentation</vt:lpstr>
      <vt:lpstr>PowerPoint Presentation</vt:lpstr>
      <vt:lpstr>PowerPoint Presentation</vt:lpstr>
      <vt:lpstr>PowerPoint Presentation</vt:lpstr>
      <vt:lpstr>PowerPoint Presentation</vt:lpstr>
    </vt:vector>
  </TitlesOfParts>
  <Company>NYCC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do you decide what to read?</dc:title>
  <dc:creator>Natalie Kesterton</dc:creator>
  <cp:lastModifiedBy>Natalie Kesterton</cp:lastModifiedBy>
  <cp:revision>45</cp:revision>
  <cp:lastPrinted>2016-12-12T12:21:05Z</cp:lastPrinted>
  <dcterms:created xsi:type="dcterms:W3CDTF">2016-12-08T14:28:37Z</dcterms:created>
  <dcterms:modified xsi:type="dcterms:W3CDTF">2018-03-27T11:02:19Z</dcterms:modified>
</cp:coreProperties>
</file>