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4"/>
  </p:notesMasterIdLst>
  <p:sldIdLst>
    <p:sldId id="259" r:id="rId2"/>
    <p:sldId id="260" r:id="rId3"/>
    <p:sldId id="256" r:id="rId4"/>
    <p:sldId id="257" r:id="rId5"/>
    <p:sldId id="265" r:id="rId6"/>
    <p:sldId id="264" r:id="rId7"/>
    <p:sldId id="268" r:id="rId8"/>
    <p:sldId id="271" r:id="rId9"/>
    <p:sldId id="263" r:id="rId10"/>
    <p:sldId id="278" r:id="rId11"/>
    <p:sldId id="285" r:id="rId12"/>
    <p:sldId id="284" r:id="rId13"/>
    <p:sldId id="269" r:id="rId14"/>
    <p:sldId id="280" r:id="rId15"/>
    <p:sldId id="287" r:id="rId16"/>
    <p:sldId id="281" r:id="rId17"/>
    <p:sldId id="288" r:id="rId18"/>
    <p:sldId id="286" r:id="rId19"/>
    <p:sldId id="258" r:id="rId20"/>
    <p:sldId id="266" r:id="rId21"/>
    <p:sldId id="272" r:id="rId22"/>
    <p:sldId id="273" r:id="rId23"/>
    <p:sldId id="261" r:id="rId24"/>
    <p:sldId id="267" r:id="rId25"/>
    <p:sldId id="274" r:id="rId26"/>
    <p:sldId id="275" r:id="rId27"/>
    <p:sldId id="262" r:id="rId28"/>
    <p:sldId id="270" r:id="rId29"/>
    <p:sldId id="276" r:id="rId30"/>
    <p:sldId id="277" r:id="rId31"/>
    <p:sldId id="282" r:id="rId32"/>
    <p:sldId id="283" r:id="rId33"/>
  </p:sldIdLst>
  <p:sldSz cx="9144000" cy="6858000" type="screen4x3"/>
  <p:notesSz cx="67691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75"/>
    <p:restoredTop sz="94705"/>
  </p:normalViewPr>
  <p:slideViewPr>
    <p:cSldViewPr snapToGrid="0" snapToObjects="1">
      <p:cViewPr varScale="1">
        <p:scale>
          <a:sx n="115" d="100"/>
          <a:sy n="115" d="100"/>
        </p:scale>
        <p:origin x="108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7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33813" y="0"/>
            <a:ext cx="2933700" cy="496888"/>
          </a:xfrm>
          <a:prstGeom prst="rect">
            <a:avLst/>
          </a:prstGeom>
        </p:spPr>
        <p:txBody>
          <a:bodyPr vert="horz" lIns="91440" tIns="45720" rIns="91440" bIns="45720" rtlCol="0"/>
          <a:lstStyle>
            <a:lvl1pPr algn="r">
              <a:defRPr sz="1200"/>
            </a:lvl1pPr>
          </a:lstStyle>
          <a:p>
            <a:fld id="{8B0AC7E3-3048-4023-8992-F1698DD1FCDE}" type="datetimeFigureOut">
              <a:rPr lang="en-GB" smtClean="0"/>
              <a:t>30/08/2017</a:t>
            </a:fld>
            <a:endParaRPr lang="en-GB"/>
          </a:p>
        </p:txBody>
      </p:sp>
      <p:sp>
        <p:nvSpPr>
          <p:cNvPr id="4" name="Slide Image Placeholder 3"/>
          <p:cNvSpPr>
            <a:spLocks noGrp="1" noRot="1" noChangeAspect="1"/>
          </p:cNvSpPr>
          <p:nvPr>
            <p:ph type="sldImg" idx="2"/>
          </p:nvPr>
        </p:nvSpPr>
        <p:spPr>
          <a:xfrm>
            <a:off x="1155700" y="1238250"/>
            <a:ext cx="4457700" cy="33432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6275" y="4767263"/>
            <a:ext cx="5416550" cy="3900487"/>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9113"/>
            <a:ext cx="2933700"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33813" y="9409113"/>
            <a:ext cx="2933700" cy="496887"/>
          </a:xfrm>
          <a:prstGeom prst="rect">
            <a:avLst/>
          </a:prstGeom>
        </p:spPr>
        <p:txBody>
          <a:bodyPr vert="horz" lIns="91440" tIns="45720" rIns="91440" bIns="45720" rtlCol="0" anchor="b"/>
          <a:lstStyle>
            <a:lvl1pPr algn="r">
              <a:defRPr sz="1200"/>
            </a:lvl1pPr>
          </a:lstStyle>
          <a:p>
            <a:fld id="{9F11A9AC-7F19-4D33-B382-B98C94E576AB}" type="slidenum">
              <a:rPr lang="en-GB" smtClean="0"/>
              <a:t>‹#›</a:t>
            </a:fld>
            <a:endParaRPr lang="en-GB"/>
          </a:p>
        </p:txBody>
      </p:sp>
    </p:spTree>
    <p:extLst>
      <p:ext uri="{BB962C8B-B14F-4D97-AF65-F5344CB8AC3E}">
        <p14:creationId xmlns:p14="http://schemas.microsoft.com/office/powerpoint/2010/main" val="3359453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9EABEFD-ED2A-5841-8D36-8F858190701E}" type="slidenum">
              <a:rPr lang="en-US" smtClean="0"/>
              <a:t>15</a:t>
            </a:fld>
            <a:endParaRPr lang="en-US"/>
          </a:p>
        </p:txBody>
      </p:sp>
    </p:spTree>
    <p:extLst>
      <p:ext uri="{BB962C8B-B14F-4D97-AF65-F5344CB8AC3E}">
        <p14:creationId xmlns:p14="http://schemas.microsoft.com/office/powerpoint/2010/main" val="4167691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184E936-F3E4-9848-9EC0-8BD0AD8967A2}" type="datetimeFigureOut">
              <a:rPr lang="en-US" smtClean="0"/>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1580258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84E936-F3E4-9848-9EC0-8BD0AD8967A2}" type="datetimeFigureOut">
              <a:rPr lang="en-US" smtClean="0"/>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146179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84E936-F3E4-9848-9EC0-8BD0AD8967A2}" type="datetimeFigureOut">
              <a:rPr lang="en-US" smtClean="0"/>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118219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84E936-F3E4-9848-9EC0-8BD0AD8967A2}" type="datetimeFigureOut">
              <a:rPr lang="en-US" smtClean="0"/>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1477086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84E936-F3E4-9848-9EC0-8BD0AD8967A2}" type="datetimeFigureOut">
              <a:rPr lang="en-US" smtClean="0"/>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483392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184E936-F3E4-9848-9EC0-8BD0AD8967A2}" type="datetimeFigureOut">
              <a:rPr lang="en-US" smtClean="0"/>
              <a:t>8/30/17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445833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184E936-F3E4-9848-9EC0-8BD0AD8967A2}" type="datetimeFigureOut">
              <a:rPr lang="en-US" smtClean="0"/>
              <a:t>8/30/17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554316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184E936-F3E4-9848-9EC0-8BD0AD8967A2}" type="datetimeFigureOut">
              <a:rPr lang="en-US" smtClean="0"/>
              <a:t>8/30/17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6080774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84E936-F3E4-9848-9EC0-8BD0AD8967A2}" type="datetimeFigureOut">
              <a:rPr lang="en-US" smtClean="0"/>
              <a:t>8/30/17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82454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84E936-F3E4-9848-9EC0-8BD0AD8967A2}" type="datetimeFigureOut">
              <a:rPr lang="en-US" smtClean="0"/>
              <a:t>8/30/17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688165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84E936-F3E4-9848-9EC0-8BD0AD8967A2}" type="datetimeFigureOut">
              <a:rPr lang="en-US" smtClean="0"/>
              <a:t>8/30/17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A0398A-C54C-2A41-8170-20B7D1F5F143}" type="slidenum">
              <a:rPr lang="en-US" smtClean="0"/>
              <a:t>‹#›</a:t>
            </a:fld>
            <a:endParaRPr lang="en-US"/>
          </a:p>
        </p:txBody>
      </p:sp>
    </p:spTree>
    <p:extLst>
      <p:ext uri="{BB962C8B-B14F-4D97-AF65-F5344CB8AC3E}">
        <p14:creationId xmlns:p14="http://schemas.microsoft.com/office/powerpoint/2010/main" val="17957328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84E936-F3E4-9848-9EC0-8BD0AD8967A2}" type="datetimeFigureOut">
              <a:rPr lang="en-US" smtClean="0"/>
              <a:t>8/30/17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A0398A-C54C-2A41-8170-20B7D1F5F143}" type="slidenum">
              <a:rPr lang="en-US" smtClean="0"/>
              <a:t>‹#›</a:t>
            </a:fld>
            <a:endParaRPr lang="en-US"/>
          </a:p>
        </p:txBody>
      </p:sp>
    </p:spTree>
    <p:extLst>
      <p:ext uri="{BB962C8B-B14F-4D97-AF65-F5344CB8AC3E}">
        <p14:creationId xmlns:p14="http://schemas.microsoft.com/office/powerpoint/2010/main" val="18697988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tiff"/><Relationship Id="rId4" Type="http://schemas.openxmlformats.org/officeDocument/2006/relationships/image" Target="../media/image6.tiff"/><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 Id="rId3" Type="http://schemas.openxmlformats.org/officeDocument/2006/relationships/image" Target="../media/image3.tif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40820"/>
            <a:ext cx="7772400" cy="2387600"/>
          </a:xfrm>
        </p:spPr>
        <p:txBody>
          <a:bodyPr>
            <a:normAutofit fontScale="90000"/>
          </a:bodyPr>
          <a:lstStyle/>
          <a:p>
            <a:r>
              <a:rPr lang="en-US" dirty="0" smtClean="0"/>
              <a:t>Part of being able to compare Helmsley means knowing it well so…</a:t>
            </a:r>
            <a:br>
              <a:rPr lang="en-US" dirty="0" smtClean="0"/>
            </a:br>
            <a:r>
              <a:rPr lang="en-US" dirty="0"/>
              <a:t/>
            </a:r>
            <a:br>
              <a:rPr lang="en-US" dirty="0"/>
            </a:br>
            <a:r>
              <a:rPr lang="en-US" dirty="0" smtClean="0"/>
              <a:t>Starter:</a:t>
            </a:r>
            <a:endParaRPr lang="en-US" dirty="0"/>
          </a:p>
        </p:txBody>
      </p:sp>
      <p:sp>
        <p:nvSpPr>
          <p:cNvPr id="3" name="Subtitle 2"/>
          <p:cNvSpPr>
            <a:spLocks noGrp="1"/>
          </p:cNvSpPr>
          <p:nvPr>
            <p:ph type="subTitle" idx="1"/>
          </p:nvPr>
        </p:nvSpPr>
        <p:spPr>
          <a:xfrm>
            <a:off x="1338943" y="5202238"/>
            <a:ext cx="6858000" cy="1655762"/>
          </a:xfrm>
        </p:spPr>
        <p:txBody>
          <a:bodyPr>
            <a:normAutofit/>
          </a:bodyPr>
          <a:lstStyle/>
          <a:p>
            <a:r>
              <a:rPr lang="en-US" sz="3000" dirty="0" smtClean="0"/>
              <a:t>Can you sketch a birds eye view of the castle?!</a:t>
            </a:r>
            <a:endParaRPr lang="en-US" sz="3000" dirty="0"/>
          </a:p>
        </p:txBody>
      </p:sp>
    </p:spTree>
    <p:extLst>
      <p:ext uri="{BB962C8B-B14F-4D97-AF65-F5344CB8AC3E}">
        <p14:creationId xmlns:p14="http://schemas.microsoft.com/office/powerpoint/2010/main" val="21431184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259612140"/>
              </p:ext>
            </p:extLst>
          </p:nvPr>
        </p:nvGraphicFramePr>
        <p:xfrm>
          <a:off x="-1" y="0"/>
          <a:ext cx="9144001" cy="6858000"/>
        </p:xfrm>
        <a:graphic>
          <a:graphicData uri="http://schemas.openxmlformats.org/drawingml/2006/table">
            <a:tbl>
              <a:tblPr firstRow="1" bandRow="1">
                <a:tableStyleId>{5C22544A-7EE6-4342-B048-85BDC9FD1C3A}</a:tableStyleId>
              </a:tblPr>
              <a:tblGrid>
                <a:gridCol w="1224643">
                  <a:extLst>
                    <a:ext uri="{9D8B030D-6E8A-4147-A177-3AD203B41FA5}">
                      <a16:colId xmlns="" xmlns:a16="http://schemas.microsoft.com/office/drawing/2014/main" val="2395186932"/>
                    </a:ext>
                  </a:extLst>
                </a:gridCol>
                <a:gridCol w="3037114">
                  <a:extLst>
                    <a:ext uri="{9D8B030D-6E8A-4147-A177-3AD203B41FA5}">
                      <a16:colId xmlns="" xmlns:a16="http://schemas.microsoft.com/office/drawing/2014/main" val="2539717567"/>
                    </a:ext>
                  </a:extLst>
                </a:gridCol>
                <a:gridCol w="4882244">
                  <a:extLst>
                    <a:ext uri="{9D8B030D-6E8A-4147-A177-3AD203B41FA5}">
                      <a16:colId xmlns="" xmlns:a16="http://schemas.microsoft.com/office/drawing/2014/main" val="1757460017"/>
                    </a:ext>
                  </a:extLst>
                </a:gridCol>
              </a:tblGrid>
              <a:tr h="704822">
                <a:tc>
                  <a:txBody>
                    <a:bodyPr/>
                    <a:lstStyle/>
                    <a:p>
                      <a:r>
                        <a:rPr lang="en-GB" sz="1000" b="0" dirty="0" smtClean="0">
                          <a:solidFill>
                            <a:schemeClr val="tx1"/>
                          </a:solidFill>
                        </a:rPr>
                        <a:t>Colour</a:t>
                      </a:r>
                      <a:r>
                        <a:rPr lang="en-GB" sz="1000" b="0" baseline="0" dirty="0" smtClean="0">
                          <a:solidFill>
                            <a:schemeClr val="tx1"/>
                          </a:solidFill>
                        </a:rPr>
                        <a:t> code:</a:t>
                      </a:r>
                    </a:p>
                    <a:p>
                      <a:r>
                        <a:rPr lang="en-GB" sz="1000" b="0" baseline="0" dirty="0" smtClean="0">
                          <a:solidFill>
                            <a:schemeClr val="tx1"/>
                          </a:solidFill>
                        </a:rPr>
                        <a:t>Pickering Castle</a:t>
                      </a:r>
                    </a:p>
                    <a:p>
                      <a:r>
                        <a:rPr lang="en-GB" sz="1000" b="0" baseline="0" dirty="0" smtClean="0">
                          <a:solidFill>
                            <a:schemeClr val="tx1"/>
                          </a:solidFill>
                        </a:rPr>
                        <a:t>Scarborough Castle</a:t>
                      </a:r>
                    </a:p>
                    <a:p>
                      <a:r>
                        <a:rPr lang="en-GB" sz="1000" b="0" baseline="0" dirty="0" smtClean="0">
                          <a:solidFill>
                            <a:schemeClr val="tx1"/>
                          </a:solidFill>
                        </a:rPr>
                        <a:t>Alnwick Castle</a:t>
                      </a:r>
                      <a:endParaRPr lang="en-GB" sz="1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500" dirty="0" smtClean="0">
                          <a:solidFill>
                            <a:schemeClr val="tx1"/>
                          </a:solidFill>
                        </a:rPr>
                        <a:t>SIMILAR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500" dirty="0" smtClean="0">
                          <a:solidFill>
                            <a:schemeClr val="tx1"/>
                          </a:solidFill>
                        </a:rPr>
                        <a:t>DIFFERENT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996977101"/>
                  </a:ext>
                </a:extLst>
              </a:tr>
              <a:tr h="1635778">
                <a:tc>
                  <a:txBody>
                    <a:bodyPr/>
                    <a:lstStyle/>
                    <a:p>
                      <a:r>
                        <a:rPr lang="en-GB" sz="1200" dirty="0" smtClean="0">
                          <a:solidFill>
                            <a:schemeClr val="tx1"/>
                          </a:solidFill>
                        </a:rPr>
                        <a:t>Events</a:t>
                      </a:r>
                      <a:r>
                        <a:rPr lang="en-GB" sz="1200" baseline="0" dirty="0" smtClean="0">
                          <a:solidFill>
                            <a:schemeClr val="tx1"/>
                          </a:solidFill>
                        </a:rPr>
                        <a:t> in British history</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839661195"/>
                  </a:ext>
                </a:extLst>
              </a:tr>
              <a:tr h="1873553">
                <a:tc>
                  <a:txBody>
                    <a:bodyPr/>
                    <a:lstStyle/>
                    <a:p>
                      <a:r>
                        <a:rPr lang="en-GB" sz="1200" dirty="0" smtClean="0">
                          <a:solidFill>
                            <a:schemeClr val="tx1"/>
                          </a:solidFill>
                        </a:rPr>
                        <a:t>What it’s been used</a:t>
                      </a:r>
                      <a:r>
                        <a:rPr lang="en-GB" sz="1200" baseline="0" dirty="0" smtClean="0">
                          <a:solidFill>
                            <a:schemeClr val="tx1"/>
                          </a:solidFill>
                        </a:rPr>
                        <a:t> for over time (including modern usages)</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4439991"/>
                  </a:ext>
                </a:extLst>
              </a:tr>
              <a:tr h="1332935">
                <a:tc>
                  <a:txBody>
                    <a:bodyPr/>
                    <a:lstStyle/>
                    <a:p>
                      <a:r>
                        <a:rPr lang="en-GB" sz="1200" dirty="0" smtClean="0">
                          <a:solidFill>
                            <a:schemeClr val="tx1"/>
                          </a:solidFill>
                        </a:rPr>
                        <a:t>What the castle looks like now – how it is maintained (or not)</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785106066"/>
                  </a:ext>
                </a:extLst>
              </a:tr>
              <a:tr h="1310912">
                <a:tc>
                  <a:txBody>
                    <a:bodyPr/>
                    <a:lstStyle/>
                    <a:p>
                      <a:r>
                        <a:rPr lang="en-GB" sz="1200" dirty="0" smtClean="0">
                          <a:solidFill>
                            <a:schemeClr val="tx1"/>
                          </a:solidFill>
                        </a:rPr>
                        <a:t>Other notes</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smtClean="0">
                        <a:solidFill>
                          <a:schemeClr val="tx1"/>
                        </a:solidFill>
                      </a:endParaRPr>
                    </a:p>
                    <a:p>
                      <a:endParaRPr lang="en-GB" dirty="0" smtClean="0">
                        <a:solidFill>
                          <a:schemeClr val="tx1"/>
                        </a:solidFill>
                      </a:endParaRPr>
                    </a:p>
                    <a:p>
                      <a:endParaRPr lang="en-GB" dirty="0" smtClean="0">
                        <a:solidFill>
                          <a:schemeClr val="tx1"/>
                        </a:solidFill>
                      </a:endParaRPr>
                    </a:p>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605582733"/>
                  </a:ext>
                </a:extLst>
              </a:tr>
            </a:tbl>
          </a:graphicData>
        </a:graphic>
      </p:graphicFrame>
    </p:spTree>
    <p:extLst>
      <p:ext uri="{BB962C8B-B14F-4D97-AF65-F5344CB8AC3E}">
        <p14:creationId xmlns:p14="http://schemas.microsoft.com/office/powerpoint/2010/main" val="36396870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068985943"/>
              </p:ext>
            </p:extLst>
          </p:nvPr>
        </p:nvGraphicFramePr>
        <p:xfrm>
          <a:off x="0" y="386408"/>
          <a:ext cx="9144001" cy="6353285"/>
        </p:xfrm>
        <a:graphic>
          <a:graphicData uri="http://schemas.openxmlformats.org/drawingml/2006/table">
            <a:tbl>
              <a:tblPr firstRow="1" bandRow="1">
                <a:tableStyleId>{5C22544A-7EE6-4342-B048-85BDC9FD1C3A}</a:tableStyleId>
              </a:tblPr>
              <a:tblGrid>
                <a:gridCol w="1224643">
                  <a:extLst>
                    <a:ext uri="{9D8B030D-6E8A-4147-A177-3AD203B41FA5}">
                      <a16:colId xmlns="" xmlns:a16="http://schemas.microsoft.com/office/drawing/2014/main" val="2395186932"/>
                    </a:ext>
                  </a:extLst>
                </a:gridCol>
                <a:gridCol w="3037114">
                  <a:extLst>
                    <a:ext uri="{9D8B030D-6E8A-4147-A177-3AD203B41FA5}">
                      <a16:colId xmlns="" xmlns:a16="http://schemas.microsoft.com/office/drawing/2014/main" val="2539717567"/>
                    </a:ext>
                  </a:extLst>
                </a:gridCol>
                <a:gridCol w="4882244">
                  <a:extLst>
                    <a:ext uri="{9D8B030D-6E8A-4147-A177-3AD203B41FA5}">
                      <a16:colId xmlns="" xmlns:a16="http://schemas.microsoft.com/office/drawing/2014/main" val="1757460017"/>
                    </a:ext>
                  </a:extLst>
                </a:gridCol>
              </a:tblGrid>
              <a:tr h="677884">
                <a:tc>
                  <a:txBody>
                    <a:bodyPr/>
                    <a:lstStyle/>
                    <a:p>
                      <a:r>
                        <a:rPr lang="en-GB" sz="1000" b="0" dirty="0" smtClean="0">
                          <a:solidFill>
                            <a:schemeClr val="tx1"/>
                          </a:solidFill>
                        </a:rPr>
                        <a:t>Colour</a:t>
                      </a:r>
                      <a:r>
                        <a:rPr lang="en-GB" sz="1000" b="0" baseline="0" dirty="0" smtClean="0">
                          <a:solidFill>
                            <a:schemeClr val="tx1"/>
                          </a:solidFill>
                        </a:rPr>
                        <a:t> code:</a:t>
                      </a:r>
                    </a:p>
                    <a:p>
                      <a:r>
                        <a:rPr lang="en-GB" sz="1000" b="0" baseline="0" dirty="0" smtClean="0">
                          <a:solidFill>
                            <a:schemeClr val="accent1">
                              <a:lumMod val="75000"/>
                            </a:schemeClr>
                          </a:solidFill>
                        </a:rPr>
                        <a:t>Pickering Castle</a:t>
                      </a:r>
                    </a:p>
                    <a:p>
                      <a:r>
                        <a:rPr lang="en-GB" sz="1000" b="0" baseline="0" dirty="0" smtClean="0">
                          <a:solidFill>
                            <a:srgbClr val="FF0000"/>
                          </a:solidFill>
                        </a:rPr>
                        <a:t>Scarborough Castle</a:t>
                      </a:r>
                    </a:p>
                    <a:p>
                      <a:r>
                        <a:rPr lang="en-GB" sz="1000" b="0" baseline="0" dirty="0" smtClean="0">
                          <a:solidFill>
                            <a:srgbClr val="00B050"/>
                          </a:solidFill>
                        </a:rPr>
                        <a:t>Alnwick Castle</a:t>
                      </a:r>
                      <a:endParaRPr lang="en-GB" sz="1000" b="0" dirty="0">
                        <a:solidFill>
                          <a:srgbClr val="00B05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500" dirty="0" smtClean="0">
                          <a:solidFill>
                            <a:schemeClr val="tx1"/>
                          </a:solidFill>
                        </a:rPr>
                        <a:t>SIMILAR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500" dirty="0" smtClean="0">
                          <a:solidFill>
                            <a:schemeClr val="tx1"/>
                          </a:solidFill>
                        </a:rPr>
                        <a:t>DIFFERENT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996977101"/>
                  </a:ext>
                </a:extLst>
              </a:tr>
              <a:tr h="1583970">
                <a:tc>
                  <a:txBody>
                    <a:bodyPr/>
                    <a:lstStyle/>
                    <a:p>
                      <a:r>
                        <a:rPr lang="en-GB" sz="1200" dirty="0" smtClean="0">
                          <a:solidFill>
                            <a:schemeClr val="tx1"/>
                          </a:solidFill>
                        </a:rPr>
                        <a:t>Reasons</a:t>
                      </a:r>
                      <a:r>
                        <a:rPr lang="en-GB" sz="1200" baseline="0" dirty="0" smtClean="0">
                          <a:solidFill>
                            <a:schemeClr val="tx1"/>
                          </a:solidFill>
                        </a:rPr>
                        <a:t> for building, location</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dirty="0" smtClean="0">
                          <a:solidFill>
                            <a:srgbClr val="FF0000"/>
                          </a:solidFill>
                          <a:latin typeface="Comic Sans MS" panose="030F0702030302020204" pitchFamily="66" charset="0"/>
                          <a:ea typeface="Comic Sans MS" charset="0"/>
                          <a:cs typeface="Comic Sans MS" charset="0"/>
                        </a:rPr>
                        <a:t>Scarborough</a:t>
                      </a:r>
                      <a:r>
                        <a:rPr lang="en-GB" sz="1200" baseline="0" dirty="0" smtClean="0">
                          <a:solidFill>
                            <a:srgbClr val="FF0000"/>
                          </a:solidFill>
                          <a:latin typeface="Comic Sans MS" panose="030F0702030302020204" pitchFamily="66" charset="0"/>
                          <a:ea typeface="Comic Sans MS" charset="0"/>
                          <a:cs typeface="Comic Sans MS" charset="0"/>
                        </a:rPr>
                        <a:t> founded in the mid 1100s </a:t>
                      </a:r>
                    </a:p>
                    <a:p>
                      <a:r>
                        <a:rPr lang="en-GB" sz="1200" baseline="0" dirty="0" smtClean="0">
                          <a:solidFill>
                            <a:srgbClr val="FF0000"/>
                          </a:solidFill>
                          <a:latin typeface="Comic Sans MS" panose="030F0702030302020204" pitchFamily="66" charset="0"/>
                          <a:ea typeface="Comic Sans MS" charset="0"/>
                          <a:cs typeface="Comic Sans MS" charset="0"/>
                        </a:rPr>
                        <a:t>Founded by an Earl</a:t>
                      </a:r>
                      <a:endParaRPr lang="en-GB" sz="1200" dirty="0">
                        <a:solidFill>
                          <a:srgbClr val="FF0000"/>
                        </a:solidFill>
                        <a:latin typeface="Comic Sans MS" panose="030F0702030302020204" pitchFamily="66" charset="0"/>
                        <a:ea typeface="Comic Sans MS" charset="0"/>
                        <a:cs typeface="Comic Sans MS"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dirty="0" smtClean="0">
                          <a:solidFill>
                            <a:srgbClr val="00B050"/>
                          </a:solidFill>
                          <a:latin typeface="Comic Sans MS" panose="030F0702030302020204" pitchFamily="66" charset="0"/>
                        </a:rPr>
                        <a:t>Alnwick</a:t>
                      </a:r>
                      <a:r>
                        <a:rPr lang="en-GB" sz="1200" baseline="0" dirty="0" smtClean="0">
                          <a:solidFill>
                            <a:srgbClr val="00B050"/>
                          </a:solidFill>
                          <a:latin typeface="Comic Sans MS" panose="030F0702030302020204" pitchFamily="66" charset="0"/>
                        </a:rPr>
                        <a:t> was built as a Motte and Bailey in 1096</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aseline="0" dirty="0" smtClean="0">
                          <a:solidFill>
                            <a:schemeClr val="accent1">
                              <a:lumMod val="75000"/>
                            </a:schemeClr>
                          </a:solidFill>
                          <a:latin typeface="Comic Sans MS" panose="030F0702030302020204" pitchFamily="66" charset="0"/>
                        </a:rPr>
                        <a:t>Pickering was built on or after the Northern rebellions of 1069</a:t>
                      </a:r>
                      <a:endParaRPr lang="en-GB" sz="1200" dirty="0" smtClean="0">
                        <a:solidFill>
                          <a:schemeClr val="accent1">
                            <a:lumMod val="75000"/>
                          </a:schemeClr>
                        </a:solidFill>
                        <a:latin typeface="Comic Sans MS" panose="030F0702030302020204" pitchFamily="66"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FF0000"/>
                          </a:solidFill>
                          <a:latin typeface="Comic Sans MS" panose="030F0702030302020204" pitchFamily="66" charset="0"/>
                          <a:ea typeface="Comic Sans MS" charset="0"/>
                          <a:cs typeface="Comic Sans MS" charset="0"/>
                        </a:rPr>
                        <a:t>Scarborough castle has been a fortified settlement since 4</a:t>
                      </a:r>
                      <a:r>
                        <a:rPr lang="en-GB" sz="1200" baseline="30000" dirty="0" smtClean="0">
                          <a:solidFill>
                            <a:srgbClr val="FF0000"/>
                          </a:solidFill>
                          <a:latin typeface="Comic Sans MS" panose="030F0702030302020204" pitchFamily="66" charset="0"/>
                          <a:ea typeface="Comic Sans MS" charset="0"/>
                          <a:cs typeface="Comic Sans MS" charset="0"/>
                        </a:rPr>
                        <a:t>th</a:t>
                      </a:r>
                      <a:r>
                        <a:rPr lang="en-GB" sz="1200" dirty="0" smtClean="0">
                          <a:solidFill>
                            <a:srgbClr val="FF0000"/>
                          </a:solidFill>
                          <a:latin typeface="Comic Sans MS" panose="030F0702030302020204" pitchFamily="66" charset="0"/>
                          <a:ea typeface="Comic Sans MS" charset="0"/>
                          <a:cs typeface="Comic Sans MS" charset="0"/>
                        </a:rPr>
                        <a:t> C AD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591911532"/>
                  </a:ext>
                </a:extLst>
              </a:tr>
              <a:tr h="1650222">
                <a:tc>
                  <a:txBody>
                    <a:bodyPr/>
                    <a:lstStyle/>
                    <a:p>
                      <a:r>
                        <a:rPr lang="en-GB" sz="1200" dirty="0" smtClean="0">
                          <a:solidFill>
                            <a:schemeClr val="tx1"/>
                          </a:solidFill>
                        </a:rPr>
                        <a:t>People living</a:t>
                      </a:r>
                      <a:r>
                        <a:rPr lang="en-GB" sz="1200" baseline="0" dirty="0" smtClean="0">
                          <a:solidFill>
                            <a:schemeClr val="tx1"/>
                          </a:solidFill>
                        </a:rPr>
                        <a:t> there/using it</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dirty="0" smtClean="0">
                          <a:solidFill>
                            <a:srgbClr val="00B050"/>
                          </a:solidFill>
                          <a:latin typeface="Comic Sans MS" panose="030F0702030302020204" pitchFamily="66" charset="0"/>
                        </a:rPr>
                        <a:t>The Percy family lived at Alnwick</a:t>
                      </a:r>
                      <a:r>
                        <a:rPr lang="en-GB" sz="1200" baseline="0" dirty="0" smtClean="0">
                          <a:solidFill>
                            <a:srgbClr val="00B050"/>
                          </a:solidFill>
                          <a:latin typeface="Comic Sans MS" panose="030F0702030302020204" pitchFamily="66" charset="0"/>
                        </a:rPr>
                        <a:t> for many years – like the De </a:t>
                      </a:r>
                      <a:r>
                        <a:rPr lang="en-GB" sz="1200" baseline="0" dirty="0" err="1" smtClean="0">
                          <a:solidFill>
                            <a:srgbClr val="00B050"/>
                          </a:solidFill>
                          <a:latin typeface="Comic Sans MS" panose="030F0702030302020204" pitchFamily="66" charset="0"/>
                        </a:rPr>
                        <a:t>Roos</a:t>
                      </a:r>
                      <a:r>
                        <a:rPr lang="en-GB" sz="1200" baseline="0" dirty="0" smtClean="0">
                          <a:solidFill>
                            <a:srgbClr val="00B050"/>
                          </a:solidFill>
                          <a:latin typeface="Comic Sans MS" panose="030F0702030302020204" pitchFamily="66" charset="0"/>
                        </a:rPr>
                        <a:t> who owned Helmsley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FF0000"/>
                          </a:solidFill>
                          <a:latin typeface="Comic Sans MS" charset="0"/>
                          <a:ea typeface="Comic Sans MS" charset="0"/>
                          <a:cs typeface="Comic Sans MS" charset="0"/>
                        </a:rPr>
                        <a:t>Scarborough founded by an Earl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dirty="0" smtClean="0">
                          <a:solidFill>
                            <a:srgbClr val="FF0000"/>
                          </a:solidFill>
                          <a:latin typeface="Comic Sans MS" charset="0"/>
                          <a:ea typeface="Comic Sans MS" charset="0"/>
                          <a:cs typeface="Comic Sans MS" charset="0"/>
                        </a:rPr>
                        <a:t>Lots of kings used Scarborough</a:t>
                      </a:r>
                      <a:r>
                        <a:rPr lang="en-GB" sz="1200" baseline="0" dirty="0" smtClean="0">
                          <a:solidFill>
                            <a:srgbClr val="FF0000"/>
                          </a:solidFill>
                          <a:latin typeface="Comic Sans MS" charset="0"/>
                          <a:ea typeface="Comic Sans MS" charset="0"/>
                          <a:cs typeface="Comic Sans MS" charset="0"/>
                        </a:rPr>
                        <a:t> – King John </a:t>
                      </a:r>
                      <a:r>
                        <a:rPr lang="en-US" sz="1200" dirty="0" smtClean="0">
                          <a:solidFill>
                            <a:srgbClr val="FF0000"/>
                          </a:solidFill>
                          <a:latin typeface="Comic Sans MS" charset="0"/>
                          <a:ea typeface="Comic Sans MS" charset="0"/>
                          <a:cs typeface="Comic Sans MS" charset="0"/>
                        </a:rPr>
                        <a:t>visited several times and used it</a:t>
                      </a:r>
                      <a:r>
                        <a:rPr lang="en-US" sz="1200" baseline="0" dirty="0" smtClean="0">
                          <a:solidFill>
                            <a:srgbClr val="FF0000"/>
                          </a:solidFill>
                          <a:latin typeface="Comic Sans MS" charset="0"/>
                          <a:ea typeface="Comic Sans MS" charset="0"/>
                          <a:cs typeface="Comic Sans MS" charset="0"/>
                        </a:rPr>
                        <a:t> </a:t>
                      </a:r>
                      <a:r>
                        <a:rPr lang="en-US" sz="1200" dirty="0" smtClean="0">
                          <a:solidFill>
                            <a:srgbClr val="FF0000"/>
                          </a:solidFill>
                          <a:latin typeface="Comic Sans MS" charset="0"/>
                          <a:ea typeface="Comic Sans MS" charset="0"/>
                          <a:cs typeface="Comic Sans MS" charset="0"/>
                        </a:rPr>
                        <a:t>as his royal castle;</a:t>
                      </a:r>
                      <a:r>
                        <a:rPr lang="en-US" sz="1200" baseline="0" dirty="0" smtClean="0">
                          <a:solidFill>
                            <a:srgbClr val="FF0000"/>
                          </a:solidFill>
                          <a:latin typeface="Comic Sans MS" charset="0"/>
                          <a:ea typeface="Comic Sans MS" charset="0"/>
                          <a:cs typeface="Comic Sans MS" charset="0"/>
                        </a:rPr>
                        <a:t> </a:t>
                      </a:r>
                      <a:r>
                        <a:rPr lang="en-US" sz="1200" dirty="0" smtClean="0">
                          <a:solidFill>
                            <a:srgbClr val="FF0000"/>
                          </a:solidFill>
                          <a:latin typeface="Comic Sans MS" charset="0"/>
                          <a:ea typeface="Comic Sans MS" charset="0"/>
                          <a:cs typeface="Comic Sans MS" charset="0"/>
                        </a:rPr>
                        <a:t>spent more on it than any other castle in the kingdom.</a:t>
                      </a:r>
                      <a:r>
                        <a:rPr lang="en-US" sz="1200" baseline="0" dirty="0" smtClean="0">
                          <a:solidFill>
                            <a:srgbClr val="FF0000"/>
                          </a:solidFill>
                          <a:latin typeface="Comic Sans MS" charset="0"/>
                          <a:ea typeface="Comic Sans MS" charset="0"/>
                          <a:cs typeface="Comic Sans MS" charset="0"/>
                        </a:rPr>
                        <a:t> </a:t>
                      </a:r>
                      <a:r>
                        <a:rPr lang="en-US" sz="1200" dirty="0" smtClean="0">
                          <a:solidFill>
                            <a:srgbClr val="FF0000"/>
                          </a:solidFill>
                          <a:latin typeface="Comic Sans MS" charset="0"/>
                          <a:ea typeface="Comic Sans MS" charset="0"/>
                          <a:cs typeface="Comic Sans MS" charset="0"/>
                        </a:rPr>
                        <a:t>Henry III made it a royal fortress. Edward I used it as his court in 1275. </a:t>
                      </a:r>
                    </a:p>
                    <a:p>
                      <a:r>
                        <a:rPr lang="en-US" sz="1200" dirty="0" smtClean="0">
                          <a:solidFill>
                            <a:srgbClr val="FF0000"/>
                          </a:solidFill>
                          <a:latin typeface="Comic Sans MS" charset="0"/>
                          <a:ea typeface="Comic Sans MS" charset="0"/>
                          <a:cs typeface="Comic Sans MS" charset="0"/>
                        </a:rPr>
                        <a:t>Prisoners from Scottish wars were kept there. </a:t>
                      </a:r>
                    </a:p>
                    <a:p>
                      <a:r>
                        <a:rPr lang="en-GB" sz="1200" dirty="0" smtClean="0">
                          <a:solidFill>
                            <a:schemeClr val="accent1">
                              <a:lumMod val="75000"/>
                            </a:schemeClr>
                          </a:solidFill>
                          <a:latin typeface="Comic Sans MS" panose="030F0702030302020204" pitchFamily="66" charset="0"/>
                        </a:rPr>
                        <a:t>Lots</a:t>
                      </a:r>
                      <a:r>
                        <a:rPr lang="en-GB" sz="1200" baseline="0" dirty="0" smtClean="0">
                          <a:solidFill>
                            <a:schemeClr val="accent1">
                              <a:lumMod val="75000"/>
                            </a:schemeClr>
                          </a:solidFill>
                          <a:latin typeface="Comic Sans MS" panose="030F0702030302020204" pitchFamily="66" charset="0"/>
                        </a:rPr>
                        <a:t> of Kings used Pickering, such as King John and Henry III and Edward II even kept a stud of horses there! </a:t>
                      </a:r>
                    </a:p>
                    <a:p>
                      <a:r>
                        <a:rPr lang="en-GB" sz="1200" baseline="0" dirty="0" smtClean="0">
                          <a:solidFill>
                            <a:schemeClr val="accent1">
                              <a:lumMod val="75000"/>
                            </a:schemeClr>
                          </a:solidFill>
                          <a:latin typeface="Comic Sans MS" panose="030F0702030302020204" pitchFamily="66" charset="0"/>
                        </a:rPr>
                        <a:t>Pickering was used as a prison and courthouse in the EMP and </a:t>
                      </a:r>
                      <a:r>
                        <a:rPr lang="en-GB" sz="1200" baseline="0" dirty="0" err="1" smtClean="0">
                          <a:solidFill>
                            <a:schemeClr val="accent1">
                              <a:lumMod val="75000"/>
                            </a:schemeClr>
                          </a:solidFill>
                          <a:latin typeface="Comic Sans MS" panose="030F0702030302020204" pitchFamily="66" charset="0"/>
                        </a:rPr>
                        <a:t>Ind</a:t>
                      </a:r>
                      <a:r>
                        <a:rPr lang="en-GB" sz="1200" baseline="0" dirty="0" smtClean="0">
                          <a:solidFill>
                            <a:schemeClr val="accent1">
                              <a:lumMod val="75000"/>
                            </a:schemeClr>
                          </a:solidFill>
                          <a:latin typeface="Comic Sans MS" panose="030F0702030302020204" pitchFamily="66" charset="0"/>
                        </a:rPr>
                        <a:t> Rev.</a:t>
                      </a:r>
                      <a:endParaRPr lang="en-GB" sz="1200" dirty="0">
                        <a:solidFill>
                          <a:schemeClr val="accent1">
                            <a:lumMod val="75000"/>
                          </a:schemeClr>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992924244"/>
                  </a:ext>
                </a:extLst>
              </a:tr>
              <a:tr h="2330915">
                <a:tc>
                  <a:txBody>
                    <a:bodyPr/>
                    <a:lstStyle/>
                    <a:p>
                      <a:r>
                        <a:rPr lang="en-GB" sz="1200" dirty="0" smtClean="0">
                          <a:solidFill>
                            <a:schemeClr val="tx1"/>
                          </a:solidFill>
                        </a:rPr>
                        <a:t>Physical elements/alterations</a:t>
                      </a:r>
                      <a:r>
                        <a:rPr lang="en-GB" sz="1200" baseline="0" dirty="0" smtClean="0">
                          <a:solidFill>
                            <a:schemeClr val="tx1"/>
                          </a:solidFill>
                        </a:rPr>
                        <a:t> to the castle over time</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300" dirty="0" smtClean="0">
                          <a:solidFill>
                            <a:schemeClr val="tx1"/>
                          </a:solidFill>
                          <a:latin typeface="Comic Sans MS" panose="030F0702030302020204" pitchFamily="66" charset="0"/>
                        </a:rPr>
                        <a:t>ALL three castles have had military defensive features added</a:t>
                      </a:r>
                      <a:r>
                        <a:rPr lang="en-GB" sz="1300" baseline="0" dirty="0" smtClean="0">
                          <a:solidFill>
                            <a:schemeClr val="tx1"/>
                          </a:solidFill>
                          <a:latin typeface="Comic Sans MS" panose="030F0702030302020204" pitchFamily="66" charset="0"/>
                        </a:rPr>
                        <a:t> over time by different owners e.g. barbican, towers, gateways, walls strengthened etc.</a:t>
                      </a:r>
                    </a:p>
                    <a:p>
                      <a:r>
                        <a:rPr lang="en-GB" sz="1300" baseline="0" dirty="0" smtClean="0">
                          <a:solidFill>
                            <a:schemeClr val="tx1"/>
                          </a:solidFill>
                          <a:latin typeface="Comic Sans MS" panose="030F0702030302020204" pitchFamily="66" charset="0"/>
                        </a:rPr>
                        <a:t>ALL three castles have had some domestic features added over time such as halls, butteries, chapels etc.</a:t>
                      </a:r>
                      <a:endParaRPr lang="en-GB" sz="1300" dirty="0">
                        <a:solidFill>
                          <a:schemeClr val="tx1"/>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200" dirty="0" smtClean="0">
                          <a:solidFill>
                            <a:srgbClr val="00B050"/>
                          </a:solidFill>
                          <a:latin typeface="Comic Sans MS" panose="030F0702030302020204" pitchFamily="66" charset="0"/>
                        </a:rPr>
                        <a:t>Alnwick started</a:t>
                      </a:r>
                      <a:r>
                        <a:rPr lang="en-GB" sz="1200" baseline="0" dirty="0" smtClean="0">
                          <a:solidFill>
                            <a:srgbClr val="00B050"/>
                          </a:solidFill>
                          <a:latin typeface="Comic Sans MS" panose="030F0702030302020204" pitchFamily="66" charset="0"/>
                        </a:rPr>
                        <a:t> as a Motte and Bailey but was significantly added to over time so it doesn’t really look like one now.</a:t>
                      </a:r>
                    </a:p>
                    <a:p>
                      <a:r>
                        <a:rPr lang="en-GB" sz="1200" dirty="0" smtClean="0">
                          <a:solidFill>
                            <a:srgbClr val="00B050"/>
                          </a:solidFill>
                          <a:latin typeface="Comic Sans MS" panose="030F0702030302020204" pitchFamily="66" charset="0"/>
                        </a:rPr>
                        <a:t>Alnwick was heavily altered in the 18</a:t>
                      </a:r>
                      <a:r>
                        <a:rPr lang="en-GB" sz="1200" baseline="30000" dirty="0" smtClean="0">
                          <a:solidFill>
                            <a:srgbClr val="00B050"/>
                          </a:solidFill>
                          <a:latin typeface="Comic Sans MS" panose="030F0702030302020204" pitchFamily="66" charset="0"/>
                        </a:rPr>
                        <a:t>th</a:t>
                      </a:r>
                      <a:r>
                        <a:rPr lang="en-GB" sz="1200" dirty="0" smtClean="0">
                          <a:solidFill>
                            <a:srgbClr val="00B050"/>
                          </a:solidFill>
                          <a:latin typeface="Comic Sans MS" panose="030F0702030302020204" pitchFamily="66" charset="0"/>
                        </a:rPr>
                        <a:t> Century by a famous architect to change it to a Gothic style.</a:t>
                      </a:r>
                    </a:p>
                    <a:p>
                      <a:r>
                        <a:rPr lang="en-GB" sz="1200" dirty="0" smtClean="0">
                          <a:solidFill>
                            <a:schemeClr val="accent1">
                              <a:lumMod val="75000"/>
                            </a:schemeClr>
                          </a:solidFill>
                          <a:latin typeface="Comic Sans MS" panose="030F0702030302020204" pitchFamily="66" charset="0"/>
                        </a:rPr>
                        <a:t>Pickering looks pretty much as it did when it was a stone Motte and Bailey – the only change is that it was built in wood then altered to stone.</a:t>
                      </a:r>
                      <a:endParaRPr lang="en-GB" sz="1200" dirty="0">
                        <a:solidFill>
                          <a:schemeClr val="accent1">
                            <a:lumMod val="75000"/>
                          </a:schemeClr>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75499382"/>
                  </a:ext>
                </a:extLst>
              </a:tr>
            </a:tbl>
          </a:graphicData>
        </a:graphic>
      </p:graphicFrame>
      <p:sp>
        <p:nvSpPr>
          <p:cNvPr id="6" name="Title 1"/>
          <p:cNvSpPr txBox="1">
            <a:spLocks/>
          </p:cNvSpPr>
          <p:nvPr/>
        </p:nvSpPr>
        <p:spPr>
          <a:xfrm>
            <a:off x="0" y="0"/>
            <a:ext cx="9144000" cy="5197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u="sng" dirty="0" smtClean="0"/>
              <a:t>How typical is Helmsley compared to other castles?</a:t>
            </a:r>
            <a:endParaRPr lang="en-US" sz="1800" b="1" u="sng" dirty="0"/>
          </a:p>
        </p:txBody>
      </p:sp>
    </p:spTree>
    <p:extLst>
      <p:ext uri="{BB962C8B-B14F-4D97-AF65-F5344CB8AC3E}">
        <p14:creationId xmlns:p14="http://schemas.microsoft.com/office/powerpoint/2010/main" val="23014761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533642326"/>
              </p:ext>
            </p:extLst>
          </p:nvPr>
        </p:nvGraphicFramePr>
        <p:xfrm>
          <a:off x="-1" y="0"/>
          <a:ext cx="9144001" cy="6858000"/>
        </p:xfrm>
        <a:graphic>
          <a:graphicData uri="http://schemas.openxmlformats.org/drawingml/2006/table">
            <a:tbl>
              <a:tblPr firstRow="1" bandRow="1">
                <a:tableStyleId>{5C22544A-7EE6-4342-B048-85BDC9FD1C3A}</a:tableStyleId>
              </a:tblPr>
              <a:tblGrid>
                <a:gridCol w="1224643">
                  <a:extLst>
                    <a:ext uri="{9D8B030D-6E8A-4147-A177-3AD203B41FA5}">
                      <a16:colId xmlns="" xmlns:a16="http://schemas.microsoft.com/office/drawing/2014/main" val="2395186932"/>
                    </a:ext>
                  </a:extLst>
                </a:gridCol>
                <a:gridCol w="3347358">
                  <a:extLst>
                    <a:ext uri="{9D8B030D-6E8A-4147-A177-3AD203B41FA5}">
                      <a16:colId xmlns="" xmlns:a16="http://schemas.microsoft.com/office/drawing/2014/main" val="2539717567"/>
                    </a:ext>
                  </a:extLst>
                </a:gridCol>
                <a:gridCol w="4572000">
                  <a:extLst>
                    <a:ext uri="{9D8B030D-6E8A-4147-A177-3AD203B41FA5}">
                      <a16:colId xmlns="" xmlns:a16="http://schemas.microsoft.com/office/drawing/2014/main" val="1757460017"/>
                    </a:ext>
                  </a:extLst>
                </a:gridCol>
              </a:tblGrid>
              <a:tr h="732182">
                <a:tc>
                  <a:txBody>
                    <a:bodyPr/>
                    <a:lstStyle/>
                    <a:p>
                      <a:r>
                        <a:rPr lang="en-GB" sz="1000" b="0" dirty="0" smtClean="0">
                          <a:solidFill>
                            <a:schemeClr val="tx1"/>
                          </a:solidFill>
                        </a:rPr>
                        <a:t>Colour</a:t>
                      </a:r>
                      <a:r>
                        <a:rPr lang="en-GB" sz="1000" b="0" baseline="0" dirty="0" smtClean="0">
                          <a:solidFill>
                            <a:schemeClr val="tx1"/>
                          </a:solidFill>
                        </a:rPr>
                        <a:t> code:</a:t>
                      </a:r>
                    </a:p>
                    <a:p>
                      <a:r>
                        <a:rPr lang="en-GB" sz="1000" b="0" baseline="0" dirty="0" smtClean="0">
                          <a:solidFill>
                            <a:srgbClr val="0070C0"/>
                          </a:solidFill>
                        </a:rPr>
                        <a:t>Pickering Castle</a:t>
                      </a:r>
                    </a:p>
                    <a:p>
                      <a:r>
                        <a:rPr lang="en-GB" sz="1000" b="0" baseline="0" dirty="0" smtClean="0">
                          <a:solidFill>
                            <a:srgbClr val="FF0000"/>
                          </a:solidFill>
                        </a:rPr>
                        <a:t>Scarborough Castle</a:t>
                      </a:r>
                    </a:p>
                    <a:p>
                      <a:r>
                        <a:rPr lang="en-GB" sz="1000" b="0" baseline="0" dirty="0" smtClean="0">
                          <a:solidFill>
                            <a:srgbClr val="00B050"/>
                          </a:solidFill>
                        </a:rPr>
                        <a:t>Alnwick Castle</a:t>
                      </a:r>
                      <a:endParaRPr lang="en-GB" sz="1000" b="0" dirty="0">
                        <a:solidFill>
                          <a:srgbClr val="00B05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500" dirty="0" smtClean="0">
                          <a:solidFill>
                            <a:schemeClr val="tx1"/>
                          </a:solidFill>
                        </a:rPr>
                        <a:t>SIMILAR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500" dirty="0" smtClean="0">
                          <a:solidFill>
                            <a:schemeClr val="tx1"/>
                          </a:solidFill>
                        </a:rPr>
                        <a:t>DIFFERENT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996977101"/>
                  </a:ext>
                </a:extLst>
              </a:tr>
              <a:tr h="2343074">
                <a:tc>
                  <a:txBody>
                    <a:bodyPr/>
                    <a:lstStyle/>
                    <a:p>
                      <a:r>
                        <a:rPr lang="en-GB" sz="1200" dirty="0" smtClean="0">
                          <a:solidFill>
                            <a:schemeClr val="tx1"/>
                          </a:solidFill>
                        </a:rPr>
                        <a:t>Events</a:t>
                      </a:r>
                      <a:r>
                        <a:rPr lang="en-GB" sz="1200" baseline="0" dirty="0" smtClean="0">
                          <a:solidFill>
                            <a:schemeClr val="tx1"/>
                          </a:solidFill>
                        </a:rPr>
                        <a:t> in British history</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nSpc>
                          <a:spcPct val="120000"/>
                        </a:lnSpc>
                        <a:spcBef>
                          <a:spcPts val="0"/>
                        </a:spcBef>
                        <a:buNone/>
                      </a:pPr>
                      <a:r>
                        <a:rPr lang="en-US" sz="1000" dirty="0" smtClean="0">
                          <a:solidFill>
                            <a:srgbClr val="FF0000"/>
                          </a:solidFill>
                          <a:latin typeface="Comic Sans MS" charset="0"/>
                          <a:ea typeface="Comic Sans MS" charset="0"/>
                          <a:cs typeface="Comic Sans MS" charset="0"/>
                        </a:rPr>
                        <a:t>Sept 1642 Scarborough was on the side of the Royalists</a:t>
                      </a:r>
                      <a:r>
                        <a:rPr lang="en-US" sz="1000" baseline="0" dirty="0" smtClean="0">
                          <a:solidFill>
                            <a:srgbClr val="FF0000"/>
                          </a:solidFill>
                          <a:latin typeface="Comic Sans MS" charset="0"/>
                          <a:ea typeface="Comic Sans MS" charset="0"/>
                          <a:cs typeface="Comic Sans MS" charset="0"/>
                        </a:rPr>
                        <a:t> and was a Royalist base for two years - </a:t>
                      </a:r>
                      <a:r>
                        <a:rPr lang="en-US" sz="1000" dirty="0" smtClean="0">
                          <a:solidFill>
                            <a:srgbClr val="FF0000"/>
                          </a:solidFill>
                          <a:latin typeface="Comic Sans MS" charset="0"/>
                          <a:ea typeface="Comic Sans MS" charset="0"/>
                          <a:cs typeface="Comic Sans MS" charset="0"/>
                        </a:rPr>
                        <a:t>Early 1645 Parliamentarian forces closed in and</a:t>
                      </a:r>
                      <a:r>
                        <a:rPr lang="en-US" sz="1000" baseline="0" dirty="0" smtClean="0">
                          <a:solidFill>
                            <a:srgbClr val="FF0000"/>
                          </a:solidFill>
                          <a:latin typeface="Comic Sans MS" charset="0"/>
                          <a:ea typeface="Comic Sans MS" charset="0"/>
                          <a:cs typeface="Comic Sans MS" charset="0"/>
                        </a:rPr>
                        <a:t> </a:t>
                      </a:r>
                      <a:r>
                        <a:rPr lang="en-US" sz="1000" dirty="0" smtClean="0">
                          <a:solidFill>
                            <a:srgbClr val="FF0000"/>
                          </a:solidFill>
                          <a:latin typeface="Comic Sans MS" charset="0"/>
                          <a:ea typeface="Comic Sans MS" charset="0"/>
                          <a:cs typeface="Comic Sans MS" charset="0"/>
                        </a:rPr>
                        <a:t>the castle for 5 months resisted one of the bloodiest sieges of the Civil War. The bombardment sheared the great tower and eventually</a:t>
                      </a:r>
                      <a:r>
                        <a:rPr lang="en-US" sz="1000" baseline="0" dirty="0" smtClean="0">
                          <a:solidFill>
                            <a:srgbClr val="FF0000"/>
                          </a:solidFill>
                          <a:latin typeface="Comic Sans MS" charset="0"/>
                          <a:ea typeface="Comic Sans MS" charset="0"/>
                          <a:cs typeface="Comic Sans MS" charset="0"/>
                        </a:rPr>
                        <a:t> they surrendered </a:t>
                      </a:r>
                      <a:r>
                        <a:rPr lang="en-US" sz="1000" dirty="0" smtClean="0">
                          <a:solidFill>
                            <a:srgbClr val="FF0000"/>
                          </a:solidFill>
                          <a:latin typeface="Comic Sans MS" charset="0"/>
                          <a:ea typeface="Comic Sans MS" charset="0"/>
                          <a:cs typeface="Comic Sans MS" charset="0"/>
                        </a:rPr>
                        <a:t>on 25 July 1645 – passing the castle into Parliamentarian hands.</a:t>
                      </a:r>
                    </a:p>
                    <a:p>
                      <a:pPr marL="0" indent="0">
                        <a:lnSpc>
                          <a:spcPct val="120000"/>
                        </a:lnSpc>
                        <a:spcBef>
                          <a:spcPts val="0"/>
                        </a:spcBef>
                        <a:buNone/>
                      </a:pPr>
                      <a:r>
                        <a:rPr lang="en-US" sz="1000" dirty="0" smtClean="0">
                          <a:solidFill>
                            <a:srgbClr val="FF0000"/>
                          </a:solidFill>
                          <a:latin typeface="Comic Sans MS" charset="0"/>
                          <a:ea typeface="Comic Sans MS" charset="0"/>
                          <a:cs typeface="Comic Sans MS" charset="0"/>
                        </a:rPr>
                        <a:t> </a:t>
                      </a:r>
                    </a:p>
                    <a:p>
                      <a:pPr marL="0" marR="0" indent="0" algn="l" defTabSz="914400" rtl="0" eaLnBrk="1" fontAlgn="auto" latinLnBrk="0" hangingPunct="1">
                        <a:lnSpc>
                          <a:spcPct val="120000"/>
                        </a:lnSpc>
                        <a:spcBef>
                          <a:spcPts val="0"/>
                        </a:spcBef>
                        <a:spcAft>
                          <a:spcPts val="0"/>
                        </a:spcAft>
                        <a:buClrTx/>
                        <a:buSzTx/>
                        <a:buFontTx/>
                        <a:buNone/>
                        <a:tabLst/>
                        <a:defRPr/>
                      </a:pPr>
                      <a:r>
                        <a:rPr lang="en-US" sz="1000" dirty="0" smtClean="0">
                          <a:solidFill>
                            <a:srgbClr val="FF0000"/>
                          </a:solidFill>
                          <a:latin typeface="Comic Sans MS" charset="0"/>
                          <a:ea typeface="Comic Sans MS" charset="0"/>
                          <a:cs typeface="Comic Sans MS" charset="0"/>
                        </a:rPr>
                        <a:t>In the Second World War Scarborough</a:t>
                      </a:r>
                      <a:r>
                        <a:rPr lang="en-US" sz="1000" baseline="0" dirty="0" smtClean="0">
                          <a:solidFill>
                            <a:srgbClr val="FF0000"/>
                          </a:solidFill>
                          <a:latin typeface="Comic Sans MS" charset="0"/>
                          <a:ea typeface="Comic Sans MS" charset="0"/>
                          <a:cs typeface="Comic Sans MS" charset="0"/>
                        </a:rPr>
                        <a:t> </a:t>
                      </a:r>
                      <a:r>
                        <a:rPr lang="en-US" sz="1000" dirty="0" smtClean="0">
                          <a:solidFill>
                            <a:srgbClr val="FF0000"/>
                          </a:solidFill>
                          <a:latin typeface="Comic Sans MS" charset="0"/>
                          <a:ea typeface="Comic Sans MS" charset="0"/>
                          <a:cs typeface="Comic Sans MS" charset="0"/>
                        </a:rPr>
                        <a:t>was used as a secret listening post. </a:t>
                      </a:r>
                    </a:p>
                    <a:p>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smtClean="0">
                          <a:solidFill>
                            <a:srgbClr val="00B050"/>
                          </a:solidFill>
                          <a:latin typeface="Comic Sans MS" panose="030F0702030302020204" pitchFamily="66" charset="0"/>
                        </a:rPr>
                        <a:t>Alnwick was attacked</a:t>
                      </a:r>
                      <a:r>
                        <a:rPr lang="en-GB" sz="1000" baseline="0" dirty="0" smtClean="0">
                          <a:solidFill>
                            <a:srgbClr val="00B050"/>
                          </a:solidFill>
                          <a:latin typeface="Comic Sans MS" panose="030F0702030302020204" pitchFamily="66" charset="0"/>
                        </a:rPr>
                        <a:t> a lot by the Scottish in the 12</a:t>
                      </a:r>
                      <a:r>
                        <a:rPr lang="en-GB" sz="1000" baseline="30000" dirty="0" smtClean="0">
                          <a:solidFill>
                            <a:srgbClr val="00B050"/>
                          </a:solidFill>
                          <a:latin typeface="Comic Sans MS" panose="030F0702030302020204" pitchFamily="66" charset="0"/>
                        </a:rPr>
                        <a:t>th</a:t>
                      </a:r>
                      <a:r>
                        <a:rPr lang="en-GB" sz="1000" baseline="0" dirty="0" smtClean="0">
                          <a:solidFill>
                            <a:srgbClr val="00B050"/>
                          </a:solidFill>
                          <a:latin typeface="Comic Sans MS" panose="030F0702030302020204" pitchFamily="66" charset="0"/>
                        </a:rPr>
                        <a:t> Century and 15</a:t>
                      </a:r>
                      <a:r>
                        <a:rPr lang="en-GB" sz="1000" baseline="30000" dirty="0" smtClean="0">
                          <a:solidFill>
                            <a:srgbClr val="00B050"/>
                          </a:solidFill>
                          <a:latin typeface="Comic Sans MS" panose="030F0702030302020204" pitchFamily="66" charset="0"/>
                        </a:rPr>
                        <a:t>th</a:t>
                      </a:r>
                      <a:r>
                        <a:rPr lang="en-GB" sz="1000" baseline="0" dirty="0" smtClean="0">
                          <a:solidFill>
                            <a:srgbClr val="00B050"/>
                          </a:solidFill>
                          <a:latin typeface="Comic Sans MS" panose="030F0702030302020204" pitchFamily="66" charset="0"/>
                        </a:rPr>
                        <a:t> Century</a:t>
                      </a:r>
                    </a:p>
                    <a:p>
                      <a:r>
                        <a:rPr lang="en-GB" sz="1000" baseline="0" dirty="0" smtClean="0">
                          <a:solidFill>
                            <a:srgbClr val="00B050"/>
                          </a:solidFill>
                          <a:latin typeface="Comic Sans MS" panose="030F0702030302020204" pitchFamily="66" charset="0"/>
                        </a:rPr>
                        <a:t>Alnwick was Lancastrian during the Wars of the Roses but surrendered to the </a:t>
                      </a:r>
                      <a:r>
                        <a:rPr lang="en-GB" sz="1000" baseline="0" dirty="0" err="1" smtClean="0">
                          <a:solidFill>
                            <a:srgbClr val="00B050"/>
                          </a:solidFill>
                          <a:latin typeface="Comic Sans MS" panose="030F0702030302020204" pitchFamily="66" charset="0"/>
                        </a:rPr>
                        <a:t>Yorkists</a:t>
                      </a:r>
                      <a:r>
                        <a:rPr lang="en-GB" sz="1000" baseline="0" dirty="0" smtClean="0">
                          <a:solidFill>
                            <a:srgbClr val="00B050"/>
                          </a:solidFill>
                          <a:latin typeface="Comic Sans MS" panose="030F0702030302020204" pitchFamily="66" charset="0"/>
                        </a:rPr>
                        <a:t>, finally in 1464.</a:t>
                      </a:r>
                    </a:p>
                    <a:p>
                      <a:r>
                        <a:rPr lang="en-GB" sz="1000" baseline="0" dirty="0" smtClean="0">
                          <a:solidFill>
                            <a:schemeClr val="accent1">
                              <a:lumMod val="75000"/>
                            </a:schemeClr>
                          </a:solidFill>
                          <a:latin typeface="Comic Sans MS" panose="030F0702030302020204" pitchFamily="66" charset="0"/>
                        </a:rPr>
                        <a:t>Pickering was built on or after the Northern rebellions of 1069</a:t>
                      </a:r>
                    </a:p>
                    <a:p>
                      <a:r>
                        <a:rPr lang="en-GB" sz="1000" baseline="0" dirty="0" smtClean="0">
                          <a:solidFill>
                            <a:srgbClr val="00B050"/>
                          </a:solidFill>
                          <a:latin typeface="Comic Sans MS" panose="030F0702030302020204" pitchFamily="66" charset="0"/>
                        </a:rPr>
                        <a:t>Alnwick played no role in the Civil War</a:t>
                      </a:r>
                    </a:p>
                    <a:p>
                      <a:r>
                        <a:rPr lang="en-GB" sz="1000" baseline="0" dirty="0" smtClean="0">
                          <a:solidFill>
                            <a:schemeClr val="accent1">
                              <a:lumMod val="75000"/>
                            </a:schemeClr>
                          </a:solidFill>
                          <a:latin typeface="Comic Sans MS" panose="030F0702030302020204" pitchFamily="66" charset="0"/>
                        </a:rPr>
                        <a:t>Pickering played no role in the Civil War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839661195"/>
                  </a:ext>
                </a:extLst>
              </a:tr>
              <a:tr h="1946280">
                <a:tc>
                  <a:txBody>
                    <a:bodyPr/>
                    <a:lstStyle/>
                    <a:p>
                      <a:r>
                        <a:rPr lang="en-GB" sz="1200" dirty="0" smtClean="0">
                          <a:solidFill>
                            <a:schemeClr val="tx1"/>
                          </a:solidFill>
                        </a:rPr>
                        <a:t>What it’s been used</a:t>
                      </a:r>
                      <a:r>
                        <a:rPr lang="en-GB" sz="1200" baseline="0" dirty="0" smtClean="0">
                          <a:solidFill>
                            <a:schemeClr val="tx1"/>
                          </a:solidFill>
                        </a:rPr>
                        <a:t> for over time (including modern usages)</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smtClean="0">
                          <a:solidFill>
                            <a:srgbClr val="FF0000"/>
                          </a:solidFill>
                          <a:latin typeface="Comic Sans MS" charset="0"/>
                          <a:ea typeface="Comic Sans MS" charset="0"/>
                          <a:cs typeface="Comic Sans MS" charset="0"/>
                        </a:rPr>
                        <a:t>From 1308 was</a:t>
                      </a:r>
                      <a:r>
                        <a:rPr lang="en-GB" sz="1000" baseline="0" dirty="0" smtClean="0">
                          <a:solidFill>
                            <a:srgbClr val="FF0000"/>
                          </a:solidFill>
                          <a:latin typeface="Comic Sans MS" charset="0"/>
                          <a:ea typeface="Comic Sans MS" charset="0"/>
                          <a:cs typeface="Comic Sans MS" charset="0"/>
                        </a:rPr>
                        <a:t> a home to the Lord and his wife for over 40 years.</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solidFill>
                            <a:srgbClr val="FF0000"/>
                          </a:solidFill>
                          <a:latin typeface="Comic Sans MS" charset="0"/>
                          <a:ea typeface="Comic Sans MS" charset="0"/>
                          <a:cs typeface="Comic Sans MS" charset="0"/>
                        </a:rPr>
                        <a:t>Became a tourist attraction from late 1800s.</a:t>
                      </a:r>
                    </a:p>
                    <a:p>
                      <a:r>
                        <a:rPr lang="en-GB" sz="1000" dirty="0" smtClean="0">
                          <a:solidFill>
                            <a:schemeClr val="accent1">
                              <a:lumMod val="75000"/>
                            </a:schemeClr>
                          </a:solidFill>
                          <a:latin typeface="Comic Sans MS" panose="030F0702030302020204" pitchFamily="66" charset="0"/>
                        </a:rPr>
                        <a:t>Pickering</a:t>
                      </a:r>
                      <a:r>
                        <a:rPr lang="en-GB" sz="1000" baseline="0" dirty="0" smtClean="0">
                          <a:solidFill>
                            <a:schemeClr val="accent1">
                              <a:lumMod val="75000"/>
                            </a:schemeClr>
                          </a:solidFill>
                          <a:latin typeface="Comic Sans MS" panose="030F0702030302020204" pitchFamily="66" charset="0"/>
                        </a:rPr>
                        <a:t> was used much less from the Early Modern Period onwards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B050"/>
                          </a:solidFill>
                          <a:latin typeface="Comic Sans MS" panose="030F0702030302020204" pitchFamily="66" charset="0"/>
                        </a:rPr>
                        <a:t>The Percy family lived at Alnwick</a:t>
                      </a:r>
                      <a:r>
                        <a:rPr lang="en-GB" sz="1000" baseline="0" dirty="0" smtClean="0">
                          <a:solidFill>
                            <a:srgbClr val="00B050"/>
                          </a:solidFill>
                          <a:latin typeface="Comic Sans MS" panose="030F0702030302020204" pitchFamily="66" charset="0"/>
                        </a:rPr>
                        <a:t> for many years – like the De </a:t>
                      </a:r>
                      <a:r>
                        <a:rPr lang="en-GB" sz="1000" baseline="0" dirty="0" err="1" smtClean="0">
                          <a:solidFill>
                            <a:srgbClr val="00B050"/>
                          </a:solidFill>
                          <a:latin typeface="Comic Sans MS" panose="030F0702030302020204" pitchFamily="66" charset="0"/>
                        </a:rPr>
                        <a:t>Roos</a:t>
                      </a:r>
                      <a:r>
                        <a:rPr lang="en-GB" sz="1000" baseline="0" dirty="0" smtClean="0">
                          <a:solidFill>
                            <a:srgbClr val="00B050"/>
                          </a:solidFill>
                          <a:latin typeface="Comic Sans MS" panose="030F0702030302020204" pitchFamily="66" charset="0"/>
                        </a:rPr>
                        <a:t> who owned Helmsley </a:t>
                      </a:r>
                    </a:p>
                    <a:p>
                      <a:endParaRPr lang="en-GB" sz="1000" dirty="0">
                        <a:solidFill>
                          <a:schemeClr val="accent1">
                            <a:lumMod val="75000"/>
                          </a:schemeClr>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smtClean="0">
                          <a:solidFill>
                            <a:srgbClr val="00B050"/>
                          </a:solidFill>
                          <a:latin typeface="Comic Sans MS" panose="030F0702030302020204" pitchFamily="66" charset="0"/>
                        </a:rPr>
                        <a:t>In the 16</a:t>
                      </a:r>
                      <a:r>
                        <a:rPr lang="en-GB" sz="1000" baseline="30000" dirty="0" smtClean="0">
                          <a:solidFill>
                            <a:srgbClr val="00B050"/>
                          </a:solidFill>
                          <a:latin typeface="Comic Sans MS" panose="030F0702030302020204" pitchFamily="66" charset="0"/>
                        </a:rPr>
                        <a:t>th</a:t>
                      </a:r>
                      <a:r>
                        <a:rPr lang="en-GB" sz="1000" dirty="0" smtClean="0">
                          <a:solidFill>
                            <a:srgbClr val="00B050"/>
                          </a:solidFill>
                          <a:latin typeface="Comic Sans MS" panose="030F0702030302020204" pitchFamily="66" charset="0"/>
                        </a:rPr>
                        <a:t> C Alnwick was written</a:t>
                      </a:r>
                      <a:r>
                        <a:rPr lang="en-GB" sz="1000" baseline="0" dirty="0" smtClean="0">
                          <a:solidFill>
                            <a:srgbClr val="00B050"/>
                          </a:solidFill>
                          <a:latin typeface="Comic Sans MS" panose="030F0702030302020204" pitchFamily="66" charset="0"/>
                        </a:rPr>
                        <a:t> off as a defensive castle.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smtClean="0">
                          <a:solidFill>
                            <a:srgbClr val="FF0000"/>
                          </a:solidFill>
                          <a:latin typeface="Comic Sans MS" charset="0"/>
                          <a:ea typeface="Comic Sans MS" charset="0"/>
                          <a:cs typeface="Comic Sans MS" charset="0"/>
                        </a:rPr>
                        <a:t>From the 1650s Scarborough</a:t>
                      </a:r>
                      <a:r>
                        <a:rPr lang="en-US" sz="1000" baseline="0" dirty="0" smtClean="0">
                          <a:solidFill>
                            <a:srgbClr val="FF0000"/>
                          </a:solidFill>
                          <a:latin typeface="Comic Sans MS" charset="0"/>
                          <a:ea typeface="Comic Sans MS" charset="0"/>
                          <a:cs typeface="Comic Sans MS" charset="0"/>
                        </a:rPr>
                        <a:t> </a:t>
                      </a:r>
                      <a:r>
                        <a:rPr lang="en-US" sz="1000" dirty="0" smtClean="0">
                          <a:solidFill>
                            <a:srgbClr val="FF0000"/>
                          </a:solidFill>
                          <a:latin typeface="Comic Sans MS" charset="0"/>
                          <a:ea typeface="Comic Sans MS" charset="0"/>
                          <a:cs typeface="Comic Sans MS" charset="0"/>
                        </a:rPr>
                        <a:t>was a prison.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smtClean="0">
                          <a:solidFill>
                            <a:schemeClr val="accent1">
                              <a:lumMod val="75000"/>
                            </a:schemeClr>
                          </a:solidFill>
                          <a:latin typeface="Comic Sans MS" charset="0"/>
                          <a:ea typeface="Comic Sans MS" charset="0"/>
                          <a:cs typeface="Comic Sans MS" charset="0"/>
                        </a:rPr>
                        <a:t>Kings have strengthened and</a:t>
                      </a:r>
                      <a:r>
                        <a:rPr lang="en-US" sz="1000" baseline="0" dirty="0" smtClean="0">
                          <a:solidFill>
                            <a:schemeClr val="accent1">
                              <a:lumMod val="75000"/>
                            </a:schemeClr>
                          </a:solidFill>
                          <a:latin typeface="Comic Sans MS" charset="0"/>
                          <a:ea typeface="Comic Sans MS" charset="0"/>
                          <a:cs typeface="Comic Sans MS" charset="0"/>
                        </a:rPr>
                        <a:t> altered Pickering – King John, Henry III, Edward II to use it as their northern base at different times. </a:t>
                      </a:r>
                      <a:endParaRPr lang="en-GB" sz="1000" dirty="0" smtClean="0">
                        <a:solidFill>
                          <a:schemeClr val="accent1">
                            <a:lumMod val="75000"/>
                          </a:schemeClr>
                        </a:solidFill>
                        <a:latin typeface="Comic Sans MS" charset="0"/>
                        <a:ea typeface="Comic Sans MS" charset="0"/>
                        <a:cs typeface="Comic Sans MS" charset="0"/>
                      </a:endParaRPr>
                    </a:p>
                    <a:p>
                      <a:r>
                        <a:rPr lang="en-GB" sz="1000" dirty="0" smtClean="0">
                          <a:solidFill>
                            <a:schemeClr val="accent1">
                              <a:lumMod val="75000"/>
                            </a:schemeClr>
                          </a:solidFill>
                          <a:latin typeface="Comic Sans MS" panose="030F0702030302020204" pitchFamily="66" charset="0"/>
                        </a:rPr>
                        <a:t>Pickering played no role in</a:t>
                      </a:r>
                      <a:r>
                        <a:rPr lang="en-GB" sz="1000" baseline="0" dirty="0" smtClean="0">
                          <a:solidFill>
                            <a:schemeClr val="accent1">
                              <a:lumMod val="75000"/>
                            </a:schemeClr>
                          </a:solidFill>
                          <a:latin typeface="Comic Sans MS" panose="030F0702030302020204" pitchFamily="66" charset="0"/>
                        </a:rPr>
                        <a:t> the Civil War </a:t>
                      </a:r>
                      <a:endParaRPr lang="en-GB" sz="1000" dirty="0">
                        <a:solidFill>
                          <a:schemeClr val="accent1">
                            <a:lumMod val="75000"/>
                          </a:schemeClr>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4439991"/>
                  </a:ext>
                </a:extLst>
              </a:tr>
              <a:tr h="1836464">
                <a:tc>
                  <a:txBody>
                    <a:bodyPr/>
                    <a:lstStyle/>
                    <a:p>
                      <a:r>
                        <a:rPr lang="en-GB" sz="1200" dirty="0" smtClean="0">
                          <a:solidFill>
                            <a:schemeClr val="tx1"/>
                          </a:solidFill>
                        </a:rPr>
                        <a:t>What the castle looks like now – how it is maintained (or not)</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smtClean="0">
                          <a:solidFill>
                            <a:srgbClr val="0070C0"/>
                          </a:solidFill>
                          <a:latin typeface="Comic Sans MS" panose="030F0702030302020204" pitchFamily="66" charset="0"/>
                        </a:rPr>
                        <a:t>Pickering is partially intact</a:t>
                      </a:r>
                      <a:r>
                        <a:rPr lang="en-GB" sz="1000" baseline="0" dirty="0" smtClean="0">
                          <a:solidFill>
                            <a:srgbClr val="0070C0"/>
                          </a:solidFill>
                          <a:latin typeface="Comic Sans MS" panose="030F0702030302020204" pitchFamily="66" charset="0"/>
                        </a:rPr>
                        <a:t> and </a:t>
                      </a:r>
                      <a:r>
                        <a:rPr lang="en-GB" sz="1000" dirty="0" smtClean="0">
                          <a:solidFill>
                            <a:srgbClr val="0070C0"/>
                          </a:solidFill>
                          <a:latin typeface="Comic Sans MS" panose="030F0702030302020204" pitchFamily="66" charset="0"/>
                        </a:rPr>
                        <a:t>ruined </a:t>
                      </a:r>
                      <a:r>
                        <a:rPr lang="en-GB" sz="1000" baseline="0" dirty="0" smtClean="0">
                          <a:solidFill>
                            <a:srgbClr val="0070C0"/>
                          </a:solidFill>
                          <a:latin typeface="Comic Sans MS" panose="030F0702030302020204" pitchFamily="66" charset="0"/>
                        </a:rPr>
                        <a:t>and maintained by English Heritage since 1926 – it has activities and a museum</a:t>
                      </a:r>
                    </a:p>
                    <a:p>
                      <a:r>
                        <a:rPr lang="en-GB" sz="1000" baseline="0" dirty="0" smtClean="0">
                          <a:solidFill>
                            <a:srgbClr val="FF0000"/>
                          </a:solidFill>
                          <a:latin typeface="Comic Sans MS" panose="030F0702030302020204" pitchFamily="66" charset="0"/>
                        </a:rPr>
                        <a:t>Scarborough is ruined – especially the tower – and maintained by English Heritage</a:t>
                      </a: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solidFill>
                            <a:srgbClr val="FF0000"/>
                          </a:solidFill>
                          <a:latin typeface="Comic Sans MS" charset="0"/>
                          <a:ea typeface="Comic Sans MS" charset="0"/>
                          <a:cs typeface="Comic Sans MS" charset="0"/>
                        </a:rPr>
                        <a:t>Entered state guardianship 1920. </a:t>
                      </a:r>
                      <a:endParaRPr lang="en-GB" sz="1000" dirty="0" smtClean="0">
                        <a:solidFill>
                          <a:srgbClr val="FF0000"/>
                        </a:solidFill>
                        <a:latin typeface="Comic Sans MS" charset="0"/>
                        <a:ea typeface="Comic Sans MS" charset="0"/>
                        <a:cs typeface="Comic Sans MS"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solidFill>
                            <a:srgbClr val="FF0000"/>
                          </a:solidFill>
                          <a:latin typeface="Comic Sans MS" charset="0"/>
                          <a:ea typeface="Comic Sans MS" charset="0"/>
                          <a:cs typeface="Comic Sans MS" charset="0"/>
                        </a:rPr>
                        <a:t>Passed to English Heritage 1984, now maintained as a partially</a:t>
                      </a:r>
                      <a:r>
                        <a:rPr lang="en-US" sz="1000" baseline="0" dirty="0" smtClean="0">
                          <a:solidFill>
                            <a:srgbClr val="FF0000"/>
                          </a:solidFill>
                          <a:latin typeface="Comic Sans MS" charset="0"/>
                          <a:ea typeface="Comic Sans MS" charset="0"/>
                          <a:cs typeface="Comic Sans MS" charset="0"/>
                        </a:rPr>
                        <a:t> intact </a:t>
                      </a:r>
                      <a:r>
                        <a:rPr lang="en-US" sz="1000" dirty="0" smtClean="0">
                          <a:solidFill>
                            <a:srgbClr val="FF0000"/>
                          </a:solidFill>
                          <a:latin typeface="Comic Sans MS" charset="0"/>
                          <a:ea typeface="Comic Sans MS" charset="0"/>
                          <a:cs typeface="Comic Sans MS" charset="0"/>
                        </a:rPr>
                        <a:t>ruin and</a:t>
                      </a:r>
                      <a:r>
                        <a:rPr lang="en-US" sz="1000" baseline="0" dirty="0" smtClean="0">
                          <a:solidFill>
                            <a:srgbClr val="FF0000"/>
                          </a:solidFill>
                          <a:latin typeface="Comic Sans MS" charset="0"/>
                          <a:ea typeface="Comic Sans MS" charset="0"/>
                          <a:cs typeface="Comic Sans MS" charset="0"/>
                        </a:rPr>
                        <a:t> </a:t>
                      </a:r>
                      <a:r>
                        <a:rPr lang="en-US" sz="1000" dirty="0" smtClean="0">
                          <a:solidFill>
                            <a:srgbClr val="FF0000"/>
                          </a:solidFill>
                          <a:latin typeface="Comic Sans MS" charset="0"/>
                          <a:ea typeface="Comic Sans MS" charset="0"/>
                          <a:cs typeface="Comic Sans MS" charset="0"/>
                        </a:rPr>
                        <a:t>functions as a pubic attraction with exhibitions, events and is even </a:t>
                      </a:r>
                      <a:r>
                        <a:rPr lang="en-US" sz="1000" dirty="0" err="1" smtClean="0">
                          <a:solidFill>
                            <a:srgbClr val="FF0000"/>
                          </a:solidFill>
                          <a:latin typeface="Comic Sans MS" charset="0"/>
                          <a:ea typeface="Comic Sans MS" charset="0"/>
                          <a:cs typeface="Comic Sans MS" charset="0"/>
                        </a:rPr>
                        <a:t>rumoured</a:t>
                      </a:r>
                      <a:r>
                        <a:rPr lang="en-US" sz="1000" dirty="0" smtClean="0">
                          <a:solidFill>
                            <a:srgbClr val="FF0000"/>
                          </a:solidFill>
                          <a:latin typeface="Comic Sans MS" charset="0"/>
                          <a:ea typeface="Comic Sans MS" charset="0"/>
                          <a:cs typeface="Comic Sans MS" charset="0"/>
                        </a:rPr>
                        <a:t> to have resident ghosts! </a:t>
                      </a:r>
                    </a:p>
                    <a:p>
                      <a:endParaRPr lang="en-GB" sz="1000" dirty="0" smtClean="0">
                        <a:solidFill>
                          <a:srgbClr val="FF0000"/>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000" dirty="0" smtClean="0">
                          <a:solidFill>
                            <a:srgbClr val="00B050"/>
                          </a:solidFill>
                          <a:latin typeface="Comic Sans MS" panose="030F0702030302020204" pitchFamily="66" charset="0"/>
                        </a:rPr>
                        <a:t>Alnwick</a:t>
                      </a:r>
                      <a:r>
                        <a:rPr lang="en-GB" sz="1000" baseline="0" dirty="0" smtClean="0">
                          <a:solidFill>
                            <a:srgbClr val="00B050"/>
                          </a:solidFill>
                          <a:latin typeface="Comic Sans MS" panose="030F0702030302020204" pitchFamily="66" charset="0"/>
                        </a:rPr>
                        <a:t> is maintained as a building and looks more in use than Helmsley – it’s even been used as a film set!  Alnwick has a large gardens and grounds that are part of it’s use as a visitor attraction and houses students from schools/universities. </a:t>
                      </a:r>
                      <a:endParaRPr lang="en-GB" sz="1000" dirty="0">
                        <a:solidFill>
                          <a:srgbClr val="00B050"/>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785106066"/>
                  </a:ext>
                </a:extLst>
              </a:tr>
            </a:tbl>
          </a:graphicData>
        </a:graphic>
      </p:graphicFrame>
    </p:spTree>
    <p:extLst>
      <p:ext uri="{BB962C8B-B14F-4D97-AF65-F5344CB8AC3E}">
        <p14:creationId xmlns:p14="http://schemas.microsoft.com/office/powerpoint/2010/main" val="20038880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112290825"/>
              </p:ext>
            </p:extLst>
          </p:nvPr>
        </p:nvGraphicFramePr>
        <p:xfrm>
          <a:off x="0" y="386411"/>
          <a:ext cx="9144001" cy="6627205"/>
        </p:xfrm>
        <a:graphic>
          <a:graphicData uri="http://schemas.openxmlformats.org/drawingml/2006/table">
            <a:tbl>
              <a:tblPr firstRow="1" bandRow="1">
                <a:tableStyleId>{5C22544A-7EE6-4342-B048-85BDC9FD1C3A}</a:tableStyleId>
              </a:tblPr>
              <a:tblGrid>
                <a:gridCol w="1224643">
                  <a:extLst>
                    <a:ext uri="{9D8B030D-6E8A-4147-A177-3AD203B41FA5}">
                      <a16:colId xmlns="" xmlns:a16="http://schemas.microsoft.com/office/drawing/2014/main" val="2395186932"/>
                    </a:ext>
                  </a:extLst>
                </a:gridCol>
                <a:gridCol w="3037114">
                  <a:extLst>
                    <a:ext uri="{9D8B030D-6E8A-4147-A177-3AD203B41FA5}">
                      <a16:colId xmlns="" xmlns:a16="http://schemas.microsoft.com/office/drawing/2014/main" val="2539717567"/>
                    </a:ext>
                  </a:extLst>
                </a:gridCol>
                <a:gridCol w="4882244">
                  <a:extLst>
                    <a:ext uri="{9D8B030D-6E8A-4147-A177-3AD203B41FA5}">
                      <a16:colId xmlns="" xmlns:a16="http://schemas.microsoft.com/office/drawing/2014/main" val="1757460017"/>
                    </a:ext>
                  </a:extLst>
                </a:gridCol>
              </a:tblGrid>
              <a:tr h="937437">
                <a:tc>
                  <a:txBody>
                    <a:bodyPr/>
                    <a:lstStyle/>
                    <a:p>
                      <a:r>
                        <a:rPr lang="en-GB" sz="1000" b="0" dirty="0" smtClean="0">
                          <a:solidFill>
                            <a:schemeClr val="tx1"/>
                          </a:solidFill>
                        </a:rPr>
                        <a:t>Colour</a:t>
                      </a:r>
                      <a:r>
                        <a:rPr lang="en-GB" sz="1000" b="0" baseline="0" dirty="0" smtClean="0">
                          <a:solidFill>
                            <a:schemeClr val="tx1"/>
                          </a:solidFill>
                        </a:rPr>
                        <a:t> code:</a:t>
                      </a:r>
                    </a:p>
                    <a:p>
                      <a:r>
                        <a:rPr lang="en-GB" sz="1000" b="0" baseline="0" dirty="0" smtClean="0">
                          <a:solidFill>
                            <a:schemeClr val="tx1"/>
                          </a:solidFill>
                        </a:rPr>
                        <a:t>Pickering Castle</a:t>
                      </a:r>
                    </a:p>
                    <a:p>
                      <a:r>
                        <a:rPr lang="en-GB" sz="1000" b="0" baseline="0" dirty="0" smtClean="0">
                          <a:solidFill>
                            <a:schemeClr val="tx1"/>
                          </a:solidFill>
                        </a:rPr>
                        <a:t>Scarborough Castle</a:t>
                      </a:r>
                    </a:p>
                    <a:p>
                      <a:r>
                        <a:rPr lang="en-GB" sz="1000" b="0" baseline="0" dirty="0" smtClean="0">
                          <a:solidFill>
                            <a:schemeClr val="tx1"/>
                          </a:solidFill>
                        </a:rPr>
                        <a:t>Alnwick Castle</a:t>
                      </a:r>
                      <a:endParaRPr lang="en-GB" sz="1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500" dirty="0" smtClean="0">
                          <a:solidFill>
                            <a:schemeClr val="tx1"/>
                          </a:solidFill>
                        </a:rPr>
                        <a:t>SIMILAR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500" dirty="0" smtClean="0">
                          <a:solidFill>
                            <a:schemeClr val="tx1"/>
                          </a:solidFill>
                        </a:rPr>
                        <a:t>DIFFERENT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996977101"/>
                  </a:ext>
                </a:extLst>
              </a:tr>
              <a:tr h="611372">
                <a:tc>
                  <a:txBody>
                    <a:bodyPr/>
                    <a:lstStyle/>
                    <a:p>
                      <a:r>
                        <a:rPr lang="en-GB" sz="1200" dirty="0" smtClean="0">
                          <a:solidFill>
                            <a:schemeClr val="tx1"/>
                          </a:solidFill>
                        </a:rPr>
                        <a:t>Reasons</a:t>
                      </a:r>
                      <a:r>
                        <a:rPr lang="en-GB" sz="1200" baseline="0" dirty="0" smtClean="0">
                          <a:solidFill>
                            <a:schemeClr val="tx1"/>
                          </a:solidFill>
                        </a:rPr>
                        <a:t> for building, location</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591911532"/>
                  </a:ext>
                </a:extLst>
              </a:tr>
              <a:tr h="611372">
                <a:tc>
                  <a:txBody>
                    <a:bodyPr/>
                    <a:lstStyle/>
                    <a:p>
                      <a:r>
                        <a:rPr lang="en-GB" sz="1200" dirty="0" smtClean="0">
                          <a:solidFill>
                            <a:schemeClr val="tx1"/>
                          </a:solidFill>
                        </a:rPr>
                        <a:t>People living</a:t>
                      </a:r>
                      <a:r>
                        <a:rPr lang="en-GB" sz="1200" baseline="0" dirty="0" smtClean="0">
                          <a:solidFill>
                            <a:schemeClr val="tx1"/>
                          </a:solidFill>
                        </a:rPr>
                        <a:t> there/using it</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992924244"/>
                  </a:ext>
                </a:extLst>
              </a:tr>
              <a:tr h="784437">
                <a:tc>
                  <a:txBody>
                    <a:bodyPr/>
                    <a:lstStyle/>
                    <a:p>
                      <a:r>
                        <a:rPr lang="en-GB" sz="1200" dirty="0" smtClean="0">
                          <a:solidFill>
                            <a:schemeClr val="tx1"/>
                          </a:solidFill>
                        </a:rPr>
                        <a:t>Physical elements/alterations</a:t>
                      </a:r>
                      <a:r>
                        <a:rPr lang="en-GB" sz="1200" baseline="0" dirty="0" smtClean="0">
                          <a:solidFill>
                            <a:schemeClr val="tx1"/>
                          </a:solidFill>
                        </a:rPr>
                        <a:t> to the castle over time</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75499382"/>
                  </a:ext>
                </a:extLst>
              </a:tr>
              <a:tr h="1039162">
                <a:tc>
                  <a:txBody>
                    <a:bodyPr/>
                    <a:lstStyle/>
                    <a:p>
                      <a:r>
                        <a:rPr lang="en-GB" sz="1200" dirty="0" smtClean="0">
                          <a:solidFill>
                            <a:schemeClr val="tx1"/>
                          </a:solidFill>
                        </a:rPr>
                        <a:t>Events</a:t>
                      </a:r>
                      <a:r>
                        <a:rPr lang="en-GB" sz="1200" baseline="0" dirty="0" smtClean="0">
                          <a:solidFill>
                            <a:schemeClr val="tx1"/>
                          </a:solidFill>
                        </a:rPr>
                        <a:t> in British history</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839661195"/>
                  </a:ext>
                </a:extLst>
              </a:tr>
              <a:tr h="1159329">
                <a:tc>
                  <a:txBody>
                    <a:bodyPr/>
                    <a:lstStyle/>
                    <a:p>
                      <a:r>
                        <a:rPr lang="en-GB" sz="1200" dirty="0" smtClean="0">
                          <a:solidFill>
                            <a:schemeClr val="tx1"/>
                          </a:solidFill>
                        </a:rPr>
                        <a:t>What it’s been used</a:t>
                      </a:r>
                      <a:r>
                        <a:rPr lang="en-GB" sz="1200" baseline="0" dirty="0" smtClean="0">
                          <a:solidFill>
                            <a:schemeClr val="tx1"/>
                          </a:solidFill>
                        </a:rPr>
                        <a:t> for over time (including modern usages)</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4439991"/>
                  </a:ext>
                </a:extLst>
              </a:tr>
              <a:tr h="1051105">
                <a:tc>
                  <a:txBody>
                    <a:bodyPr/>
                    <a:lstStyle/>
                    <a:p>
                      <a:r>
                        <a:rPr lang="en-GB" sz="1200" dirty="0" smtClean="0">
                          <a:solidFill>
                            <a:schemeClr val="tx1"/>
                          </a:solidFill>
                        </a:rPr>
                        <a:t>What the castle looks like now – how it is maintained (or not)</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785106066"/>
                  </a:ext>
                </a:extLst>
              </a:tr>
              <a:tr h="293914">
                <a:tc>
                  <a:txBody>
                    <a:bodyPr/>
                    <a:lstStyle/>
                    <a:p>
                      <a:r>
                        <a:rPr lang="en-GB" sz="1200" dirty="0" smtClean="0">
                          <a:solidFill>
                            <a:schemeClr val="tx1"/>
                          </a:solidFill>
                        </a:rPr>
                        <a:t>Other notes</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605582733"/>
                  </a:ext>
                </a:extLst>
              </a:tr>
            </a:tbl>
          </a:graphicData>
        </a:graphic>
      </p:graphicFrame>
      <p:sp>
        <p:nvSpPr>
          <p:cNvPr id="6" name="Title 1"/>
          <p:cNvSpPr txBox="1">
            <a:spLocks/>
          </p:cNvSpPr>
          <p:nvPr/>
        </p:nvSpPr>
        <p:spPr>
          <a:xfrm>
            <a:off x="0" y="0"/>
            <a:ext cx="9144000" cy="5197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u="sng" dirty="0" smtClean="0"/>
              <a:t>How typical is Helmsley compared to other castles?</a:t>
            </a:r>
            <a:endParaRPr lang="en-US" sz="1800" b="1" u="sng" dirty="0"/>
          </a:p>
        </p:txBody>
      </p:sp>
      <p:sp>
        <p:nvSpPr>
          <p:cNvPr id="2" name="TextBox 1"/>
          <p:cNvSpPr txBox="1"/>
          <p:nvPr/>
        </p:nvSpPr>
        <p:spPr>
          <a:xfrm>
            <a:off x="3646025" y="5058137"/>
            <a:ext cx="5231757" cy="1200329"/>
          </a:xfrm>
          <a:prstGeom prst="rect">
            <a:avLst/>
          </a:prstGeom>
          <a:solidFill>
            <a:schemeClr val="accent4"/>
          </a:solidFill>
        </p:spPr>
        <p:txBody>
          <a:bodyPr wrap="square" rtlCol="0">
            <a:spAutoFit/>
          </a:bodyPr>
          <a:lstStyle/>
          <a:p>
            <a:r>
              <a:rPr lang="en-US" dirty="0" smtClean="0"/>
              <a:t>Discuss – what are the BIG similarities and differences between Helmsley and other  castles?</a:t>
            </a:r>
          </a:p>
          <a:p>
            <a:endParaRPr lang="en-US" dirty="0"/>
          </a:p>
          <a:p>
            <a:r>
              <a:rPr lang="en-US" dirty="0" smtClean="0"/>
              <a:t>What makes it unique?</a:t>
            </a:r>
            <a:endParaRPr lang="en-US" dirty="0"/>
          </a:p>
        </p:txBody>
      </p:sp>
    </p:spTree>
    <p:extLst>
      <p:ext uri="{BB962C8B-B14F-4D97-AF65-F5344CB8AC3E}">
        <p14:creationId xmlns:p14="http://schemas.microsoft.com/office/powerpoint/2010/main" val="1656830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82728"/>
          </a:xfrm>
        </p:spPr>
        <p:txBody>
          <a:bodyPr>
            <a:normAutofit/>
          </a:bodyPr>
          <a:lstStyle/>
          <a:p>
            <a:r>
              <a:rPr lang="en-US" sz="3000" b="1" dirty="0" smtClean="0"/>
              <a:t>Interpretations of what Norman castles were for</a:t>
            </a:r>
            <a:r>
              <a:rPr lang="is-IS" sz="3000" b="1" dirty="0" smtClean="0"/>
              <a:t>…</a:t>
            </a:r>
            <a:endParaRPr lang="en-US" sz="3000" b="1" dirty="0"/>
          </a:p>
        </p:txBody>
      </p:sp>
      <p:sp>
        <p:nvSpPr>
          <p:cNvPr id="3" name="Content Placeholder 2"/>
          <p:cNvSpPr>
            <a:spLocks noGrp="1"/>
          </p:cNvSpPr>
          <p:nvPr>
            <p:ph idx="1"/>
          </p:nvPr>
        </p:nvSpPr>
        <p:spPr>
          <a:xfrm>
            <a:off x="0" y="2464420"/>
            <a:ext cx="3233854" cy="4449336"/>
          </a:xfrm>
        </p:spPr>
        <p:txBody>
          <a:bodyPr>
            <a:normAutofit fontScale="92500"/>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dirty="0" smtClean="0"/>
              <a:t>Traditional interpretations</a:t>
            </a:r>
          </a:p>
          <a:p>
            <a:pPr marL="0" marR="0" lvl="0" indent="0" algn="ctr" defTabSz="914400" eaLnBrk="1" fontAlgn="auto" latinLnBrk="0" hangingPunct="1">
              <a:lnSpc>
                <a:spcPct val="100000"/>
              </a:lnSpc>
              <a:spcBef>
                <a:spcPts val="0"/>
              </a:spcBef>
              <a:spcAft>
                <a:spcPts val="0"/>
              </a:spcAft>
              <a:buClrTx/>
              <a:buSzTx/>
              <a:buFontTx/>
              <a:buNone/>
              <a:tabLst/>
              <a:defRPr/>
            </a:pPr>
            <a:r>
              <a:rPr lang="en-US" sz="1600" dirty="0" smtClean="0"/>
              <a:t>At the beginning of the 20thC many historians believed that mottes all over England had actually been built in the Roman and Saxon eras (BEFORE the Normans). The historian Ella Armitage overturned this idea by using documents and maps to study hundreds of castles  - she published a book in 1912 which showed that the Normans were the first to built mottes in England. Armitage and other historians argued that castles played an important role in the military aspect of the Norman Conquest. This was in the early 20thC when warfare was dominating people’s lives so it isn’t surprising they </a:t>
            </a:r>
            <a:r>
              <a:rPr lang="en-US" sz="1600" dirty="0" err="1" smtClean="0"/>
              <a:t>emphasised</a:t>
            </a:r>
            <a:r>
              <a:rPr lang="en-US" sz="1600" dirty="0" smtClean="0"/>
              <a:t> the military role.</a:t>
            </a:r>
            <a:endParaRPr lang="en-US" sz="1600" dirty="0"/>
          </a:p>
        </p:txBody>
      </p:sp>
      <p:pic>
        <p:nvPicPr>
          <p:cNvPr id="5" name="Picture 4"/>
          <p:cNvPicPr>
            <a:picLocks noChangeAspect="1"/>
          </p:cNvPicPr>
          <p:nvPr/>
        </p:nvPicPr>
        <p:blipFill>
          <a:blip r:embed="rId2"/>
          <a:stretch>
            <a:fillRect/>
          </a:stretch>
        </p:blipFill>
        <p:spPr>
          <a:xfrm>
            <a:off x="988789" y="582728"/>
            <a:ext cx="1256275" cy="1881692"/>
          </a:xfrm>
          <a:prstGeom prst="rect">
            <a:avLst/>
          </a:prstGeom>
        </p:spPr>
      </p:pic>
      <p:sp>
        <p:nvSpPr>
          <p:cNvPr id="7" name="Content Placeholder 2"/>
          <p:cNvSpPr txBox="1">
            <a:spLocks/>
          </p:cNvSpPr>
          <p:nvPr/>
        </p:nvSpPr>
        <p:spPr>
          <a:xfrm>
            <a:off x="3066586" y="2475572"/>
            <a:ext cx="3233854" cy="4449336"/>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Tx/>
              <a:buNone/>
            </a:pPr>
            <a:r>
              <a:rPr lang="en-US" sz="1600" b="1" dirty="0" smtClean="0"/>
              <a:t>Revisionist interpretations</a:t>
            </a:r>
          </a:p>
          <a:p>
            <a:pPr marL="0" indent="0" algn="ctr">
              <a:lnSpc>
                <a:spcPct val="100000"/>
              </a:lnSpc>
              <a:spcBef>
                <a:spcPts val="0"/>
              </a:spcBef>
              <a:buFontTx/>
              <a:buNone/>
            </a:pPr>
            <a:r>
              <a:rPr lang="en-US" sz="1600" dirty="0" smtClean="0"/>
              <a:t>In the 1960s some people began to question the military interpretation of castles. When archaeologists began to research early Norman </a:t>
            </a:r>
            <a:r>
              <a:rPr lang="en-US" sz="1600" dirty="0" err="1" smtClean="0"/>
              <a:t>defences</a:t>
            </a:r>
            <a:r>
              <a:rPr lang="en-US" sz="1600" dirty="0" smtClean="0"/>
              <a:t> they discovered that many of the earliest Norman castles were ringworks. These structures were also built by the Anglo-Saxons and this led some archaeologists to suggest that Norman castle building wasn’t a new thing when the conquest happened. Other revisionist historians began to examine the features of remaining stone castles and discovered that many were quite weak. They argued that castles must have been more about showing off the status of the owner than about serious </a:t>
            </a:r>
            <a:r>
              <a:rPr lang="en-US" sz="1600" dirty="0" err="1" smtClean="0"/>
              <a:t>defence</a:t>
            </a:r>
            <a:r>
              <a:rPr lang="en-US" sz="1600" dirty="0" smtClean="0"/>
              <a:t>. In their 1992 book Richard </a:t>
            </a:r>
            <a:r>
              <a:rPr lang="en-US" sz="1600" dirty="0" err="1" smtClean="0"/>
              <a:t>Higham</a:t>
            </a:r>
            <a:r>
              <a:rPr lang="en-US" sz="1600" dirty="0" smtClean="0"/>
              <a:t> and Philip Barker suggested that wooden castles built by Normans were often designed to show the wealth and status of the owners. </a:t>
            </a:r>
            <a:endParaRPr lang="en-US" sz="1600" dirty="0"/>
          </a:p>
        </p:txBody>
      </p:sp>
      <p:pic>
        <p:nvPicPr>
          <p:cNvPr id="9" name="Picture 8"/>
          <p:cNvPicPr>
            <a:picLocks noChangeAspect="1"/>
          </p:cNvPicPr>
          <p:nvPr/>
        </p:nvPicPr>
        <p:blipFill>
          <a:blip r:embed="rId3"/>
          <a:stretch>
            <a:fillRect/>
          </a:stretch>
        </p:blipFill>
        <p:spPr>
          <a:xfrm>
            <a:off x="3986562" y="603598"/>
            <a:ext cx="1393902" cy="1839951"/>
          </a:xfrm>
          <a:prstGeom prst="rect">
            <a:avLst/>
          </a:prstGeom>
        </p:spPr>
      </p:pic>
      <p:sp>
        <p:nvSpPr>
          <p:cNvPr id="10" name="Content Placeholder 2"/>
          <p:cNvSpPr txBox="1">
            <a:spLocks/>
          </p:cNvSpPr>
          <p:nvPr/>
        </p:nvSpPr>
        <p:spPr>
          <a:xfrm>
            <a:off x="6300437" y="2443549"/>
            <a:ext cx="2843563" cy="4449336"/>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Tx/>
              <a:buNone/>
            </a:pPr>
            <a:r>
              <a:rPr lang="en-US" sz="1600" b="1" dirty="0" smtClean="0"/>
              <a:t>Recent interpretations</a:t>
            </a:r>
          </a:p>
          <a:p>
            <a:pPr marL="0" indent="0" algn="ctr">
              <a:lnSpc>
                <a:spcPct val="100000"/>
              </a:lnSpc>
              <a:spcBef>
                <a:spcPts val="0"/>
              </a:spcBef>
              <a:buFontTx/>
              <a:buNone/>
            </a:pPr>
            <a:r>
              <a:rPr lang="en-US" sz="1600" dirty="0" smtClean="0"/>
              <a:t>In recent years, some historians have argued that the revisionist interpretation has gone too far – early Norman castles were more than just expressions of status and power. They were military fortresses which played a crucial role in the brutal Norman occupation of England after 1066. Early Norman castles were heavily defended with garrisons of soldiers and cavalry which could have crushed local revolts. In 2012 Marc Morris wrote ‘castles have to be regarded first and foremost as military installations, introduced to subdue an unwilling population.</a:t>
            </a:r>
            <a:endParaRPr lang="en-US" sz="1600" dirty="0"/>
          </a:p>
          <a:p>
            <a:pPr marL="0" indent="0" algn="ctr">
              <a:lnSpc>
                <a:spcPct val="100000"/>
              </a:lnSpc>
              <a:spcBef>
                <a:spcPts val="0"/>
              </a:spcBef>
              <a:buFontTx/>
              <a:buNone/>
            </a:pPr>
            <a:endParaRPr lang="en-US" sz="1600" b="1" dirty="0" smtClean="0"/>
          </a:p>
        </p:txBody>
      </p:sp>
      <p:pic>
        <p:nvPicPr>
          <p:cNvPr id="13" name="Picture 12"/>
          <p:cNvPicPr>
            <a:picLocks noChangeAspect="1"/>
          </p:cNvPicPr>
          <p:nvPr/>
        </p:nvPicPr>
        <p:blipFill>
          <a:blip r:embed="rId4"/>
          <a:stretch>
            <a:fillRect/>
          </a:stretch>
        </p:blipFill>
        <p:spPr>
          <a:xfrm>
            <a:off x="7121962" y="582728"/>
            <a:ext cx="1219150" cy="1869862"/>
          </a:xfrm>
          <a:prstGeom prst="rect">
            <a:avLst/>
          </a:prstGeom>
        </p:spPr>
      </p:pic>
      <p:sp>
        <p:nvSpPr>
          <p:cNvPr id="4" name="TextBox 3"/>
          <p:cNvSpPr txBox="1"/>
          <p:nvPr/>
        </p:nvSpPr>
        <p:spPr>
          <a:xfrm>
            <a:off x="2825958" y="1275243"/>
            <a:ext cx="3836017" cy="1200329"/>
          </a:xfrm>
          <a:prstGeom prst="rect">
            <a:avLst/>
          </a:prstGeom>
          <a:solidFill>
            <a:srgbClr val="FFC000"/>
          </a:solidFill>
        </p:spPr>
        <p:txBody>
          <a:bodyPr wrap="square" rtlCol="0">
            <a:spAutoFit/>
          </a:bodyPr>
          <a:lstStyle/>
          <a:p>
            <a:r>
              <a:rPr lang="en-US" dirty="0" smtClean="0"/>
              <a:t>Extension task – challenge – how could you fit in the castles we have looked at to these </a:t>
            </a:r>
            <a:r>
              <a:rPr lang="en-US" smtClean="0"/>
              <a:t>three interpretations </a:t>
            </a:r>
            <a:r>
              <a:rPr lang="en-US" dirty="0" smtClean="0"/>
              <a:t>of castles’ purpose?</a:t>
            </a:r>
            <a:endParaRPr lang="en-US" dirty="0"/>
          </a:p>
        </p:txBody>
      </p:sp>
    </p:spTree>
    <p:extLst>
      <p:ext uri="{BB962C8B-B14F-4D97-AF65-F5344CB8AC3E}">
        <p14:creationId xmlns:p14="http://schemas.microsoft.com/office/powerpoint/2010/main" val="12526852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0" y="457200"/>
            <a:ext cx="9144000" cy="369332"/>
          </a:xfrm>
          <a:prstGeom prst="rect">
            <a:avLst/>
          </a:prstGeom>
          <a:noFill/>
        </p:spPr>
        <p:txBody>
          <a:bodyPr wrap="square" rtlCol="0">
            <a:spAutoFit/>
          </a:bodyPr>
          <a:lstStyle/>
          <a:p>
            <a:pPr algn="ctr"/>
            <a:r>
              <a:rPr lang="en-GB" dirty="0" smtClean="0"/>
              <a:t>TASK: Draw a cross on each line to show how typical Helmsley is.</a:t>
            </a:r>
            <a:endParaRPr lang="en-GB" dirty="0"/>
          </a:p>
        </p:txBody>
      </p:sp>
      <p:sp>
        <p:nvSpPr>
          <p:cNvPr id="3" name="Content Placeholder 2"/>
          <p:cNvSpPr>
            <a:spLocks noGrp="1"/>
          </p:cNvSpPr>
          <p:nvPr>
            <p:ph idx="1"/>
          </p:nvPr>
        </p:nvSpPr>
        <p:spPr>
          <a:xfrm>
            <a:off x="0" y="80908"/>
            <a:ext cx="9144000" cy="6777092"/>
          </a:xfrm>
        </p:spPr>
        <p:txBody>
          <a:bodyPr>
            <a:normAutofit/>
          </a:bodyPr>
          <a:lstStyle/>
          <a:p>
            <a:pPr marL="0" indent="0" algn="ctr">
              <a:buNone/>
            </a:pPr>
            <a:r>
              <a:rPr lang="en-GB" b="1" dirty="0" smtClean="0"/>
              <a:t>How TYPICAL was Helmsley Castle as an example of…</a:t>
            </a:r>
          </a:p>
          <a:p>
            <a:pPr marL="0" indent="0" algn="ctr">
              <a:buNone/>
            </a:pPr>
            <a:endParaRPr lang="en-GB" dirty="0"/>
          </a:p>
          <a:p>
            <a:pPr marL="0" indent="0">
              <a:buNone/>
            </a:pPr>
            <a:r>
              <a:rPr lang="en-GB" dirty="0" smtClean="0"/>
              <a:t>How castles were founded/begun?</a:t>
            </a:r>
          </a:p>
          <a:p>
            <a:pPr marL="0" indent="0">
              <a:buNone/>
            </a:pPr>
            <a:endParaRPr lang="en-GB" dirty="0" smtClean="0"/>
          </a:p>
          <a:p>
            <a:pPr marL="0" indent="0">
              <a:buNone/>
            </a:pPr>
            <a:endParaRPr lang="en-GB" dirty="0" smtClean="0"/>
          </a:p>
          <a:p>
            <a:pPr marL="0" indent="0">
              <a:buNone/>
            </a:pPr>
            <a:endParaRPr lang="en-GB" dirty="0"/>
          </a:p>
          <a:p>
            <a:pPr marL="0" indent="0">
              <a:buNone/>
            </a:pPr>
            <a:r>
              <a:rPr lang="en-GB" dirty="0" smtClean="0"/>
              <a:t>What castles were used for over time?</a:t>
            </a:r>
          </a:p>
          <a:p>
            <a:pPr marL="0" indent="0">
              <a:buNone/>
            </a:pPr>
            <a:endParaRPr lang="en-GB" dirty="0" smtClean="0"/>
          </a:p>
          <a:p>
            <a:pPr marL="0" indent="0">
              <a:buNone/>
            </a:pPr>
            <a:endParaRPr lang="en-GB" dirty="0" smtClean="0"/>
          </a:p>
          <a:p>
            <a:pPr marL="0" indent="0">
              <a:buNone/>
            </a:pPr>
            <a:endParaRPr lang="en-GB" dirty="0"/>
          </a:p>
          <a:p>
            <a:pPr marL="0" indent="0">
              <a:buNone/>
            </a:pPr>
            <a:r>
              <a:rPr lang="en-GB" dirty="0" smtClean="0"/>
              <a:t>A visitor attraction now?</a:t>
            </a:r>
          </a:p>
        </p:txBody>
      </p:sp>
      <p:sp>
        <p:nvSpPr>
          <p:cNvPr id="4" name="Right Arrow 3"/>
          <p:cNvSpPr/>
          <p:nvPr/>
        </p:nvSpPr>
        <p:spPr>
          <a:xfrm>
            <a:off x="775391" y="1568807"/>
            <a:ext cx="7819696" cy="3678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rot="20118796">
            <a:off x="176301" y="1831566"/>
            <a:ext cx="1030014" cy="707886"/>
          </a:xfrm>
          <a:prstGeom prst="rect">
            <a:avLst/>
          </a:prstGeom>
          <a:noFill/>
        </p:spPr>
        <p:txBody>
          <a:bodyPr wrap="square" rtlCol="0">
            <a:spAutoFit/>
          </a:bodyPr>
          <a:lstStyle/>
          <a:p>
            <a:r>
              <a:rPr lang="en-GB" sz="1000" dirty="0" smtClean="0"/>
              <a:t>Completely UNIQUE unlike any other castle!</a:t>
            </a:r>
            <a:endParaRPr lang="en-GB" sz="1000" dirty="0"/>
          </a:p>
        </p:txBody>
      </p:sp>
      <p:sp>
        <p:nvSpPr>
          <p:cNvPr id="6" name="TextBox 5"/>
          <p:cNvSpPr txBox="1"/>
          <p:nvPr/>
        </p:nvSpPr>
        <p:spPr>
          <a:xfrm rot="2070639">
            <a:off x="8229197" y="2041887"/>
            <a:ext cx="1030014" cy="707886"/>
          </a:xfrm>
          <a:prstGeom prst="rect">
            <a:avLst/>
          </a:prstGeom>
          <a:noFill/>
        </p:spPr>
        <p:txBody>
          <a:bodyPr wrap="square" rtlCol="0">
            <a:spAutoFit/>
          </a:bodyPr>
          <a:lstStyle/>
          <a:p>
            <a:r>
              <a:rPr lang="en-GB" sz="1000" dirty="0" smtClean="0"/>
              <a:t>TOTALLY TYPICAL; the SAME as all the others!</a:t>
            </a:r>
            <a:endParaRPr lang="en-GB" sz="1000" dirty="0"/>
          </a:p>
        </p:txBody>
      </p:sp>
      <p:sp>
        <p:nvSpPr>
          <p:cNvPr id="7" name="Right Arrow 6"/>
          <p:cNvSpPr/>
          <p:nvPr/>
        </p:nvSpPr>
        <p:spPr>
          <a:xfrm>
            <a:off x="699848" y="3588383"/>
            <a:ext cx="7819696" cy="3678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rot="20118796">
            <a:off x="100758" y="3851142"/>
            <a:ext cx="1030014" cy="707886"/>
          </a:xfrm>
          <a:prstGeom prst="rect">
            <a:avLst/>
          </a:prstGeom>
          <a:noFill/>
        </p:spPr>
        <p:txBody>
          <a:bodyPr wrap="square" rtlCol="0">
            <a:spAutoFit/>
          </a:bodyPr>
          <a:lstStyle/>
          <a:p>
            <a:r>
              <a:rPr lang="en-GB" sz="1000" dirty="0" smtClean="0"/>
              <a:t>Completely UNIQUE unlike any other castle!</a:t>
            </a:r>
            <a:endParaRPr lang="en-GB" sz="1000" dirty="0"/>
          </a:p>
        </p:txBody>
      </p:sp>
      <p:sp>
        <p:nvSpPr>
          <p:cNvPr id="9" name="TextBox 8"/>
          <p:cNvSpPr txBox="1"/>
          <p:nvPr/>
        </p:nvSpPr>
        <p:spPr>
          <a:xfrm rot="2070639">
            <a:off x="8153654" y="4061463"/>
            <a:ext cx="1030014" cy="707886"/>
          </a:xfrm>
          <a:prstGeom prst="rect">
            <a:avLst/>
          </a:prstGeom>
          <a:noFill/>
        </p:spPr>
        <p:txBody>
          <a:bodyPr wrap="square" rtlCol="0">
            <a:spAutoFit/>
          </a:bodyPr>
          <a:lstStyle/>
          <a:p>
            <a:r>
              <a:rPr lang="en-GB" sz="1000" dirty="0" smtClean="0"/>
              <a:t>TOTALLY TYPICAL; the SAME as all the others!</a:t>
            </a:r>
            <a:endParaRPr lang="en-GB" sz="1000" dirty="0"/>
          </a:p>
        </p:txBody>
      </p:sp>
      <p:sp>
        <p:nvSpPr>
          <p:cNvPr id="10" name="Right Arrow 9"/>
          <p:cNvSpPr/>
          <p:nvPr/>
        </p:nvSpPr>
        <p:spPr>
          <a:xfrm>
            <a:off x="766852" y="5594474"/>
            <a:ext cx="7819696" cy="3678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rot="20118796">
            <a:off x="167762" y="5857233"/>
            <a:ext cx="1030014" cy="707886"/>
          </a:xfrm>
          <a:prstGeom prst="rect">
            <a:avLst/>
          </a:prstGeom>
          <a:noFill/>
        </p:spPr>
        <p:txBody>
          <a:bodyPr wrap="square" rtlCol="0">
            <a:spAutoFit/>
          </a:bodyPr>
          <a:lstStyle/>
          <a:p>
            <a:r>
              <a:rPr lang="en-GB" sz="1000" dirty="0" smtClean="0"/>
              <a:t>Completely UNIQUE unlike any other castle!</a:t>
            </a:r>
            <a:endParaRPr lang="en-GB" sz="1000" dirty="0"/>
          </a:p>
        </p:txBody>
      </p:sp>
      <p:sp>
        <p:nvSpPr>
          <p:cNvPr id="12" name="TextBox 11"/>
          <p:cNvSpPr txBox="1"/>
          <p:nvPr/>
        </p:nvSpPr>
        <p:spPr>
          <a:xfrm rot="2070639">
            <a:off x="8220658" y="6067554"/>
            <a:ext cx="1030014" cy="707886"/>
          </a:xfrm>
          <a:prstGeom prst="rect">
            <a:avLst/>
          </a:prstGeom>
          <a:noFill/>
        </p:spPr>
        <p:txBody>
          <a:bodyPr wrap="square" rtlCol="0">
            <a:spAutoFit/>
          </a:bodyPr>
          <a:lstStyle/>
          <a:p>
            <a:r>
              <a:rPr lang="en-GB" sz="1000" dirty="0" smtClean="0"/>
              <a:t>TOTALLY TYPICAL; the SAME as all the others!</a:t>
            </a:r>
            <a:endParaRPr lang="en-GB" sz="1000" dirty="0"/>
          </a:p>
        </p:txBody>
      </p:sp>
      <p:sp>
        <p:nvSpPr>
          <p:cNvPr id="13" name="Subtitle 2"/>
          <p:cNvSpPr txBox="1">
            <a:spLocks/>
          </p:cNvSpPr>
          <p:nvPr/>
        </p:nvSpPr>
        <p:spPr>
          <a:xfrm>
            <a:off x="3041374" y="212844"/>
            <a:ext cx="6102626" cy="858044"/>
          </a:xfrm>
          <a:prstGeom prst="rect">
            <a:avLst/>
          </a:prstGeom>
          <a:solidFill>
            <a:schemeClr val="accent4"/>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dirty="0" smtClean="0"/>
              <a:t>Think back to the information you collected last lesson on Alnwick, Scarborough and Picking Castle. How typical or atypical does Helmsley currently seem?</a:t>
            </a:r>
            <a:endParaRPr lang="en-GB" sz="2000" dirty="0"/>
          </a:p>
        </p:txBody>
      </p:sp>
      <p:sp>
        <p:nvSpPr>
          <p:cNvPr id="14" name="Subtitle 2"/>
          <p:cNvSpPr txBox="1">
            <a:spLocks/>
          </p:cNvSpPr>
          <p:nvPr/>
        </p:nvSpPr>
        <p:spPr>
          <a:xfrm>
            <a:off x="4139429" y="5493006"/>
            <a:ext cx="3621405" cy="938660"/>
          </a:xfrm>
          <a:prstGeom prst="rect">
            <a:avLst/>
          </a:prstGeom>
          <a:solidFill>
            <a:schemeClr val="bg1"/>
          </a:solidFill>
          <a:ln w="38100">
            <a:solidFill>
              <a:schemeClr val="accent4"/>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000" i="1" dirty="0" smtClean="0"/>
              <a:t>*EXT: Write a sentence under each line to explain why you have chosen that level of typicality.</a:t>
            </a:r>
            <a:endParaRPr lang="en-GB" sz="2000" i="1" dirty="0"/>
          </a:p>
        </p:txBody>
      </p:sp>
    </p:spTree>
    <p:extLst>
      <p:ext uri="{BB962C8B-B14F-4D97-AF65-F5344CB8AC3E}">
        <p14:creationId xmlns:p14="http://schemas.microsoft.com/office/powerpoint/2010/main" val="37683829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27852"/>
            <a:ext cx="7886700" cy="1325563"/>
          </a:xfrm>
        </p:spPr>
        <p:txBody>
          <a:bodyPr/>
          <a:lstStyle/>
          <a:p>
            <a:pPr algn="ctr"/>
            <a:r>
              <a:rPr lang="en-US" b="1" dirty="0" smtClean="0"/>
              <a:t>SKILLS practice </a:t>
            </a:r>
            <a:endParaRPr lang="en-US" b="1" dirty="0"/>
          </a:p>
        </p:txBody>
      </p:sp>
      <p:sp>
        <p:nvSpPr>
          <p:cNvPr id="3" name="Content Placeholder 2"/>
          <p:cNvSpPr>
            <a:spLocks noGrp="1"/>
          </p:cNvSpPr>
          <p:nvPr>
            <p:ph idx="1"/>
          </p:nvPr>
        </p:nvSpPr>
        <p:spPr>
          <a:xfrm>
            <a:off x="0" y="771148"/>
            <a:ext cx="9144000" cy="4351338"/>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b="1" u="sng" dirty="0" smtClean="0"/>
              <a:t>How similar is Helmsley to other English castles?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This is a much smaller question than the essay question on the exam so we will do a smaller answer – just one paragraph comparing Helmsley to another castle. </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What criteria could we use to compare Helmsley?</a:t>
            </a:r>
            <a:endParaRPr lang="en-US" dirty="0"/>
          </a:p>
        </p:txBody>
      </p:sp>
      <p:sp>
        <p:nvSpPr>
          <p:cNvPr id="4" name="TextBox 3"/>
          <p:cNvSpPr txBox="1"/>
          <p:nvPr/>
        </p:nvSpPr>
        <p:spPr>
          <a:xfrm>
            <a:off x="22953" y="4106823"/>
            <a:ext cx="3412273" cy="2031325"/>
          </a:xfrm>
          <a:prstGeom prst="rect">
            <a:avLst/>
          </a:prstGeom>
          <a:noFill/>
        </p:spPr>
        <p:txBody>
          <a:bodyPr wrap="square" rtlCol="0">
            <a:spAutoFit/>
          </a:bodyPr>
          <a:lstStyle/>
          <a:p>
            <a:r>
              <a:rPr lang="en-US" dirty="0" smtClean="0"/>
              <a:t>REASON FOR BUILDING </a:t>
            </a:r>
          </a:p>
          <a:p>
            <a:endParaRPr lang="en-US" dirty="0"/>
          </a:p>
          <a:p>
            <a:r>
              <a:rPr lang="en-US" dirty="0" smtClean="0"/>
              <a:t>ORIGINAL/CHANGING PURPOSE</a:t>
            </a:r>
          </a:p>
          <a:p>
            <a:endParaRPr lang="en-US" dirty="0"/>
          </a:p>
          <a:p>
            <a:r>
              <a:rPr lang="en-US" dirty="0" smtClean="0"/>
              <a:t>BUILDING</a:t>
            </a:r>
          </a:p>
          <a:p>
            <a:endParaRPr lang="en-US" dirty="0"/>
          </a:p>
          <a:p>
            <a:r>
              <a:rPr lang="en-US" dirty="0" smtClean="0"/>
              <a:t>OWNERS/PEOPLE</a:t>
            </a:r>
            <a:endParaRPr lang="en-US" dirty="0"/>
          </a:p>
        </p:txBody>
      </p:sp>
      <p:sp>
        <p:nvSpPr>
          <p:cNvPr id="5" name="TextBox 4"/>
          <p:cNvSpPr txBox="1"/>
          <p:nvPr/>
        </p:nvSpPr>
        <p:spPr>
          <a:xfrm>
            <a:off x="4318449" y="3691325"/>
            <a:ext cx="3010970" cy="2862322"/>
          </a:xfrm>
          <a:prstGeom prst="rect">
            <a:avLst/>
          </a:prstGeom>
          <a:noFill/>
        </p:spPr>
        <p:txBody>
          <a:bodyPr wrap="square" rtlCol="0">
            <a:spAutoFit/>
          </a:bodyPr>
          <a:lstStyle/>
          <a:p>
            <a:r>
              <a:rPr lang="en-US" i="1" dirty="0" smtClean="0"/>
              <a:t>SOC LANGUAGE:</a:t>
            </a:r>
          </a:p>
          <a:p>
            <a:endParaRPr lang="en-US" dirty="0"/>
          </a:p>
          <a:p>
            <a:r>
              <a:rPr lang="en-US" dirty="0" smtClean="0"/>
              <a:t>Similar, different, contrasting, in contrast to, compared to, the same, to an extent, slightly, more than, less than, bigger than, smaller than,  alike, resembles, unique, typical, distinguishable, close, near.</a:t>
            </a:r>
            <a:endParaRPr lang="en-US" dirty="0"/>
          </a:p>
        </p:txBody>
      </p:sp>
      <p:pic>
        <p:nvPicPr>
          <p:cNvPr id="6" name="Content Placeholder 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490223">
            <a:off x="2998205" y="4512047"/>
            <a:ext cx="1355962" cy="2236438"/>
          </a:xfrm>
          <a:prstGeom prst="rect">
            <a:avLst/>
          </a:prstGeom>
        </p:spPr>
      </p:pic>
      <p:sp>
        <p:nvSpPr>
          <p:cNvPr id="7" name="Rectangle 6"/>
          <p:cNvSpPr/>
          <p:nvPr/>
        </p:nvSpPr>
        <p:spPr>
          <a:xfrm>
            <a:off x="7214631" y="4345389"/>
            <a:ext cx="1996022" cy="3447098"/>
          </a:xfrm>
          <a:prstGeom prst="rect">
            <a:avLst/>
          </a:prstGeom>
        </p:spPr>
        <p:txBody>
          <a:bodyPr wrap="square">
            <a:spAutoFit/>
          </a:bodyPr>
          <a:lstStyle/>
          <a:p>
            <a:r>
              <a:rPr lang="en-US" sz="1000" b="1" dirty="0"/>
              <a:t>AO1</a:t>
            </a:r>
            <a:r>
              <a:rPr lang="en-US" sz="1000" dirty="0"/>
              <a:t> Demonstrate knowledge and understanding of the key features and characteristics of the periods studied. </a:t>
            </a:r>
            <a:r>
              <a:rPr lang="en-US" sz="1000" b="1" dirty="0"/>
              <a:t>Maximum 5 marks </a:t>
            </a:r>
          </a:p>
          <a:p>
            <a:r>
              <a:rPr lang="en-US" sz="1000" b="1" dirty="0"/>
              <a:t>AO2</a:t>
            </a:r>
            <a:r>
              <a:rPr lang="en-US" sz="1000" dirty="0"/>
              <a:t> Explain and </a:t>
            </a:r>
            <a:r>
              <a:rPr lang="en-US" sz="1000" dirty="0" err="1"/>
              <a:t>analyse</a:t>
            </a:r>
            <a:r>
              <a:rPr lang="en-US" sz="1000" dirty="0"/>
              <a:t> historical events and periods studied using second-order historical concepts. </a:t>
            </a:r>
            <a:r>
              <a:rPr lang="en-US" sz="1000" b="1" dirty="0"/>
              <a:t>Maximum 5 marks </a:t>
            </a:r>
            <a:endParaRPr lang="en-US" sz="1000" b="1" dirty="0" smtClean="0"/>
          </a:p>
          <a:p>
            <a:r>
              <a:rPr lang="en-GB" sz="1000" b="1" dirty="0" smtClean="0"/>
              <a:t>AO3 </a:t>
            </a:r>
            <a:r>
              <a:rPr lang="en-GB" sz="1000" dirty="0"/>
              <a:t>Analyse, evaluate and use sources (contemporary to the period) to make substantiated judgements, in the context of historical events studied. </a:t>
            </a:r>
            <a:r>
              <a:rPr lang="en-GB" sz="1000" b="1" dirty="0"/>
              <a:t>Maximum </a:t>
            </a:r>
            <a:r>
              <a:rPr lang="en-GB" sz="1000" b="1" dirty="0" smtClean="0"/>
              <a:t>10 marks </a:t>
            </a:r>
            <a:r>
              <a:rPr lang="en-GB" dirty="0"/>
              <a:t>	</a:t>
            </a:r>
          </a:p>
          <a:p>
            <a:endParaRPr lang="en-US" sz="1000" dirty="0"/>
          </a:p>
          <a:p>
            <a:endParaRPr lang="en-US" sz="1000" dirty="0" smtClean="0"/>
          </a:p>
          <a:p>
            <a:endParaRPr lang="en-US" sz="1000" dirty="0"/>
          </a:p>
          <a:p>
            <a:endParaRPr lang="en-US" sz="1000" dirty="0" smtClean="0"/>
          </a:p>
          <a:p>
            <a:endParaRPr lang="en-US" sz="1000" dirty="0"/>
          </a:p>
          <a:p>
            <a:endParaRPr lang="en-US" sz="1000" dirty="0"/>
          </a:p>
        </p:txBody>
      </p:sp>
    </p:spTree>
    <p:extLst>
      <p:ext uri="{BB962C8B-B14F-4D97-AF65-F5344CB8AC3E}">
        <p14:creationId xmlns:p14="http://schemas.microsoft.com/office/powerpoint/2010/main" val="1650803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mtClean="0"/>
              <a:t>Resources</a:t>
            </a:r>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509650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9144000" cy="1325563"/>
          </a:xfrm>
        </p:spPr>
        <p:txBody>
          <a:bodyPr>
            <a:noAutofit/>
          </a:bodyPr>
          <a:lstStyle/>
          <a:p>
            <a:pPr lvl="0">
              <a:lnSpc>
                <a:spcPct val="100000"/>
              </a:lnSpc>
              <a:spcBef>
                <a:spcPts val="0"/>
              </a:spcBef>
              <a:defRPr/>
            </a:pPr>
            <a:r>
              <a:rPr lang="en-US" sz="3000" b="1" u="sng" dirty="0"/>
              <a:t>How similar is Helmsley to other English castles?</a:t>
            </a:r>
            <a:br>
              <a:rPr lang="en-US" sz="3000" b="1" u="sng" dirty="0"/>
            </a:br>
            <a:r>
              <a:rPr lang="en-US" sz="3000" dirty="0"/>
              <a:t/>
            </a:r>
            <a:br>
              <a:rPr lang="en-US" sz="3000" dirty="0"/>
            </a:br>
            <a:endParaRPr lang="en-GB" sz="3000" dirty="0"/>
          </a:p>
        </p:txBody>
      </p:sp>
      <p:sp>
        <p:nvSpPr>
          <p:cNvPr id="3" name="Content Placeholder 2"/>
          <p:cNvSpPr>
            <a:spLocks noGrp="1"/>
          </p:cNvSpPr>
          <p:nvPr>
            <p:ph idx="1"/>
          </p:nvPr>
        </p:nvSpPr>
        <p:spPr>
          <a:xfrm>
            <a:off x="0" y="1027906"/>
            <a:ext cx="9144000" cy="5830093"/>
          </a:xfrm>
        </p:spPr>
        <p:txBody>
          <a:bodyPr>
            <a:normAutofit fontScale="92500" lnSpcReduction="20000"/>
          </a:bodyPr>
          <a:lstStyle/>
          <a:p>
            <a:pPr marL="0" indent="0">
              <a:buNone/>
            </a:pPr>
            <a:r>
              <a:rPr lang="en-GB" dirty="0" smtClean="0"/>
              <a:t>Helmsley is similar to ____ in a number of ways…</a:t>
            </a:r>
          </a:p>
          <a:p>
            <a:pPr marL="0" indent="0">
              <a:buNone/>
            </a:pPr>
            <a:r>
              <a:rPr lang="en-GB" dirty="0" smtClean="0"/>
              <a:t>In terms of… it is similar to…</a:t>
            </a:r>
          </a:p>
          <a:p>
            <a:pPr marL="0" indent="0">
              <a:buNone/>
            </a:pPr>
            <a:r>
              <a:rPr lang="en-GB" dirty="0" smtClean="0"/>
              <a:t>Helmsley contrasts to other castles in terms of…</a:t>
            </a:r>
          </a:p>
          <a:p>
            <a:pPr marL="0" indent="0">
              <a:buNone/>
            </a:pPr>
            <a:endParaRPr lang="en-GB" dirty="0" smtClean="0"/>
          </a:p>
          <a:p>
            <a:r>
              <a:rPr lang="en-GB" dirty="0" smtClean="0"/>
              <a:t>Similar to Scarborough in terms of reason for building/first owner </a:t>
            </a:r>
            <a:r>
              <a:rPr lang="en-GB" dirty="0" err="1" smtClean="0"/>
              <a:t>eg</a:t>
            </a:r>
            <a:r>
              <a:rPr lang="en-GB" dirty="0" smtClean="0"/>
              <a:t>…</a:t>
            </a:r>
          </a:p>
          <a:p>
            <a:r>
              <a:rPr lang="en-GB" dirty="0" smtClean="0"/>
              <a:t>In terms of change over time and historical events - Helmsley and Scarborough both involved in English Civil War and damaged by it…</a:t>
            </a:r>
          </a:p>
          <a:p>
            <a:r>
              <a:rPr lang="en-GB" dirty="0" smtClean="0"/>
              <a:t>In terms of beginning of the castle – it wasn’t founded after the Harrying of the North</a:t>
            </a:r>
          </a:p>
          <a:p>
            <a:r>
              <a:rPr lang="en-GB" dirty="0" smtClean="0"/>
              <a:t>In terms of the people living there, it was similar to Alnwick due to family…</a:t>
            </a:r>
          </a:p>
          <a:p>
            <a:endParaRPr lang="en-GB" dirty="0"/>
          </a:p>
          <a:p>
            <a:pPr marL="0" indent="0">
              <a:buNone/>
            </a:pPr>
            <a:r>
              <a:rPr lang="en-GB" dirty="0" smtClean="0"/>
              <a:t>LINK TO THE QUESTION – extent to which Helmsley is similar to other castles – TYPICAL or ATYPICAL</a:t>
            </a:r>
          </a:p>
          <a:p>
            <a:endParaRPr lang="en-GB" dirty="0"/>
          </a:p>
        </p:txBody>
      </p:sp>
    </p:spTree>
    <p:extLst>
      <p:ext uri="{BB962C8B-B14F-4D97-AF65-F5344CB8AC3E}">
        <p14:creationId xmlns:p14="http://schemas.microsoft.com/office/powerpoint/2010/main" val="24553501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19777"/>
          </a:xfrm>
        </p:spPr>
        <p:txBody>
          <a:bodyPr>
            <a:normAutofit/>
          </a:bodyPr>
          <a:lstStyle/>
          <a:p>
            <a:r>
              <a:rPr lang="en-US" sz="3000" b="1" dirty="0" smtClean="0"/>
              <a:t>How typical is Helmsley compared to other castles?</a:t>
            </a:r>
            <a:endParaRPr lang="en-US" sz="3000" b="1" dirty="0"/>
          </a:p>
        </p:txBody>
      </p:sp>
      <p:sp>
        <p:nvSpPr>
          <p:cNvPr id="3" name="Content Placeholder 2"/>
          <p:cNvSpPr>
            <a:spLocks noGrp="1"/>
          </p:cNvSpPr>
          <p:nvPr>
            <p:ph idx="1"/>
          </p:nvPr>
        </p:nvSpPr>
        <p:spPr>
          <a:xfrm>
            <a:off x="0" y="628032"/>
            <a:ext cx="9144000" cy="6534167"/>
          </a:xfrm>
        </p:spPr>
        <p:txBody>
          <a:bodyPr>
            <a:normAutofit fontScale="55000" lnSpcReduction="20000"/>
          </a:bodyPr>
          <a:lstStyle/>
          <a:p>
            <a:pPr marL="0" indent="0">
              <a:buNone/>
            </a:pPr>
            <a:r>
              <a:rPr lang="en-US" b="1" dirty="0" smtClean="0"/>
              <a:t>Pickering Castle – North Yorkshire </a:t>
            </a:r>
          </a:p>
          <a:p>
            <a:pPr marL="0" indent="0">
              <a:buNone/>
            </a:pPr>
            <a:r>
              <a:rPr lang="en-US" b="1" dirty="0" smtClean="0"/>
              <a:t>Normans – 11</a:t>
            </a:r>
            <a:r>
              <a:rPr lang="en-US" b="1" baseline="30000" dirty="0" smtClean="0"/>
              <a:t>th</a:t>
            </a:r>
            <a:r>
              <a:rPr lang="en-US" b="1" dirty="0" smtClean="0"/>
              <a:t> Century - origins</a:t>
            </a:r>
          </a:p>
          <a:p>
            <a:pPr marL="0" indent="0">
              <a:buNone/>
            </a:pPr>
            <a:r>
              <a:rPr lang="en-US" dirty="0" smtClean="0"/>
              <a:t>First built either during or as a result of the Harrying of the North est. 1069. On a hilltop on main route between Helmsley and Scarborough as a royal castle to monitor the north.</a:t>
            </a:r>
          </a:p>
          <a:p>
            <a:pPr marL="0" indent="0">
              <a:buNone/>
            </a:pPr>
            <a:r>
              <a:rPr lang="en-US" dirty="0" smtClean="0"/>
              <a:t>Very little altered since the original wooden castle was rebuilt in stone</a:t>
            </a:r>
          </a:p>
          <a:p>
            <a:pPr marL="0" indent="0">
              <a:buNone/>
            </a:pPr>
            <a:r>
              <a:rPr lang="en-US" dirty="0" smtClean="0"/>
              <a:t>Slight different to traditional motte and bailey castles in that there are two baileys and the motte stands between the two. Usually a motte is on one end of the bailey.</a:t>
            </a:r>
          </a:p>
          <a:p>
            <a:pPr marL="0" indent="0">
              <a:buNone/>
            </a:pPr>
            <a:r>
              <a:rPr lang="en-US" b="1" dirty="0" smtClean="0"/>
              <a:t>Rebuilding in the 12</a:t>
            </a:r>
            <a:r>
              <a:rPr lang="en-US" b="1" baseline="30000" dirty="0" smtClean="0"/>
              <a:t>th</a:t>
            </a:r>
            <a:r>
              <a:rPr lang="en-US" b="1" dirty="0" smtClean="0"/>
              <a:t> Century</a:t>
            </a:r>
          </a:p>
          <a:p>
            <a:pPr marL="0" indent="0">
              <a:buNone/>
            </a:pPr>
            <a:r>
              <a:rPr lang="en-US" dirty="0" smtClean="0"/>
              <a:t>Rebuilt around 1180 in stone during Henry II reign to secure a royal fort in the north. </a:t>
            </a:r>
          </a:p>
          <a:p>
            <a:pPr marL="0" indent="0">
              <a:buNone/>
            </a:pPr>
            <a:r>
              <a:rPr lang="en-US" dirty="0" smtClean="0"/>
              <a:t>The inner bailey </a:t>
            </a:r>
            <a:r>
              <a:rPr lang="en-US" dirty="0" err="1" smtClean="0"/>
              <a:t>pallisade</a:t>
            </a:r>
            <a:r>
              <a:rPr lang="en-US" dirty="0" smtClean="0"/>
              <a:t> (wooden fence) was replaced with a stone curtain wall accessed via a stone tower called the Coleman Tower which also served as a prison during the middle ages. This would have been used especially to hold local prisoners waiting for the Royal Court to judge them which visited a few times a year. The gateway through the tower to the inner ward was defended by a portcullis and drawbridge.</a:t>
            </a:r>
          </a:p>
          <a:p>
            <a:pPr marL="0" indent="0">
              <a:buNone/>
            </a:pPr>
            <a:r>
              <a:rPr lang="en-US" dirty="0" smtClean="0"/>
              <a:t>King John had the inner bailey strengthened – he experienced troubles with the Northern barons</a:t>
            </a:r>
          </a:p>
          <a:p>
            <a:pPr marL="0" indent="0">
              <a:buNone/>
            </a:pPr>
            <a:r>
              <a:rPr lang="en-US" b="1" dirty="0" smtClean="0"/>
              <a:t>Damage and development in the 13</a:t>
            </a:r>
            <a:r>
              <a:rPr lang="en-US" b="1" baseline="30000" dirty="0" smtClean="0"/>
              <a:t>th</a:t>
            </a:r>
            <a:r>
              <a:rPr lang="en-US" b="1" dirty="0" smtClean="0"/>
              <a:t> Century</a:t>
            </a:r>
          </a:p>
          <a:p>
            <a:pPr marL="0" indent="0">
              <a:buNone/>
            </a:pPr>
            <a:r>
              <a:rPr lang="en-US" dirty="0" smtClean="0"/>
              <a:t>Damaged during Henry III reign when the barons rebelled in the north. Henry rebuilt and strengthened the defenses and added a chapel and hall. The Old Hall contains a ‘judgement seat’ an arched niche where the King or his steward could have his chair when the hall was being used as the royal court. Lots of decorative stone work in the niche to show the lord’s power (or the King’s when he was there using it).</a:t>
            </a:r>
          </a:p>
          <a:p>
            <a:pPr marL="0" indent="0">
              <a:buNone/>
            </a:pPr>
            <a:r>
              <a:rPr lang="en-US" dirty="0" smtClean="0"/>
              <a:t>We have detailed royal records so we know that the outer timber </a:t>
            </a:r>
            <a:r>
              <a:rPr lang="en-US" dirty="0" err="1" smtClean="0"/>
              <a:t>pallisade</a:t>
            </a:r>
            <a:r>
              <a:rPr lang="en-US" dirty="0" smtClean="0"/>
              <a:t> (wooden fence) was maintained by each tenant on the royal estate having a ’perch’ (section) of about 5 </a:t>
            </a:r>
            <a:r>
              <a:rPr lang="en-US" dirty="0" err="1" smtClean="0"/>
              <a:t>metres</a:t>
            </a:r>
            <a:r>
              <a:rPr lang="en-US" dirty="0" smtClean="0"/>
              <a:t> of wall and had to gather their own timber to maintain it, meaning certain sections of the wall were better kept than others! </a:t>
            </a:r>
          </a:p>
          <a:p>
            <a:pPr marL="0" indent="0">
              <a:buNone/>
            </a:pPr>
            <a:r>
              <a:rPr lang="en-US" dirty="0" smtClean="0"/>
              <a:t>1267 the castle passed to King Henry III’s youngest son then passed to his son Thomas Earl of Lancaster. Upon his marriage it was updated to be a suitable residence for he and his wife.</a:t>
            </a:r>
          </a:p>
          <a:p>
            <a:pPr marL="0" indent="0">
              <a:buNone/>
            </a:pPr>
            <a:r>
              <a:rPr lang="en-US" dirty="0" smtClean="0"/>
              <a:t>A New Hall was built of stone and the Old Hall became for servants and guests. The New Hall is linked to the chapel via a private passage. </a:t>
            </a:r>
          </a:p>
        </p:txBody>
      </p:sp>
    </p:spTree>
    <p:extLst>
      <p:ext uri="{BB962C8B-B14F-4D97-AF65-F5344CB8AC3E}">
        <p14:creationId xmlns:p14="http://schemas.microsoft.com/office/powerpoint/2010/main" val="669060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2" descr="Image result for helmsley cas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3224" y="769433"/>
            <a:ext cx="5046946" cy="5206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5344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19777"/>
          </a:xfrm>
        </p:spPr>
        <p:txBody>
          <a:bodyPr>
            <a:normAutofit/>
          </a:bodyPr>
          <a:lstStyle/>
          <a:p>
            <a:r>
              <a:rPr lang="en-US" sz="3000" b="1" dirty="0" smtClean="0"/>
              <a:t>How typical is Helmsley compared to other castles?</a:t>
            </a:r>
            <a:endParaRPr lang="en-US" sz="3000" b="1" dirty="0"/>
          </a:p>
        </p:txBody>
      </p:sp>
      <p:sp>
        <p:nvSpPr>
          <p:cNvPr id="3" name="Content Placeholder 2"/>
          <p:cNvSpPr>
            <a:spLocks noGrp="1"/>
          </p:cNvSpPr>
          <p:nvPr>
            <p:ph idx="1"/>
          </p:nvPr>
        </p:nvSpPr>
        <p:spPr>
          <a:xfrm>
            <a:off x="0" y="519776"/>
            <a:ext cx="9144000" cy="6338224"/>
          </a:xfrm>
        </p:spPr>
        <p:txBody>
          <a:bodyPr>
            <a:normAutofit fontScale="62500" lnSpcReduction="20000"/>
          </a:bodyPr>
          <a:lstStyle/>
          <a:p>
            <a:pPr marL="0" indent="0">
              <a:buNone/>
            </a:pPr>
            <a:r>
              <a:rPr lang="en-US" b="1" dirty="0"/>
              <a:t>Pickering </a:t>
            </a:r>
            <a:r>
              <a:rPr lang="en-US" b="1" dirty="0" smtClean="0"/>
              <a:t>Castle – North Yorkshire </a:t>
            </a:r>
            <a:endParaRPr lang="en-US" b="1" dirty="0"/>
          </a:p>
          <a:p>
            <a:pPr marL="0" indent="0">
              <a:buNone/>
            </a:pPr>
            <a:r>
              <a:rPr lang="en-US" b="1" dirty="0" smtClean="0"/>
              <a:t>14</a:t>
            </a:r>
            <a:r>
              <a:rPr lang="en-US" b="1" baseline="30000" dirty="0" smtClean="0"/>
              <a:t>th</a:t>
            </a:r>
            <a:r>
              <a:rPr lang="en-US" b="1" dirty="0" smtClean="0"/>
              <a:t> Century threat of invasion</a:t>
            </a:r>
          </a:p>
          <a:p>
            <a:pPr marL="0" indent="0">
              <a:buNone/>
            </a:pPr>
            <a:r>
              <a:rPr lang="en-US" dirty="0" smtClean="0"/>
              <a:t>Edward II commanded the timber </a:t>
            </a:r>
            <a:r>
              <a:rPr lang="en-US" dirty="0" err="1" smtClean="0"/>
              <a:t>pallisade</a:t>
            </a:r>
            <a:r>
              <a:rPr lang="en-US" dirty="0" smtClean="0"/>
              <a:t> be rebuilt in stone due to threat of Scottish invasion. The new stone wall featured four towers (one later functioned as a prison)  and a gate house. The largest tower, </a:t>
            </a:r>
            <a:r>
              <a:rPr lang="en-US" dirty="0" err="1" smtClean="0"/>
              <a:t>Rosamund’s</a:t>
            </a:r>
            <a:r>
              <a:rPr lang="en-US" dirty="0" smtClean="0"/>
              <a:t> Tower contains a hidden back door (postern) that accesses the perimeter but as this could be a weak point if attacked ,the tower had no inner staircase! This would mean that if anyone attacking got into the tower through the hidden door, they couldn’t access the rest of the castle. But from within the castle the short drop would mean it could be used as an escape!  </a:t>
            </a:r>
          </a:p>
          <a:p>
            <a:pPr marL="0" indent="0">
              <a:buNone/>
            </a:pPr>
            <a:r>
              <a:rPr lang="en-US" dirty="0" smtClean="0"/>
              <a:t>Edward II also used the castle to raise horses; he established a stud of more than 50 horses</a:t>
            </a:r>
            <a:r>
              <a:rPr lang="en-US" dirty="0"/>
              <a:t> </a:t>
            </a:r>
            <a:r>
              <a:rPr lang="en-US" dirty="0" smtClean="0"/>
              <a:t>which provided the royal household and others.</a:t>
            </a:r>
          </a:p>
          <a:p>
            <a:pPr marL="0" indent="0">
              <a:buNone/>
            </a:pPr>
            <a:r>
              <a:rPr lang="en-US" b="1" dirty="0" smtClean="0"/>
              <a:t>Later Middle Ages</a:t>
            </a:r>
          </a:p>
          <a:p>
            <a:pPr marL="0" indent="0">
              <a:buNone/>
            </a:pPr>
            <a:r>
              <a:rPr lang="en-US" dirty="0"/>
              <a:t>N</a:t>
            </a:r>
            <a:r>
              <a:rPr lang="en-US" dirty="0" smtClean="0"/>
              <a:t>o building and little maintenance; indeed one constable robbed stone from it to build his own house nearby! Several royal inspections report it’s disrepair</a:t>
            </a:r>
            <a:r>
              <a:rPr lang="en-US" dirty="0"/>
              <a:t> </a:t>
            </a:r>
            <a:r>
              <a:rPr lang="en-US" dirty="0" smtClean="0"/>
              <a:t>but no monarch made the effort to do anything about this.</a:t>
            </a:r>
          </a:p>
          <a:p>
            <a:pPr marL="0" indent="0">
              <a:buNone/>
            </a:pPr>
            <a:r>
              <a:rPr lang="en-US" b="1" dirty="0" smtClean="0"/>
              <a:t>Early Modern Period and Industrial Revolution</a:t>
            </a:r>
          </a:p>
          <a:p>
            <a:pPr marL="0" indent="0">
              <a:buNone/>
            </a:pPr>
            <a:r>
              <a:rPr lang="en-US" dirty="0" smtClean="0"/>
              <a:t>Not defensive, mostly used as a prison and local courthouse</a:t>
            </a:r>
            <a:r>
              <a:rPr lang="en-US" dirty="0"/>
              <a:t>. After the dissolution of </a:t>
            </a:r>
            <a:r>
              <a:rPr lang="en-US" dirty="0" smtClean="0"/>
              <a:t>the monasteries under Henry VIII the </a:t>
            </a:r>
            <a:r>
              <a:rPr lang="en-US" dirty="0"/>
              <a:t>chapel became a courtroom</a:t>
            </a:r>
          </a:p>
          <a:p>
            <a:pPr marL="0" indent="0">
              <a:buNone/>
            </a:pPr>
            <a:r>
              <a:rPr lang="en-US" dirty="0" smtClean="0"/>
              <a:t>Played no part in the Civil War. Was under private control during the Commonwealth then returned to the King under Charles II remaining in the crown  as a ruin until 1926.</a:t>
            </a:r>
          </a:p>
          <a:p>
            <a:pPr marL="0" indent="0">
              <a:buNone/>
            </a:pPr>
            <a:r>
              <a:rPr lang="en-US" b="1" dirty="0" smtClean="0"/>
              <a:t>Current status</a:t>
            </a:r>
          </a:p>
          <a:p>
            <a:pPr marL="0" indent="0">
              <a:buNone/>
            </a:pPr>
            <a:r>
              <a:rPr lang="en-US" dirty="0" smtClean="0"/>
              <a:t>From 1926 under guardianship of ‘Ministry of Works’ which became English Heritage. Now open to the public as a monument with exhibitions and children’s activities on the history of the castle.</a:t>
            </a:r>
            <a:endParaRPr lang="en-US" dirty="0"/>
          </a:p>
        </p:txBody>
      </p:sp>
    </p:spTree>
    <p:extLst>
      <p:ext uri="{BB962C8B-B14F-4D97-AF65-F5344CB8AC3E}">
        <p14:creationId xmlns:p14="http://schemas.microsoft.com/office/powerpoint/2010/main" val="1661118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7873"/>
            <a:ext cx="9144000" cy="519777"/>
          </a:xfrm>
        </p:spPr>
        <p:txBody>
          <a:bodyPr>
            <a:normAutofit/>
          </a:bodyPr>
          <a:lstStyle/>
          <a:p>
            <a:r>
              <a:rPr lang="en-US" sz="2000" b="1" dirty="0" smtClean="0">
                <a:latin typeface="Comic Sans MS" charset="0"/>
                <a:ea typeface="Comic Sans MS" charset="0"/>
                <a:cs typeface="Comic Sans MS" charset="0"/>
              </a:rPr>
              <a:t>How typical is Helmsley compared to other castles?</a:t>
            </a:r>
            <a:endParaRPr lang="en-US" sz="2000" b="1" dirty="0">
              <a:latin typeface="Comic Sans MS" charset="0"/>
              <a:ea typeface="Comic Sans MS" charset="0"/>
              <a:cs typeface="Comic Sans MS" charset="0"/>
            </a:endParaRPr>
          </a:p>
        </p:txBody>
      </p:sp>
      <p:sp>
        <p:nvSpPr>
          <p:cNvPr id="3" name="Content Placeholder 2"/>
          <p:cNvSpPr>
            <a:spLocks noGrp="1"/>
          </p:cNvSpPr>
          <p:nvPr>
            <p:ph idx="1"/>
          </p:nvPr>
        </p:nvSpPr>
        <p:spPr>
          <a:xfrm>
            <a:off x="0" y="380623"/>
            <a:ext cx="9144000" cy="6534167"/>
          </a:xfrm>
        </p:spPr>
        <p:txBody>
          <a:bodyPr>
            <a:noAutofit/>
          </a:bodyPr>
          <a:lstStyle/>
          <a:p>
            <a:pPr marL="0" indent="0">
              <a:buNone/>
            </a:pPr>
            <a:r>
              <a:rPr lang="en-US" sz="1450" b="1" dirty="0" smtClean="0">
                <a:latin typeface="Comic Sans MS" charset="0"/>
                <a:ea typeface="Comic Sans MS" charset="0"/>
                <a:cs typeface="Comic Sans MS" charset="0"/>
              </a:rPr>
              <a:t>Pickering Castle – North Yorkshire </a:t>
            </a:r>
          </a:p>
          <a:p>
            <a:pPr marL="0" indent="0">
              <a:buNone/>
            </a:pPr>
            <a:r>
              <a:rPr lang="en-US" sz="1450" b="1" dirty="0" smtClean="0">
                <a:latin typeface="Comic Sans MS" charset="0"/>
                <a:ea typeface="Comic Sans MS" charset="0"/>
                <a:cs typeface="Comic Sans MS" charset="0"/>
              </a:rPr>
              <a:t>Normans – 11</a:t>
            </a:r>
            <a:r>
              <a:rPr lang="en-US" sz="1450" b="1" baseline="30000" dirty="0" smtClean="0">
                <a:latin typeface="Comic Sans MS" charset="0"/>
                <a:ea typeface="Comic Sans MS" charset="0"/>
                <a:cs typeface="Comic Sans MS" charset="0"/>
              </a:rPr>
              <a:t>th</a:t>
            </a:r>
            <a:r>
              <a:rPr lang="en-US" sz="1450" b="1" dirty="0" smtClean="0">
                <a:latin typeface="Comic Sans MS" charset="0"/>
                <a:ea typeface="Comic Sans MS" charset="0"/>
                <a:cs typeface="Comic Sans MS" charset="0"/>
              </a:rPr>
              <a:t> Century - origins</a:t>
            </a:r>
          </a:p>
          <a:p>
            <a:pPr marL="0" indent="0">
              <a:buNone/>
            </a:pPr>
            <a:r>
              <a:rPr lang="en-US" sz="1450" dirty="0" smtClean="0">
                <a:latin typeface="Comic Sans MS" charset="0"/>
                <a:ea typeface="Comic Sans MS" charset="0"/>
                <a:cs typeface="Comic Sans MS" charset="0"/>
              </a:rPr>
              <a:t>First built either during or as a result of the northern rebellions in 1069. On a hilltop on main route between Helmsley and Scarborough to monitor the north.</a:t>
            </a:r>
          </a:p>
          <a:p>
            <a:pPr marL="0" indent="0">
              <a:buNone/>
            </a:pPr>
            <a:r>
              <a:rPr lang="en-US" sz="1450" dirty="0" smtClean="0">
                <a:latin typeface="Comic Sans MS" charset="0"/>
                <a:ea typeface="Comic Sans MS" charset="0"/>
                <a:cs typeface="Comic Sans MS" charset="0"/>
              </a:rPr>
              <a:t>Very little altered since the original wooden castle was rebuilt in stone</a:t>
            </a:r>
          </a:p>
          <a:p>
            <a:pPr marL="0" indent="0">
              <a:buNone/>
            </a:pPr>
            <a:r>
              <a:rPr lang="en-US" sz="1450" b="1" dirty="0" smtClean="0">
                <a:latin typeface="Comic Sans MS" charset="0"/>
                <a:ea typeface="Comic Sans MS" charset="0"/>
                <a:cs typeface="Comic Sans MS" charset="0"/>
              </a:rPr>
              <a:t>Rebuilding in the 12</a:t>
            </a:r>
            <a:r>
              <a:rPr lang="en-US" sz="1450" b="1" baseline="30000" dirty="0" smtClean="0">
                <a:latin typeface="Comic Sans MS" charset="0"/>
                <a:ea typeface="Comic Sans MS" charset="0"/>
                <a:cs typeface="Comic Sans MS" charset="0"/>
              </a:rPr>
              <a:t>th</a:t>
            </a:r>
            <a:r>
              <a:rPr lang="en-US" sz="1450" b="1" dirty="0" smtClean="0">
                <a:latin typeface="Comic Sans MS" charset="0"/>
                <a:ea typeface="Comic Sans MS" charset="0"/>
                <a:cs typeface="Comic Sans MS" charset="0"/>
              </a:rPr>
              <a:t> Century</a:t>
            </a:r>
          </a:p>
          <a:p>
            <a:pPr marL="0" indent="0">
              <a:buNone/>
            </a:pPr>
            <a:r>
              <a:rPr lang="en-US" sz="1450" dirty="0" smtClean="0">
                <a:latin typeface="Comic Sans MS" charset="0"/>
                <a:ea typeface="Comic Sans MS" charset="0"/>
                <a:cs typeface="Comic Sans MS" charset="0"/>
              </a:rPr>
              <a:t>Rebuilt around 1180 in stone during Henry II reign to secure a royal fort in the north. </a:t>
            </a:r>
          </a:p>
          <a:p>
            <a:pPr marL="0" indent="0">
              <a:buNone/>
            </a:pPr>
            <a:r>
              <a:rPr lang="en-US" sz="1450" dirty="0" smtClean="0">
                <a:latin typeface="Comic Sans MS" charset="0"/>
                <a:ea typeface="Comic Sans MS" charset="0"/>
                <a:cs typeface="Comic Sans MS" charset="0"/>
              </a:rPr>
              <a:t>The inner bailey wooden fence was replaced with a stone curtain wall accessed via a stone tower called the Coleman Tower which also served as a prison during the middle ages. </a:t>
            </a:r>
          </a:p>
          <a:p>
            <a:pPr marL="0" indent="0">
              <a:buNone/>
            </a:pPr>
            <a:r>
              <a:rPr lang="en-US" sz="1450" dirty="0" smtClean="0">
                <a:latin typeface="Comic Sans MS" charset="0"/>
                <a:ea typeface="Comic Sans MS" charset="0"/>
                <a:cs typeface="Comic Sans MS" charset="0"/>
              </a:rPr>
              <a:t>This would have been used especially to hold local prisoners waiting for the Royal Court to judge them which visited a few times a year. The gateway through the tower to the inner ward was defended by a portcullis and drawbridge.</a:t>
            </a:r>
          </a:p>
          <a:p>
            <a:pPr marL="0" indent="0">
              <a:buNone/>
            </a:pPr>
            <a:r>
              <a:rPr lang="en-US" sz="1450" dirty="0" smtClean="0">
                <a:latin typeface="Comic Sans MS" charset="0"/>
                <a:ea typeface="Comic Sans MS" charset="0"/>
                <a:cs typeface="Comic Sans MS" charset="0"/>
              </a:rPr>
              <a:t>King John had the inner bailey strengthened – he experienced troubles with the Northern barons</a:t>
            </a:r>
          </a:p>
          <a:p>
            <a:pPr marL="0" indent="0">
              <a:buNone/>
            </a:pPr>
            <a:r>
              <a:rPr lang="en-US" sz="1450" b="1" dirty="0" smtClean="0">
                <a:latin typeface="Comic Sans MS" charset="0"/>
                <a:ea typeface="Comic Sans MS" charset="0"/>
                <a:cs typeface="Comic Sans MS" charset="0"/>
              </a:rPr>
              <a:t>Damage and development in the 13</a:t>
            </a:r>
            <a:r>
              <a:rPr lang="en-US" sz="1450" b="1" baseline="30000" dirty="0" smtClean="0">
                <a:latin typeface="Comic Sans MS" charset="0"/>
                <a:ea typeface="Comic Sans MS" charset="0"/>
                <a:cs typeface="Comic Sans MS" charset="0"/>
              </a:rPr>
              <a:t>th</a:t>
            </a:r>
            <a:r>
              <a:rPr lang="en-US" sz="1450" b="1" dirty="0" smtClean="0">
                <a:latin typeface="Comic Sans MS" charset="0"/>
                <a:ea typeface="Comic Sans MS" charset="0"/>
                <a:cs typeface="Comic Sans MS" charset="0"/>
              </a:rPr>
              <a:t> Century</a:t>
            </a:r>
          </a:p>
          <a:p>
            <a:pPr marL="0" indent="0">
              <a:buNone/>
            </a:pPr>
            <a:r>
              <a:rPr lang="en-US" sz="1450" dirty="0" smtClean="0">
                <a:latin typeface="Comic Sans MS" charset="0"/>
                <a:ea typeface="Comic Sans MS" charset="0"/>
                <a:cs typeface="Comic Sans MS" charset="0"/>
              </a:rPr>
              <a:t>Damaged during Henry III reign when the barons rebelled in the north. Henry rebuilt and strengthened the defenses and added a chapel and hall. The Old Hall contains a ‘judgement seat’ an where the King or his steward could have his chair when the hall was being used as the royal court. Lots of decorative stone work in the niche to show the lord’s power.</a:t>
            </a:r>
          </a:p>
          <a:p>
            <a:pPr marL="0" indent="0">
              <a:buNone/>
            </a:pPr>
            <a:r>
              <a:rPr lang="en-US" sz="1450" dirty="0" smtClean="0">
                <a:latin typeface="Comic Sans MS" charset="0"/>
                <a:ea typeface="Comic Sans MS" charset="0"/>
                <a:cs typeface="Comic Sans MS" charset="0"/>
              </a:rPr>
              <a:t>We have detailed royal records so we know that the outer timber wooden fence was maintained by each tenant on the royal estate having a ’perch’ (section) of about 5 </a:t>
            </a:r>
            <a:r>
              <a:rPr lang="en-US" sz="1450" dirty="0" err="1" smtClean="0">
                <a:latin typeface="Comic Sans MS" charset="0"/>
                <a:ea typeface="Comic Sans MS" charset="0"/>
                <a:cs typeface="Comic Sans MS" charset="0"/>
              </a:rPr>
              <a:t>metres</a:t>
            </a:r>
            <a:r>
              <a:rPr lang="en-US" sz="1450" dirty="0" smtClean="0">
                <a:latin typeface="Comic Sans MS" charset="0"/>
                <a:ea typeface="Comic Sans MS" charset="0"/>
                <a:cs typeface="Comic Sans MS" charset="0"/>
              </a:rPr>
              <a:t> of wall and had to gather their own timber to maintain it, meaning certain sections of the wall were better kept than others! </a:t>
            </a:r>
          </a:p>
          <a:p>
            <a:pPr marL="0" indent="0">
              <a:buNone/>
            </a:pPr>
            <a:r>
              <a:rPr lang="en-US" sz="1450" dirty="0" smtClean="0">
                <a:latin typeface="Comic Sans MS" charset="0"/>
                <a:ea typeface="Comic Sans MS" charset="0"/>
                <a:cs typeface="Comic Sans MS" charset="0"/>
              </a:rPr>
              <a:t>1267 the castle passed to King Henry III’s youngest son then passed to his son Thomas Earl of Lancaster. Upon his marriage it was updated to be a suitable residence for he and his wife.</a:t>
            </a:r>
          </a:p>
          <a:p>
            <a:pPr marL="0" indent="0">
              <a:buNone/>
            </a:pPr>
            <a:r>
              <a:rPr lang="en-US" sz="1450" dirty="0" smtClean="0">
                <a:latin typeface="Comic Sans MS" charset="0"/>
                <a:ea typeface="Comic Sans MS" charset="0"/>
                <a:cs typeface="Comic Sans MS" charset="0"/>
              </a:rPr>
              <a:t>A New Hall was built of stone and is linked to the chapel via a private passage. </a:t>
            </a:r>
          </a:p>
        </p:txBody>
      </p:sp>
    </p:spTree>
    <p:extLst>
      <p:ext uri="{BB962C8B-B14F-4D97-AF65-F5344CB8AC3E}">
        <p14:creationId xmlns:p14="http://schemas.microsoft.com/office/powerpoint/2010/main" val="9919290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519777"/>
          </a:xfrm>
        </p:spPr>
        <p:txBody>
          <a:bodyPr>
            <a:normAutofit fontScale="90000"/>
          </a:bodyPr>
          <a:lstStyle/>
          <a:p>
            <a:r>
              <a:rPr lang="en-US" sz="3000" b="1" dirty="0" smtClean="0">
                <a:latin typeface="Comic Sans MS" charset="0"/>
                <a:ea typeface="Comic Sans MS" charset="0"/>
                <a:cs typeface="Comic Sans MS" charset="0"/>
              </a:rPr>
              <a:t>How typical is Helmsley compared to other castles?</a:t>
            </a:r>
            <a:endParaRPr lang="en-US" sz="3000" b="1" dirty="0">
              <a:latin typeface="Comic Sans MS" charset="0"/>
              <a:ea typeface="Comic Sans MS" charset="0"/>
              <a:cs typeface="Comic Sans MS" charset="0"/>
            </a:endParaRPr>
          </a:p>
        </p:txBody>
      </p:sp>
      <p:sp>
        <p:nvSpPr>
          <p:cNvPr id="3" name="Content Placeholder 2"/>
          <p:cNvSpPr>
            <a:spLocks noGrp="1"/>
          </p:cNvSpPr>
          <p:nvPr>
            <p:ph idx="1"/>
          </p:nvPr>
        </p:nvSpPr>
        <p:spPr>
          <a:xfrm>
            <a:off x="0" y="519776"/>
            <a:ext cx="9144000" cy="6338224"/>
          </a:xfrm>
        </p:spPr>
        <p:txBody>
          <a:bodyPr>
            <a:normAutofit fontScale="62500" lnSpcReduction="20000"/>
          </a:bodyPr>
          <a:lstStyle/>
          <a:p>
            <a:pPr marL="0" indent="0">
              <a:buNone/>
            </a:pPr>
            <a:r>
              <a:rPr lang="en-US" b="1" dirty="0">
                <a:latin typeface="Comic Sans MS" charset="0"/>
                <a:ea typeface="Comic Sans MS" charset="0"/>
                <a:cs typeface="Comic Sans MS" charset="0"/>
              </a:rPr>
              <a:t>Pickering </a:t>
            </a:r>
            <a:r>
              <a:rPr lang="en-US" b="1" dirty="0" smtClean="0">
                <a:latin typeface="Comic Sans MS" charset="0"/>
                <a:ea typeface="Comic Sans MS" charset="0"/>
                <a:cs typeface="Comic Sans MS" charset="0"/>
              </a:rPr>
              <a:t>Castle – North Yorkshire </a:t>
            </a:r>
            <a:endParaRPr lang="en-US" b="1" dirty="0">
              <a:latin typeface="Comic Sans MS" charset="0"/>
              <a:ea typeface="Comic Sans MS" charset="0"/>
              <a:cs typeface="Comic Sans MS" charset="0"/>
            </a:endParaRPr>
          </a:p>
          <a:p>
            <a:pPr marL="0" indent="0">
              <a:buNone/>
            </a:pPr>
            <a:r>
              <a:rPr lang="en-US" b="1" dirty="0" smtClean="0">
                <a:latin typeface="Comic Sans MS" charset="0"/>
                <a:ea typeface="Comic Sans MS" charset="0"/>
                <a:cs typeface="Comic Sans MS" charset="0"/>
              </a:rPr>
              <a:t>14</a:t>
            </a:r>
            <a:r>
              <a:rPr lang="en-US" b="1" baseline="30000" dirty="0" smtClean="0">
                <a:latin typeface="Comic Sans MS" charset="0"/>
                <a:ea typeface="Comic Sans MS" charset="0"/>
                <a:cs typeface="Comic Sans MS" charset="0"/>
              </a:rPr>
              <a:t>th</a:t>
            </a:r>
            <a:r>
              <a:rPr lang="en-US" b="1" dirty="0" smtClean="0">
                <a:latin typeface="Comic Sans MS" charset="0"/>
                <a:ea typeface="Comic Sans MS" charset="0"/>
                <a:cs typeface="Comic Sans MS" charset="0"/>
              </a:rPr>
              <a:t> Century threat of invasion</a:t>
            </a:r>
          </a:p>
          <a:p>
            <a:pPr marL="0" indent="0">
              <a:buNone/>
            </a:pPr>
            <a:r>
              <a:rPr lang="en-US" dirty="0" smtClean="0">
                <a:latin typeface="Comic Sans MS" charset="0"/>
                <a:ea typeface="Comic Sans MS" charset="0"/>
                <a:cs typeface="Comic Sans MS" charset="0"/>
              </a:rPr>
              <a:t>Edward II commanded the timber wooden fence be rebuilt in stone due to threat of Scottish invasion. The new stone wall featured four towers (one later functioned as a prison)  and a gate house. The largest tower, </a:t>
            </a:r>
            <a:r>
              <a:rPr lang="en-US" dirty="0" err="1" smtClean="0">
                <a:latin typeface="Comic Sans MS" charset="0"/>
                <a:ea typeface="Comic Sans MS" charset="0"/>
                <a:cs typeface="Comic Sans MS" charset="0"/>
              </a:rPr>
              <a:t>Rosamund’s</a:t>
            </a:r>
            <a:r>
              <a:rPr lang="en-US" dirty="0" smtClean="0">
                <a:latin typeface="Comic Sans MS" charset="0"/>
                <a:ea typeface="Comic Sans MS" charset="0"/>
                <a:cs typeface="Comic Sans MS" charset="0"/>
              </a:rPr>
              <a:t> Tower contains a hidden back door (postern) that accesses the perimeter but as this could be a weak point if attacked ,the tower had no inner staircase! </a:t>
            </a:r>
          </a:p>
          <a:p>
            <a:pPr marL="0" indent="0">
              <a:buNone/>
            </a:pPr>
            <a:endParaRPr lang="en-US" dirty="0">
              <a:latin typeface="Comic Sans MS" charset="0"/>
              <a:ea typeface="Comic Sans MS" charset="0"/>
              <a:cs typeface="Comic Sans MS" charset="0"/>
            </a:endParaRPr>
          </a:p>
          <a:p>
            <a:pPr marL="0" indent="0">
              <a:buNone/>
            </a:pPr>
            <a:r>
              <a:rPr lang="en-US" dirty="0" smtClean="0">
                <a:latin typeface="Comic Sans MS" charset="0"/>
                <a:ea typeface="Comic Sans MS" charset="0"/>
                <a:cs typeface="Comic Sans MS" charset="0"/>
              </a:rPr>
              <a:t>Edward II also used the castle to raise horses; he established a stud of more than 50 horses.</a:t>
            </a:r>
          </a:p>
          <a:p>
            <a:pPr marL="0" indent="0">
              <a:buNone/>
            </a:pPr>
            <a:r>
              <a:rPr lang="en-US" b="1" dirty="0" smtClean="0">
                <a:latin typeface="Comic Sans MS" charset="0"/>
                <a:ea typeface="Comic Sans MS" charset="0"/>
                <a:cs typeface="Comic Sans MS" charset="0"/>
              </a:rPr>
              <a:t>Later Middle Ages</a:t>
            </a:r>
          </a:p>
          <a:p>
            <a:pPr marL="0" indent="0">
              <a:buNone/>
            </a:pPr>
            <a:r>
              <a:rPr lang="en-US" dirty="0">
                <a:latin typeface="Comic Sans MS" charset="0"/>
                <a:ea typeface="Comic Sans MS" charset="0"/>
                <a:cs typeface="Comic Sans MS" charset="0"/>
              </a:rPr>
              <a:t>N</a:t>
            </a:r>
            <a:r>
              <a:rPr lang="en-US" dirty="0" smtClean="0">
                <a:latin typeface="Comic Sans MS" charset="0"/>
                <a:ea typeface="Comic Sans MS" charset="0"/>
                <a:cs typeface="Comic Sans MS" charset="0"/>
              </a:rPr>
              <a:t>o building and little maintenance; indeed one constable robbed stone from it to build his own house nearby! Several royal inspections report </a:t>
            </a:r>
            <a:r>
              <a:rPr lang="en-US" smtClean="0">
                <a:latin typeface="Comic Sans MS" charset="0"/>
                <a:ea typeface="Comic Sans MS" charset="0"/>
                <a:cs typeface="Comic Sans MS" charset="0"/>
              </a:rPr>
              <a:t>it’s disrepair.</a:t>
            </a:r>
          </a:p>
          <a:p>
            <a:pPr marL="0" indent="0">
              <a:buNone/>
            </a:pPr>
            <a:r>
              <a:rPr lang="en-US" b="1" smtClean="0">
                <a:latin typeface="Comic Sans MS" charset="0"/>
                <a:ea typeface="Comic Sans MS" charset="0"/>
                <a:cs typeface="Comic Sans MS" charset="0"/>
              </a:rPr>
              <a:t>Early </a:t>
            </a:r>
            <a:r>
              <a:rPr lang="en-US" b="1" dirty="0" smtClean="0">
                <a:latin typeface="Comic Sans MS" charset="0"/>
                <a:ea typeface="Comic Sans MS" charset="0"/>
                <a:cs typeface="Comic Sans MS" charset="0"/>
              </a:rPr>
              <a:t>Modern Period and Industrial Revolution</a:t>
            </a:r>
          </a:p>
          <a:p>
            <a:pPr marL="0" indent="0">
              <a:buNone/>
            </a:pPr>
            <a:r>
              <a:rPr lang="en-US" dirty="0" smtClean="0">
                <a:latin typeface="Comic Sans MS" charset="0"/>
                <a:ea typeface="Comic Sans MS" charset="0"/>
                <a:cs typeface="Comic Sans MS" charset="0"/>
              </a:rPr>
              <a:t>Not defensive, mostly used as a prison and local courthouse</a:t>
            </a:r>
            <a:r>
              <a:rPr lang="en-US" dirty="0">
                <a:latin typeface="Comic Sans MS" charset="0"/>
                <a:ea typeface="Comic Sans MS" charset="0"/>
                <a:cs typeface="Comic Sans MS" charset="0"/>
              </a:rPr>
              <a:t>. After the dissolution of </a:t>
            </a:r>
            <a:r>
              <a:rPr lang="en-US" dirty="0" smtClean="0">
                <a:latin typeface="Comic Sans MS" charset="0"/>
                <a:ea typeface="Comic Sans MS" charset="0"/>
                <a:cs typeface="Comic Sans MS" charset="0"/>
              </a:rPr>
              <a:t>the monasteries under Henry VIII the </a:t>
            </a:r>
            <a:r>
              <a:rPr lang="en-US" dirty="0">
                <a:latin typeface="Comic Sans MS" charset="0"/>
                <a:ea typeface="Comic Sans MS" charset="0"/>
                <a:cs typeface="Comic Sans MS" charset="0"/>
              </a:rPr>
              <a:t>chapel became a courtroom</a:t>
            </a:r>
          </a:p>
          <a:p>
            <a:pPr marL="0" indent="0">
              <a:buNone/>
            </a:pPr>
            <a:r>
              <a:rPr lang="en-US" dirty="0" smtClean="0">
                <a:latin typeface="Comic Sans MS" charset="0"/>
                <a:ea typeface="Comic Sans MS" charset="0"/>
                <a:cs typeface="Comic Sans MS" charset="0"/>
              </a:rPr>
              <a:t>Played no part in the Civil War. Was under private control during the Commonwealth then returned to the King under Charles II remaining in the crown  as a ruin until 1926.</a:t>
            </a:r>
          </a:p>
          <a:p>
            <a:pPr marL="0" indent="0">
              <a:buNone/>
            </a:pPr>
            <a:r>
              <a:rPr lang="en-US" b="1" dirty="0" smtClean="0">
                <a:latin typeface="Comic Sans MS" charset="0"/>
                <a:ea typeface="Comic Sans MS" charset="0"/>
                <a:cs typeface="Comic Sans MS" charset="0"/>
              </a:rPr>
              <a:t>Current status</a:t>
            </a:r>
          </a:p>
          <a:p>
            <a:pPr marL="0" indent="0">
              <a:buNone/>
            </a:pPr>
            <a:r>
              <a:rPr lang="en-US" dirty="0" smtClean="0">
                <a:latin typeface="Comic Sans MS" charset="0"/>
                <a:ea typeface="Comic Sans MS" charset="0"/>
                <a:cs typeface="Comic Sans MS" charset="0"/>
              </a:rPr>
              <a:t>From 1926 under guardianship of ‘Ministry of Works’ which became English Heritage. Now open to the public as a monument with exhibitions and children’s activities on the history of the castle.</a:t>
            </a:r>
            <a:endParaRPr lang="en-US" dirty="0">
              <a:latin typeface="Comic Sans MS" charset="0"/>
              <a:ea typeface="Comic Sans MS" charset="0"/>
              <a:cs typeface="Comic Sans MS" charset="0"/>
            </a:endParaRPr>
          </a:p>
        </p:txBody>
      </p:sp>
    </p:spTree>
    <p:extLst>
      <p:ext uri="{BB962C8B-B14F-4D97-AF65-F5344CB8AC3E}">
        <p14:creationId xmlns:p14="http://schemas.microsoft.com/office/powerpoint/2010/main" val="4354202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19777"/>
            <a:ext cx="9144000" cy="6234984"/>
          </a:xfrm>
        </p:spPr>
        <p:txBody>
          <a:bodyPr>
            <a:normAutofit fontScale="47500" lnSpcReduction="20000"/>
          </a:bodyPr>
          <a:lstStyle/>
          <a:p>
            <a:pPr marL="0" indent="0">
              <a:buNone/>
            </a:pPr>
            <a:r>
              <a:rPr lang="en-US" b="1" dirty="0" smtClean="0"/>
              <a:t>Scarborough Castle – North Yorkshire coast</a:t>
            </a:r>
          </a:p>
          <a:p>
            <a:pPr marL="0" indent="0">
              <a:buNone/>
            </a:pPr>
            <a:r>
              <a:rPr lang="en-US" b="1" dirty="0" smtClean="0"/>
              <a:t>Before the castle!</a:t>
            </a:r>
          </a:p>
          <a:p>
            <a:pPr marL="0" indent="0">
              <a:buNone/>
            </a:pPr>
            <a:r>
              <a:rPr lang="en-US" dirty="0" smtClean="0"/>
              <a:t>As early as the late 4</a:t>
            </a:r>
            <a:r>
              <a:rPr lang="en-US" baseline="30000" dirty="0" smtClean="0"/>
              <a:t>th</a:t>
            </a:r>
            <a:r>
              <a:rPr lang="en-US" dirty="0" smtClean="0"/>
              <a:t> Century AD a fortified tower was on the headland and appears to have been abandoned by the early 5</a:t>
            </a:r>
            <a:r>
              <a:rPr lang="en-US" baseline="30000" dirty="0" smtClean="0"/>
              <a:t>th</a:t>
            </a:r>
            <a:r>
              <a:rPr lang="en-US" dirty="0" smtClean="0"/>
              <a:t> Century.</a:t>
            </a:r>
          </a:p>
          <a:p>
            <a:pPr marL="0" indent="0">
              <a:buNone/>
            </a:pPr>
            <a:r>
              <a:rPr lang="en-US" dirty="0" smtClean="0"/>
              <a:t>It is now thought that the Anglo Saxon root for Scarborough is ‘the hill with the fort’ rather than an Viking root.</a:t>
            </a:r>
          </a:p>
          <a:p>
            <a:pPr marL="0" indent="0">
              <a:buNone/>
            </a:pPr>
            <a:r>
              <a:rPr lang="en-US" b="1" dirty="0" smtClean="0"/>
              <a:t>12</a:t>
            </a:r>
            <a:r>
              <a:rPr lang="en-US" b="1" baseline="30000" dirty="0" smtClean="0"/>
              <a:t>th</a:t>
            </a:r>
            <a:r>
              <a:rPr lang="en-US" b="1" dirty="0" smtClean="0"/>
              <a:t> Century origins</a:t>
            </a:r>
          </a:p>
          <a:p>
            <a:pPr marL="0" indent="0">
              <a:buNone/>
            </a:pPr>
            <a:r>
              <a:rPr lang="en-US" dirty="0" smtClean="0"/>
              <a:t>The castle was founded by William le </a:t>
            </a:r>
            <a:r>
              <a:rPr lang="en-US" dirty="0" err="1" smtClean="0"/>
              <a:t>Gros</a:t>
            </a:r>
            <a:r>
              <a:rPr lang="en-US" dirty="0" smtClean="0"/>
              <a:t>, Earl of York under King Stephen. He probably began work on Scarborough in the 1130s. There was a plateau of the promontory with a wall and a tower at the entrance by the late 12</a:t>
            </a:r>
            <a:r>
              <a:rPr lang="en-US" baseline="30000" dirty="0" smtClean="0"/>
              <a:t>th</a:t>
            </a:r>
            <a:r>
              <a:rPr lang="en-US" dirty="0" smtClean="0"/>
              <a:t> Century but the castle was returned to the crown when Henry II became King. </a:t>
            </a:r>
          </a:p>
          <a:p>
            <a:pPr marL="0" indent="0">
              <a:buNone/>
            </a:pPr>
            <a:r>
              <a:rPr lang="en-US" dirty="0" smtClean="0"/>
              <a:t>1159 Henry II began to rebuild the castle and planted a new town beneath it’s walls. A huge amount was spend on the castle, mainly the great tower built 1159-69.</a:t>
            </a:r>
          </a:p>
          <a:p>
            <a:pPr marL="0" indent="0">
              <a:buNone/>
            </a:pPr>
            <a:r>
              <a:rPr lang="en-US" b="1" dirty="0" smtClean="0"/>
              <a:t>13</a:t>
            </a:r>
            <a:r>
              <a:rPr lang="en-US" b="1" baseline="30000" dirty="0" smtClean="0"/>
              <a:t>th</a:t>
            </a:r>
            <a:r>
              <a:rPr lang="en-US" b="1" dirty="0" smtClean="0"/>
              <a:t> Century – Royal Castle </a:t>
            </a:r>
          </a:p>
          <a:p>
            <a:pPr marL="0" indent="0">
              <a:buNone/>
            </a:pPr>
            <a:r>
              <a:rPr lang="en-US" dirty="0" smtClean="0"/>
              <a:t>King John visited several times and used Scarborough as his royal castle and spent more on it than any other castle in the kingdom, creating the outer wall and inner bailey in 1202-6 then extending the wall down the cliff in 1207-12. He also constructed a hall and a new royal chamber block to improve comfort when he visited.</a:t>
            </a:r>
          </a:p>
          <a:p>
            <a:pPr marL="0" indent="0">
              <a:buNone/>
            </a:pPr>
            <a:r>
              <a:rPr lang="en-US" dirty="0" smtClean="0"/>
              <a:t>Henry III maintained the castle and it became a royal fortress. Edward I used it as his court in 1275. Prisoners from Scottish wars were kept there. </a:t>
            </a:r>
          </a:p>
          <a:p>
            <a:pPr marL="0" indent="0">
              <a:buNone/>
            </a:pPr>
            <a:r>
              <a:rPr lang="en-US" dirty="0" smtClean="0"/>
              <a:t>Was briefly laid siege when Edward II’s favorite Piers </a:t>
            </a:r>
            <a:r>
              <a:rPr lang="en-US" dirty="0" err="1" smtClean="0"/>
              <a:t>Gaveston</a:t>
            </a:r>
            <a:r>
              <a:rPr lang="en-US" dirty="0" smtClean="0"/>
              <a:t> took refuge there when he was being hunted by other nobles  jealous of his position close to the King. </a:t>
            </a:r>
            <a:endParaRPr lang="en-US" dirty="0"/>
          </a:p>
          <a:p>
            <a:pPr marL="0" indent="0">
              <a:buNone/>
            </a:pPr>
            <a:r>
              <a:rPr lang="en-US" b="1" dirty="0" smtClean="0"/>
              <a:t>14</a:t>
            </a:r>
            <a:r>
              <a:rPr lang="en-US" b="1" baseline="30000" dirty="0" smtClean="0"/>
              <a:t>th</a:t>
            </a:r>
            <a:r>
              <a:rPr lang="en-US" b="1" dirty="0" smtClean="0"/>
              <a:t> and 15</a:t>
            </a:r>
            <a:r>
              <a:rPr lang="en-US" b="1" baseline="30000" dirty="0" smtClean="0"/>
              <a:t>th</a:t>
            </a:r>
            <a:r>
              <a:rPr lang="en-US" b="1" dirty="0" smtClean="0"/>
              <a:t> Century – military and domestic</a:t>
            </a:r>
          </a:p>
          <a:p>
            <a:pPr marL="0" indent="0">
              <a:buNone/>
            </a:pPr>
            <a:r>
              <a:rPr lang="en-US" dirty="0" smtClean="0"/>
              <a:t>1308 Lord Percy and his wife granted license to live at the castle and over 40 years built a </a:t>
            </a:r>
            <a:r>
              <a:rPr lang="en-US" dirty="0" err="1" smtClean="0"/>
              <a:t>bakehouse</a:t>
            </a:r>
            <a:r>
              <a:rPr lang="en-US" dirty="0" smtClean="0"/>
              <a:t>, </a:t>
            </a:r>
            <a:r>
              <a:rPr lang="en-US" dirty="0" err="1" smtClean="0"/>
              <a:t>brewhouse</a:t>
            </a:r>
            <a:r>
              <a:rPr lang="en-US" dirty="0" smtClean="0"/>
              <a:t>, kitchen.</a:t>
            </a:r>
            <a:endParaRPr lang="en-US" dirty="0"/>
          </a:p>
          <a:p>
            <a:pPr marL="0" indent="0">
              <a:buNone/>
            </a:pPr>
            <a:r>
              <a:rPr lang="en-US" dirty="0" smtClean="0"/>
              <a:t>Richard III was the last king to stay there in 1484 whist assembling a fleet to resist the invasion of Henry Tudor (later Henry VII) during the Wars of the Roses.</a:t>
            </a:r>
          </a:p>
          <a:p>
            <a:pPr marL="0" indent="0">
              <a:lnSpc>
                <a:spcPct val="120000"/>
              </a:lnSpc>
              <a:spcBef>
                <a:spcPts val="0"/>
              </a:spcBef>
              <a:buNone/>
            </a:pPr>
            <a:r>
              <a:rPr lang="en-US" b="1" dirty="0"/>
              <a:t>16</a:t>
            </a:r>
            <a:r>
              <a:rPr lang="en-US" b="1" baseline="30000" dirty="0"/>
              <a:t>th</a:t>
            </a:r>
            <a:r>
              <a:rPr lang="en-US" b="1" dirty="0"/>
              <a:t> Century – decline</a:t>
            </a:r>
          </a:p>
          <a:p>
            <a:pPr marL="0" indent="0">
              <a:lnSpc>
                <a:spcPct val="120000"/>
              </a:lnSpc>
              <a:spcBef>
                <a:spcPts val="0"/>
              </a:spcBef>
              <a:buNone/>
            </a:pPr>
            <a:r>
              <a:rPr lang="en-US" dirty="0"/>
              <a:t>It wasn’t maintained under the Tudors but was important during the northern rebellion in 1536 against King Henry VIII when, during the uprising, the constable Sir Ralph </a:t>
            </a:r>
            <a:r>
              <a:rPr lang="en-US" dirty="0" err="1"/>
              <a:t>Eure</a:t>
            </a:r>
            <a:r>
              <a:rPr lang="en-US" dirty="0"/>
              <a:t> declared support for the King and was besieged in the castle; it was damaged by gunfire but was held by Sir Ralph against the rebels.</a:t>
            </a:r>
          </a:p>
          <a:p>
            <a:pPr marL="0" indent="0">
              <a:lnSpc>
                <a:spcPct val="120000"/>
              </a:lnSpc>
              <a:spcBef>
                <a:spcPts val="0"/>
              </a:spcBef>
              <a:buNone/>
            </a:pPr>
            <a:r>
              <a:rPr lang="en-US" dirty="0"/>
              <a:t>1557 Thomas Stafford seized the castle in a misguided attempt to rebel against Mary Tudor but the castle was captured and Stafford and his accomplices executed – so the castle remained in the hands of the crown.</a:t>
            </a:r>
          </a:p>
          <a:p>
            <a:pPr marL="0" indent="0">
              <a:buNone/>
            </a:pPr>
            <a:endParaRPr lang="en-US" dirty="0"/>
          </a:p>
        </p:txBody>
      </p:sp>
      <p:sp>
        <p:nvSpPr>
          <p:cNvPr id="4" name="Title 1"/>
          <p:cNvSpPr>
            <a:spLocks noGrp="1"/>
          </p:cNvSpPr>
          <p:nvPr>
            <p:ph type="title"/>
          </p:nvPr>
        </p:nvSpPr>
        <p:spPr>
          <a:xfrm>
            <a:off x="0" y="0"/>
            <a:ext cx="9144000" cy="519777"/>
          </a:xfrm>
        </p:spPr>
        <p:txBody>
          <a:bodyPr>
            <a:normAutofit/>
          </a:bodyPr>
          <a:lstStyle/>
          <a:p>
            <a:r>
              <a:rPr lang="en-US" sz="3000" b="1" dirty="0" smtClean="0"/>
              <a:t>How typical is Helmsley compared to other castles?</a:t>
            </a:r>
            <a:endParaRPr lang="en-US" sz="3000" b="1" dirty="0"/>
          </a:p>
        </p:txBody>
      </p:sp>
    </p:spTree>
    <p:extLst>
      <p:ext uri="{BB962C8B-B14F-4D97-AF65-F5344CB8AC3E}">
        <p14:creationId xmlns:p14="http://schemas.microsoft.com/office/powerpoint/2010/main" val="6730563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78038"/>
            <a:ext cx="9144000" cy="6338223"/>
          </a:xfrm>
        </p:spPr>
        <p:txBody>
          <a:bodyPr>
            <a:noAutofit/>
          </a:bodyPr>
          <a:lstStyle/>
          <a:p>
            <a:pPr marL="0" indent="0">
              <a:lnSpc>
                <a:spcPct val="120000"/>
              </a:lnSpc>
              <a:spcBef>
                <a:spcPts val="0"/>
              </a:spcBef>
              <a:buNone/>
            </a:pPr>
            <a:r>
              <a:rPr lang="en-US" sz="1300" b="1" dirty="0"/>
              <a:t>Scarborough </a:t>
            </a:r>
            <a:r>
              <a:rPr lang="en-US" sz="1300" b="1" dirty="0" smtClean="0"/>
              <a:t>Castle – North Yorkshire coast</a:t>
            </a:r>
            <a:endParaRPr lang="en-US" sz="1300" b="1" dirty="0"/>
          </a:p>
          <a:p>
            <a:pPr marL="0" indent="0">
              <a:lnSpc>
                <a:spcPct val="120000"/>
              </a:lnSpc>
              <a:spcBef>
                <a:spcPts val="0"/>
              </a:spcBef>
              <a:buNone/>
            </a:pPr>
            <a:r>
              <a:rPr lang="en-US" sz="1300" b="1" dirty="0" smtClean="0"/>
              <a:t>17</a:t>
            </a:r>
            <a:r>
              <a:rPr lang="en-US" sz="1300" b="1" baseline="30000" dirty="0" smtClean="0"/>
              <a:t>th</a:t>
            </a:r>
            <a:r>
              <a:rPr lang="en-US" sz="1300" b="1" dirty="0" smtClean="0"/>
              <a:t> </a:t>
            </a:r>
            <a:r>
              <a:rPr lang="en-US" sz="1300" b="1" dirty="0"/>
              <a:t>Century – Civil War</a:t>
            </a:r>
          </a:p>
          <a:p>
            <a:pPr marL="0" indent="0">
              <a:lnSpc>
                <a:spcPct val="120000"/>
              </a:lnSpc>
              <a:spcBef>
                <a:spcPts val="0"/>
              </a:spcBef>
              <a:buNone/>
            </a:pPr>
            <a:r>
              <a:rPr lang="en-US" sz="1300" dirty="0"/>
              <a:t>Sept 1642 Sir Hugh </a:t>
            </a:r>
            <a:r>
              <a:rPr lang="en-US" sz="1300" dirty="0" err="1"/>
              <a:t>Cholmley</a:t>
            </a:r>
            <a:r>
              <a:rPr lang="en-US" sz="1300" dirty="0"/>
              <a:t>, a local gentleman, was commissioned to hold Scarborough for Parliament but he changed sides so that he was on the side of the Royalists. When he was visiting Charles I in York, 40 seamen surprised the guard and took the castle, </a:t>
            </a:r>
            <a:r>
              <a:rPr lang="en-US" sz="1300" dirty="0" err="1"/>
              <a:t>Cholmley</a:t>
            </a:r>
            <a:r>
              <a:rPr lang="en-US" sz="1300" dirty="0"/>
              <a:t> rushed back and persuaded them (without  fighting!)  to return the castle to him. For the next two years it was an important Royalist base in the Civil War.</a:t>
            </a:r>
          </a:p>
          <a:p>
            <a:pPr marL="0" indent="0">
              <a:lnSpc>
                <a:spcPct val="120000"/>
              </a:lnSpc>
              <a:spcBef>
                <a:spcPts val="0"/>
              </a:spcBef>
              <a:buNone/>
            </a:pPr>
            <a:r>
              <a:rPr lang="en-US" sz="1300" dirty="0"/>
              <a:t>Early 1645 Parliamentarian forces closed in and after 3 weeks </a:t>
            </a:r>
            <a:r>
              <a:rPr lang="en-US" sz="1300" dirty="0" err="1"/>
              <a:t>Cholmley</a:t>
            </a:r>
            <a:r>
              <a:rPr lang="en-US" sz="1300" dirty="0"/>
              <a:t> was forced to retreat from the town to the castle and for 5 months resisted one of the bloodiest sieges of the Civil War. The bombardment sheared the great tower and eventually </a:t>
            </a:r>
            <a:r>
              <a:rPr lang="en-US" sz="1300" dirty="0" err="1"/>
              <a:t>Cholmley</a:t>
            </a:r>
            <a:r>
              <a:rPr lang="en-US" sz="1300" dirty="0"/>
              <a:t> ran out of gunpowder, money and food – surrendering on 25 July 1645 – passing the castle into Parliamentarian hands.</a:t>
            </a:r>
          </a:p>
          <a:p>
            <a:pPr marL="0" indent="0">
              <a:lnSpc>
                <a:spcPct val="120000"/>
              </a:lnSpc>
              <a:spcBef>
                <a:spcPts val="0"/>
              </a:spcBef>
              <a:buNone/>
            </a:pPr>
            <a:r>
              <a:rPr lang="en-US" sz="1300" dirty="0"/>
              <a:t>In 1648 it was besieged again when the Parliamentary garrison there changed sides and declared support for the King after Parliament failed to pay them! It was surrendered eventually and orders were given to slight it as some kind of </a:t>
            </a:r>
            <a:r>
              <a:rPr lang="en-US" sz="1300" dirty="0" smtClean="0"/>
              <a:t>punishment </a:t>
            </a:r>
            <a:r>
              <a:rPr lang="en-US" sz="1300" dirty="0"/>
              <a:t>but the town opposed and prevented this leaving the tower intact. </a:t>
            </a:r>
          </a:p>
          <a:p>
            <a:pPr marL="0" indent="0">
              <a:lnSpc>
                <a:spcPct val="120000"/>
              </a:lnSpc>
              <a:spcBef>
                <a:spcPts val="0"/>
              </a:spcBef>
              <a:buNone/>
            </a:pPr>
            <a:r>
              <a:rPr lang="en-US" sz="1300" b="1" dirty="0"/>
              <a:t>17</a:t>
            </a:r>
            <a:r>
              <a:rPr lang="en-US" sz="1300" b="1" baseline="30000" dirty="0"/>
              <a:t>th</a:t>
            </a:r>
            <a:r>
              <a:rPr lang="en-US" sz="1300" b="1" dirty="0"/>
              <a:t>-19</a:t>
            </a:r>
            <a:r>
              <a:rPr lang="en-US" sz="1300" b="1" baseline="30000" dirty="0"/>
              <a:t>th</a:t>
            </a:r>
            <a:r>
              <a:rPr lang="en-US" sz="1300" b="1" dirty="0"/>
              <a:t> Century – changing purpose</a:t>
            </a:r>
          </a:p>
          <a:p>
            <a:pPr marL="0" indent="0">
              <a:lnSpc>
                <a:spcPct val="120000"/>
              </a:lnSpc>
              <a:spcBef>
                <a:spcPts val="0"/>
              </a:spcBef>
              <a:buNone/>
            </a:pPr>
            <a:r>
              <a:rPr lang="en-US" sz="1300" dirty="0"/>
              <a:t>From the 1650s it was a prison, George Fox (founder of the Quakers) was held there as a prisoner and after the Jacobite rebellion of 1745-6 a barracks block was constructed to house rebel prisoners and remained in use until the mid 19</a:t>
            </a:r>
            <a:r>
              <a:rPr lang="en-US" sz="1300" baseline="30000" dirty="0"/>
              <a:t>th</a:t>
            </a:r>
            <a:r>
              <a:rPr lang="en-US" sz="1300" dirty="0"/>
              <a:t> Century. The Medieval architecture was excavated in the late 1880s and started to be used as a tourist attraction from then, including people using the grounds for archery! </a:t>
            </a:r>
          </a:p>
          <a:p>
            <a:pPr marL="0" indent="0">
              <a:lnSpc>
                <a:spcPct val="120000"/>
              </a:lnSpc>
              <a:spcBef>
                <a:spcPts val="0"/>
              </a:spcBef>
              <a:buNone/>
            </a:pPr>
            <a:r>
              <a:rPr lang="en-US" sz="1300" b="1" dirty="0"/>
              <a:t>20</a:t>
            </a:r>
            <a:r>
              <a:rPr lang="en-US" sz="1300" b="1" baseline="30000" dirty="0"/>
              <a:t>th</a:t>
            </a:r>
            <a:r>
              <a:rPr lang="en-US" sz="1300" b="1" dirty="0"/>
              <a:t> Century</a:t>
            </a:r>
          </a:p>
          <a:p>
            <a:pPr marL="0" indent="0">
              <a:lnSpc>
                <a:spcPct val="120000"/>
              </a:lnSpc>
              <a:spcBef>
                <a:spcPts val="0"/>
              </a:spcBef>
              <a:buNone/>
            </a:pPr>
            <a:r>
              <a:rPr lang="en-US" sz="1300" dirty="0"/>
              <a:t>On the morning of 16</a:t>
            </a:r>
            <a:r>
              <a:rPr lang="en-US" sz="1300" baseline="30000" dirty="0"/>
              <a:t>th</a:t>
            </a:r>
            <a:r>
              <a:rPr lang="en-US" sz="1300" dirty="0"/>
              <a:t> December 1914 two German warships fired over 500 shells on the town and castle from the bay and 17 civilians were killed  and more than 80 were wounded. The 18</a:t>
            </a:r>
            <a:r>
              <a:rPr lang="en-US" sz="1300" baseline="30000" dirty="0"/>
              <a:t>th</a:t>
            </a:r>
            <a:r>
              <a:rPr lang="en-US" sz="1300" dirty="0"/>
              <a:t> Century barracks block was badly damaged (later demolished by the state). The castle and town were then used in propaganda to show the people of Britain what had been done by German bombs and persuade them to support the war effort.</a:t>
            </a:r>
          </a:p>
          <a:p>
            <a:pPr marL="0" indent="0">
              <a:lnSpc>
                <a:spcPct val="120000"/>
              </a:lnSpc>
              <a:spcBef>
                <a:spcPts val="0"/>
              </a:spcBef>
              <a:buNone/>
            </a:pPr>
            <a:r>
              <a:rPr lang="en-US" sz="1300" dirty="0"/>
              <a:t>Entered state guardianship 1920. In the Second World War the  castle was used as a secret listening post. </a:t>
            </a:r>
            <a:endParaRPr lang="en-US" sz="1300" dirty="0" smtClean="0"/>
          </a:p>
          <a:p>
            <a:pPr marL="0" indent="0">
              <a:lnSpc>
                <a:spcPct val="120000"/>
              </a:lnSpc>
              <a:spcBef>
                <a:spcPts val="0"/>
              </a:spcBef>
              <a:buNone/>
            </a:pPr>
            <a:r>
              <a:rPr lang="en-US" sz="1300" b="1" dirty="0" smtClean="0"/>
              <a:t>Current status</a:t>
            </a:r>
            <a:endParaRPr lang="en-US" sz="1300" b="1" dirty="0"/>
          </a:p>
          <a:p>
            <a:pPr marL="0" indent="0">
              <a:lnSpc>
                <a:spcPct val="120000"/>
              </a:lnSpc>
              <a:spcBef>
                <a:spcPts val="0"/>
              </a:spcBef>
              <a:buNone/>
            </a:pPr>
            <a:r>
              <a:rPr lang="en-US" sz="1300" dirty="0"/>
              <a:t>Passed to English Heritage 1984, now functions as a pubic attraction with exhibitions, events and is even </a:t>
            </a:r>
            <a:r>
              <a:rPr lang="en-US" sz="1300" dirty="0" err="1"/>
              <a:t>rumoured</a:t>
            </a:r>
            <a:r>
              <a:rPr lang="en-US" sz="1300" dirty="0"/>
              <a:t> to have resident ghosts! </a:t>
            </a:r>
          </a:p>
          <a:p>
            <a:pPr marL="0" marR="0" lvl="0" indent="0" defTabSz="914400" eaLnBrk="1" fontAlgn="auto" latinLnBrk="0" hangingPunct="1">
              <a:lnSpc>
                <a:spcPct val="120000"/>
              </a:lnSpc>
              <a:spcBef>
                <a:spcPts val="0"/>
              </a:spcBef>
              <a:spcAft>
                <a:spcPts val="0"/>
              </a:spcAft>
              <a:buClrTx/>
              <a:buSzTx/>
              <a:buFontTx/>
              <a:buNone/>
              <a:tabLst/>
              <a:defRPr/>
            </a:pPr>
            <a:endParaRPr lang="en-US" sz="1300" dirty="0"/>
          </a:p>
        </p:txBody>
      </p:sp>
      <p:sp>
        <p:nvSpPr>
          <p:cNvPr id="4" name="Title 1"/>
          <p:cNvSpPr>
            <a:spLocks noGrp="1"/>
          </p:cNvSpPr>
          <p:nvPr>
            <p:ph type="title"/>
          </p:nvPr>
        </p:nvSpPr>
        <p:spPr>
          <a:xfrm>
            <a:off x="0" y="-110844"/>
            <a:ext cx="9144000" cy="519777"/>
          </a:xfrm>
        </p:spPr>
        <p:txBody>
          <a:bodyPr>
            <a:normAutofit/>
          </a:bodyPr>
          <a:lstStyle/>
          <a:p>
            <a:r>
              <a:rPr lang="en-US" sz="2000" b="1" dirty="0" smtClean="0"/>
              <a:t>How typical is Helmsley compared to other castles?</a:t>
            </a:r>
            <a:endParaRPr lang="en-US" sz="2000" b="1" dirty="0"/>
          </a:p>
        </p:txBody>
      </p:sp>
    </p:spTree>
    <p:extLst>
      <p:ext uri="{BB962C8B-B14F-4D97-AF65-F5344CB8AC3E}">
        <p14:creationId xmlns:p14="http://schemas.microsoft.com/office/powerpoint/2010/main" val="10130695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19777"/>
            <a:ext cx="9144000" cy="6234984"/>
          </a:xfrm>
        </p:spPr>
        <p:txBody>
          <a:bodyPr>
            <a:noAutofit/>
          </a:bodyPr>
          <a:lstStyle/>
          <a:p>
            <a:pPr marL="0" indent="0">
              <a:buNone/>
            </a:pPr>
            <a:r>
              <a:rPr lang="en-US" sz="1560" b="1" dirty="0" smtClean="0">
                <a:latin typeface="Comic Sans MS" panose="030F0702030302020204" pitchFamily="66" charset="0"/>
              </a:rPr>
              <a:t>Scarborough Castle – North Yorkshire coast</a:t>
            </a:r>
          </a:p>
          <a:p>
            <a:pPr marL="0" indent="0">
              <a:buNone/>
            </a:pPr>
            <a:r>
              <a:rPr lang="en-US" sz="1560" b="1" dirty="0" smtClean="0">
                <a:latin typeface="Comic Sans MS" panose="030F0702030302020204" pitchFamily="66" charset="0"/>
              </a:rPr>
              <a:t>Before the castle!</a:t>
            </a:r>
          </a:p>
          <a:p>
            <a:pPr marL="0" indent="0">
              <a:buNone/>
            </a:pPr>
            <a:r>
              <a:rPr lang="en-US" sz="1560" dirty="0" smtClean="0">
                <a:latin typeface="Comic Sans MS" panose="030F0702030302020204" pitchFamily="66" charset="0"/>
              </a:rPr>
              <a:t>As early as the late 4</a:t>
            </a:r>
            <a:r>
              <a:rPr lang="en-US" sz="1560" baseline="30000" dirty="0" smtClean="0">
                <a:latin typeface="Comic Sans MS" panose="030F0702030302020204" pitchFamily="66" charset="0"/>
              </a:rPr>
              <a:t>th</a:t>
            </a:r>
            <a:r>
              <a:rPr lang="en-US" sz="1560" dirty="0" smtClean="0">
                <a:latin typeface="Comic Sans MS" panose="030F0702030302020204" pitchFamily="66" charset="0"/>
              </a:rPr>
              <a:t> Century AD a fortified tower was on the headland and appears to have been abandoned by the early 5</a:t>
            </a:r>
            <a:r>
              <a:rPr lang="en-US" sz="1560" baseline="30000" dirty="0" smtClean="0">
                <a:latin typeface="Comic Sans MS" panose="030F0702030302020204" pitchFamily="66" charset="0"/>
              </a:rPr>
              <a:t>th</a:t>
            </a:r>
            <a:r>
              <a:rPr lang="en-US" sz="1560" dirty="0" smtClean="0">
                <a:latin typeface="Comic Sans MS" panose="030F0702030302020204" pitchFamily="66" charset="0"/>
              </a:rPr>
              <a:t> Century.</a:t>
            </a:r>
            <a:endParaRPr lang="en-US" sz="1560" b="1" dirty="0" smtClean="0">
              <a:latin typeface="Comic Sans MS" panose="030F0702030302020204" pitchFamily="66" charset="0"/>
            </a:endParaRPr>
          </a:p>
          <a:p>
            <a:pPr marL="0" indent="0">
              <a:buNone/>
            </a:pPr>
            <a:r>
              <a:rPr lang="en-US" sz="1560" b="1" dirty="0" smtClean="0">
                <a:latin typeface="Comic Sans MS" panose="030F0702030302020204" pitchFamily="66" charset="0"/>
              </a:rPr>
              <a:t>12</a:t>
            </a:r>
            <a:r>
              <a:rPr lang="en-US" sz="1560" b="1" baseline="30000" dirty="0" smtClean="0">
                <a:latin typeface="Comic Sans MS" panose="030F0702030302020204" pitchFamily="66" charset="0"/>
              </a:rPr>
              <a:t>th</a:t>
            </a:r>
            <a:r>
              <a:rPr lang="en-US" sz="1560" b="1" dirty="0" smtClean="0">
                <a:latin typeface="Comic Sans MS" panose="030F0702030302020204" pitchFamily="66" charset="0"/>
              </a:rPr>
              <a:t> Century origins</a:t>
            </a:r>
          </a:p>
          <a:p>
            <a:pPr marL="0" indent="0">
              <a:buNone/>
            </a:pPr>
            <a:r>
              <a:rPr lang="en-US" sz="1560" dirty="0" smtClean="0">
                <a:latin typeface="Comic Sans MS" panose="030F0702030302020204" pitchFamily="66" charset="0"/>
              </a:rPr>
              <a:t>The castle was founded by William le </a:t>
            </a:r>
            <a:r>
              <a:rPr lang="en-US" sz="1560" dirty="0" err="1" smtClean="0">
                <a:latin typeface="Comic Sans MS" panose="030F0702030302020204" pitchFamily="66" charset="0"/>
              </a:rPr>
              <a:t>Gros</a:t>
            </a:r>
            <a:r>
              <a:rPr lang="en-US" sz="1560" dirty="0" smtClean="0">
                <a:latin typeface="Comic Sans MS" panose="030F0702030302020204" pitchFamily="66" charset="0"/>
              </a:rPr>
              <a:t>, Earl of York under King Stephen. He probably began work on Scarborough in the 1130s. There was a wall and a tower at the entrance by the late 12</a:t>
            </a:r>
            <a:r>
              <a:rPr lang="en-US" sz="1560" baseline="30000" dirty="0" smtClean="0">
                <a:latin typeface="Comic Sans MS" panose="030F0702030302020204" pitchFamily="66" charset="0"/>
              </a:rPr>
              <a:t>th</a:t>
            </a:r>
            <a:r>
              <a:rPr lang="en-US" sz="1560" dirty="0" smtClean="0">
                <a:latin typeface="Comic Sans MS" panose="030F0702030302020204" pitchFamily="66" charset="0"/>
              </a:rPr>
              <a:t> Century but the castle was returned to the crown when Henry II became King. </a:t>
            </a:r>
          </a:p>
          <a:p>
            <a:pPr marL="0" indent="0">
              <a:buNone/>
            </a:pPr>
            <a:r>
              <a:rPr lang="en-US" sz="1560" dirty="0" smtClean="0">
                <a:latin typeface="Comic Sans MS" panose="030F0702030302020204" pitchFamily="66" charset="0"/>
              </a:rPr>
              <a:t>1159 Henry II began to rebuild the castle and planted a new town beneath it’s walls. A huge amount was spend on the castle, mainly the great tower built 1159-69.</a:t>
            </a:r>
          </a:p>
          <a:p>
            <a:pPr marL="0" indent="0">
              <a:buNone/>
            </a:pPr>
            <a:r>
              <a:rPr lang="en-US" sz="1560" b="1" dirty="0" smtClean="0">
                <a:latin typeface="Comic Sans MS" panose="030F0702030302020204" pitchFamily="66" charset="0"/>
              </a:rPr>
              <a:t>13</a:t>
            </a:r>
            <a:r>
              <a:rPr lang="en-US" sz="1560" b="1" baseline="30000" dirty="0" smtClean="0">
                <a:latin typeface="Comic Sans MS" panose="030F0702030302020204" pitchFamily="66" charset="0"/>
              </a:rPr>
              <a:t>th</a:t>
            </a:r>
            <a:r>
              <a:rPr lang="en-US" sz="1560" b="1" dirty="0" smtClean="0">
                <a:latin typeface="Comic Sans MS" panose="030F0702030302020204" pitchFamily="66" charset="0"/>
              </a:rPr>
              <a:t> Century – Royal Castle </a:t>
            </a:r>
          </a:p>
          <a:p>
            <a:pPr marL="0" indent="0">
              <a:buNone/>
            </a:pPr>
            <a:r>
              <a:rPr lang="en-US" sz="1560" dirty="0" smtClean="0">
                <a:latin typeface="Comic Sans MS" panose="030F0702030302020204" pitchFamily="66" charset="0"/>
              </a:rPr>
              <a:t>King John visited several times and used Scarborough as his royal castle and spent more on it than any other castle in the kingdom, creating the outer wall and inner bailey in 1202-6 then extending the wall down the cliff in 1207-12. He also constructed a hall and a new royal chamber block to improve comfort when he visited.</a:t>
            </a:r>
          </a:p>
          <a:p>
            <a:pPr marL="0" indent="0">
              <a:buNone/>
            </a:pPr>
            <a:r>
              <a:rPr lang="en-US" sz="1560" dirty="0" smtClean="0">
                <a:latin typeface="Comic Sans MS" panose="030F0702030302020204" pitchFamily="66" charset="0"/>
              </a:rPr>
              <a:t>Henry III maintained the castle and it became a royal fortress. Edward I used it as his court in 1275. Prisoners from Scottish wars were kept there. </a:t>
            </a:r>
            <a:endParaRPr lang="en-US" sz="1560" b="1" dirty="0" smtClean="0">
              <a:latin typeface="Comic Sans MS" panose="030F0702030302020204" pitchFamily="66" charset="0"/>
            </a:endParaRPr>
          </a:p>
          <a:p>
            <a:pPr marL="0" indent="0">
              <a:buNone/>
            </a:pPr>
            <a:r>
              <a:rPr lang="en-US" sz="1560" b="1" dirty="0" smtClean="0">
                <a:latin typeface="Comic Sans MS" panose="030F0702030302020204" pitchFamily="66" charset="0"/>
              </a:rPr>
              <a:t>14</a:t>
            </a:r>
            <a:r>
              <a:rPr lang="en-US" sz="1560" b="1" baseline="30000" dirty="0" smtClean="0">
                <a:latin typeface="Comic Sans MS" panose="030F0702030302020204" pitchFamily="66" charset="0"/>
              </a:rPr>
              <a:t>th</a:t>
            </a:r>
            <a:r>
              <a:rPr lang="en-US" sz="1560" b="1" dirty="0" smtClean="0">
                <a:latin typeface="Comic Sans MS" panose="030F0702030302020204" pitchFamily="66" charset="0"/>
              </a:rPr>
              <a:t> and 15</a:t>
            </a:r>
            <a:r>
              <a:rPr lang="en-US" sz="1560" b="1" baseline="30000" dirty="0" smtClean="0">
                <a:latin typeface="Comic Sans MS" panose="030F0702030302020204" pitchFamily="66" charset="0"/>
              </a:rPr>
              <a:t>th</a:t>
            </a:r>
            <a:r>
              <a:rPr lang="en-US" sz="1560" b="1" dirty="0" smtClean="0">
                <a:latin typeface="Comic Sans MS" panose="030F0702030302020204" pitchFamily="66" charset="0"/>
              </a:rPr>
              <a:t> Century – military and domestic</a:t>
            </a:r>
          </a:p>
          <a:p>
            <a:pPr marL="0" indent="0">
              <a:buNone/>
            </a:pPr>
            <a:r>
              <a:rPr lang="en-US" sz="1560" dirty="0" smtClean="0">
                <a:latin typeface="Comic Sans MS" panose="030F0702030302020204" pitchFamily="66" charset="0"/>
              </a:rPr>
              <a:t>1308 Lord Percy and his wife granted license to live at the castle and over 40 years built a </a:t>
            </a:r>
            <a:r>
              <a:rPr lang="en-US" sz="1560" dirty="0" err="1" smtClean="0">
                <a:latin typeface="Comic Sans MS" panose="030F0702030302020204" pitchFamily="66" charset="0"/>
              </a:rPr>
              <a:t>bakehouse</a:t>
            </a:r>
            <a:r>
              <a:rPr lang="en-US" sz="1560" dirty="0" smtClean="0">
                <a:latin typeface="Comic Sans MS" panose="030F0702030302020204" pitchFamily="66" charset="0"/>
              </a:rPr>
              <a:t>, </a:t>
            </a:r>
            <a:r>
              <a:rPr lang="en-US" sz="1560" dirty="0" err="1" smtClean="0">
                <a:latin typeface="Comic Sans MS" panose="030F0702030302020204" pitchFamily="66" charset="0"/>
              </a:rPr>
              <a:t>brewhouse</a:t>
            </a:r>
            <a:r>
              <a:rPr lang="en-US" sz="1560" dirty="0" smtClean="0">
                <a:latin typeface="Comic Sans MS" panose="030F0702030302020204" pitchFamily="66" charset="0"/>
              </a:rPr>
              <a:t>, kitchen.</a:t>
            </a:r>
            <a:endParaRPr lang="en-US" sz="1560" dirty="0">
              <a:latin typeface="Comic Sans MS" panose="030F0702030302020204" pitchFamily="66" charset="0"/>
            </a:endParaRPr>
          </a:p>
          <a:p>
            <a:pPr marL="0" indent="0">
              <a:buNone/>
            </a:pPr>
            <a:r>
              <a:rPr lang="en-US" sz="1560" dirty="0" smtClean="0">
                <a:latin typeface="Comic Sans MS" panose="030F0702030302020204" pitchFamily="66" charset="0"/>
              </a:rPr>
              <a:t>Richard III was the last king to stay there in 1484 whist assembling a fleet to resist the invasion of Henry Tudor (later Henry VII) during the Wars of the Roses.</a:t>
            </a:r>
            <a:endParaRPr lang="en-US" sz="1560" dirty="0">
              <a:latin typeface="Comic Sans MS" panose="030F0702030302020204" pitchFamily="66" charset="0"/>
            </a:endParaRPr>
          </a:p>
        </p:txBody>
      </p:sp>
      <p:sp>
        <p:nvSpPr>
          <p:cNvPr id="4" name="Title 1"/>
          <p:cNvSpPr>
            <a:spLocks noGrp="1"/>
          </p:cNvSpPr>
          <p:nvPr>
            <p:ph type="title"/>
          </p:nvPr>
        </p:nvSpPr>
        <p:spPr>
          <a:xfrm>
            <a:off x="0" y="0"/>
            <a:ext cx="9144000" cy="519777"/>
          </a:xfrm>
        </p:spPr>
        <p:txBody>
          <a:bodyPr>
            <a:normAutofit fontScale="90000"/>
          </a:bodyPr>
          <a:lstStyle/>
          <a:p>
            <a:r>
              <a:rPr lang="en-US" sz="3000" b="1" dirty="0" smtClean="0">
                <a:latin typeface="Comic Sans MS" panose="030F0702030302020204" pitchFamily="66" charset="0"/>
              </a:rPr>
              <a:t>How typical is Helmsley compared to other castles?</a:t>
            </a:r>
            <a:endParaRPr lang="en-US" sz="3000" b="1" dirty="0">
              <a:latin typeface="Comic Sans MS" panose="030F0702030302020204" pitchFamily="66" charset="0"/>
            </a:endParaRPr>
          </a:p>
        </p:txBody>
      </p:sp>
    </p:spTree>
    <p:extLst>
      <p:ext uri="{BB962C8B-B14F-4D97-AF65-F5344CB8AC3E}">
        <p14:creationId xmlns:p14="http://schemas.microsoft.com/office/powerpoint/2010/main" val="21608026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19776"/>
            <a:ext cx="9144000" cy="6338223"/>
          </a:xfrm>
        </p:spPr>
        <p:txBody>
          <a:bodyPr>
            <a:normAutofit fontScale="40000" lnSpcReduction="20000"/>
          </a:bodyPr>
          <a:lstStyle/>
          <a:p>
            <a:pPr marL="0" indent="0">
              <a:lnSpc>
                <a:spcPct val="120000"/>
              </a:lnSpc>
              <a:spcBef>
                <a:spcPts val="0"/>
              </a:spcBef>
              <a:buNone/>
            </a:pPr>
            <a:r>
              <a:rPr lang="en-US" b="1" dirty="0">
                <a:latin typeface="Comic Sans MS" panose="030F0702030302020204" pitchFamily="66" charset="0"/>
              </a:rPr>
              <a:t>Scarborough </a:t>
            </a:r>
            <a:r>
              <a:rPr lang="en-US" b="1" dirty="0" smtClean="0">
                <a:latin typeface="Comic Sans MS" panose="030F0702030302020204" pitchFamily="66" charset="0"/>
              </a:rPr>
              <a:t>Castle – North Yorkshire coast</a:t>
            </a:r>
            <a:endParaRPr lang="en-US" b="1" dirty="0">
              <a:latin typeface="Comic Sans MS" panose="030F0702030302020204" pitchFamily="66" charset="0"/>
            </a:endParaRPr>
          </a:p>
          <a:p>
            <a:pPr marL="0" indent="0">
              <a:lnSpc>
                <a:spcPct val="120000"/>
              </a:lnSpc>
              <a:spcBef>
                <a:spcPts val="0"/>
              </a:spcBef>
              <a:buNone/>
            </a:pPr>
            <a:r>
              <a:rPr lang="en-US" b="1" dirty="0" smtClean="0">
                <a:latin typeface="Comic Sans MS" panose="030F0702030302020204" pitchFamily="66" charset="0"/>
              </a:rPr>
              <a:t>16</a:t>
            </a:r>
            <a:r>
              <a:rPr lang="en-US" b="1" baseline="30000" dirty="0" smtClean="0">
                <a:latin typeface="Comic Sans MS" panose="030F0702030302020204" pitchFamily="66" charset="0"/>
              </a:rPr>
              <a:t>th</a:t>
            </a:r>
            <a:r>
              <a:rPr lang="en-US" b="1" dirty="0" smtClean="0">
                <a:latin typeface="Comic Sans MS" panose="030F0702030302020204" pitchFamily="66" charset="0"/>
              </a:rPr>
              <a:t> </a:t>
            </a:r>
            <a:r>
              <a:rPr lang="en-US" b="1" dirty="0">
                <a:latin typeface="Comic Sans MS" panose="030F0702030302020204" pitchFamily="66" charset="0"/>
              </a:rPr>
              <a:t>Century – decline</a:t>
            </a:r>
          </a:p>
          <a:p>
            <a:pPr marL="0" indent="0">
              <a:lnSpc>
                <a:spcPct val="120000"/>
              </a:lnSpc>
              <a:spcBef>
                <a:spcPts val="0"/>
              </a:spcBef>
              <a:buNone/>
            </a:pPr>
            <a:r>
              <a:rPr lang="en-US" dirty="0">
                <a:latin typeface="Comic Sans MS" panose="030F0702030302020204" pitchFamily="66" charset="0"/>
              </a:rPr>
              <a:t>It wasn’t maintained under the Tudors but was important during the northern rebellion in 1536 against King Henry VIII when, during the uprising, the constable Sir Ralph </a:t>
            </a:r>
            <a:r>
              <a:rPr lang="en-US" dirty="0" err="1">
                <a:latin typeface="Comic Sans MS" panose="030F0702030302020204" pitchFamily="66" charset="0"/>
              </a:rPr>
              <a:t>Eure</a:t>
            </a:r>
            <a:r>
              <a:rPr lang="en-US" dirty="0">
                <a:latin typeface="Comic Sans MS" panose="030F0702030302020204" pitchFamily="66" charset="0"/>
              </a:rPr>
              <a:t> declared support for the King and was besieged in the castle; it was damaged by gunfire but was held by Sir Ralph against the </a:t>
            </a:r>
            <a:r>
              <a:rPr lang="en-US" dirty="0" smtClean="0">
                <a:latin typeface="Comic Sans MS" panose="030F0702030302020204" pitchFamily="66" charset="0"/>
              </a:rPr>
              <a:t>rebels so remained in the hands of the crown.</a:t>
            </a:r>
          </a:p>
          <a:p>
            <a:pPr marL="0" indent="0">
              <a:lnSpc>
                <a:spcPct val="120000"/>
              </a:lnSpc>
              <a:spcBef>
                <a:spcPts val="0"/>
              </a:spcBef>
              <a:buNone/>
            </a:pPr>
            <a:endParaRPr lang="en-US" dirty="0">
              <a:latin typeface="Comic Sans MS" panose="030F0702030302020204" pitchFamily="66" charset="0"/>
            </a:endParaRPr>
          </a:p>
          <a:p>
            <a:pPr marL="0" indent="0">
              <a:lnSpc>
                <a:spcPct val="120000"/>
              </a:lnSpc>
              <a:spcBef>
                <a:spcPts val="0"/>
              </a:spcBef>
              <a:buNone/>
            </a:pPr>
            <a:r>
              <a:rPr lang="en-US" b="1" dirty="0" smtClean="0">
                <a:latin typeface="Comic Sans MS" panose="030F0702030302020204" pitchFamily="66" charset="0"/>
              </a:rPr>
              <a:t>17</a:t>
            </a:r>
            <a:r>
              <a:rPr lang="en-US" b="1" baseline="30000" dirty="0" smtClean="0">
                <a:latin typeface="Comic Sans MS" panose="030F0702030302020204" pitchFamily="66" charset="0"/>
              </a:rPr>
              <a:t>th</a:t>
            </a:r>
            <a:r>
              <a:rPr lang="en-US" b="1" dirty="0" smtClean="0">
                <a:latin typeface="Comic Sans MS" panose="030F0702030302020204" pitchFamily="66" charset="0"/>
              </a:rPr>
              <a:t> </a:t>
            </a:r>
            <a:r>
              <a:rPr lang="en-US" b="1" dirty="0">
                <a:latin typeface="Comic Sans MS" panose="030F0702030302020204" pitchFamily="66" charset="0"/>
              </a:rPr>
              <a:t>Century – Civil War</a:t>
            </a:r>
          </a:p>
          <a:p>
            <a:pPr marL="0" indent="0">
              <a:lnSpc>
                <a:spcPct val="120000"/>
              </a:lnSpc>
              <a:spcBef>
                <a:spcPts val="0"/>
              </a:spcBef>
              <a:buNone/>
            </a:pPr>
            <a:r>
              <a:rPr lang="en-US" dirty="0">
                <a:latin typeface="Comic Sans MS" panose="030F0702030302020204" pitchFamily="66" charset="0"/>
              </a:rPr>
              <a:t>Sept 1642 Sir Hugh </a:t>
            </a:r>
            <a:r>
              <a:rPr lang="en-US" dirty="0" err="1">
                <a:latin typeface="Comic Sans MS" panose="030F0702030302020204" pitchFamily="66" charset="0"/>
              </a:rPr>
              <a:t>Cholmley</a:t>
            </a:r>
            <a:r>
              <a:rPr lang="en-US" dirty="0">
                <a:latin typeface="Comic Sans MS" panose="030F0702030302020204" pitchFamily="66" charset="0"/>
              </a:rPr>
              <a:t>, a local gentleman, was commissioned to hold Scarborough for Parliament but he changed sides so that he was on the side of the Royalists. When he was visiting Charles I in York, 40 seamen surprised the guard and took the castle, </a:t>
            </a:r>
            <a:r>
              <a:rPr lang="en-US" dirty="0" err="1">
                <a:latin typeface="Comic Sans MS" panose="030F0702030302020204" pitchFamily="66" charset="0"/>
              </a:rPr>
              <a:t>Cholmley</a:t>
            </a:r>
            <a:r>
              <a:rPr lang="en-US" dirty="0">
                <a:latin typeface="Comic Sans MS" panose="030F0702030302020204" pitchFamily="66" charset="0"/>
              </a:rPr>
              <a:t> rushed back and persuaded them (without  fighting!)  to return the castle to him. For the next two years it was an important Royalist base in the Civil War</a:t>
            </a:r>
            <a:r>
              <a:rPr lang="en-US" dirty="0" smtClean="0">
                <a:latin typeface="Comic Sans MS" panose="030F0702030302020204" pitchFamily="66" charset="0"/>
              </a:rPr>
              <a:t>.</a:t>
            </a:r>
          </a:p>
          <a:p>
            <a:pPr marL="0" indent="0">
              <a:lnSpc>
                <a:spcPct val="120000"/>
              </a:lnSpc>
              <a:spcBef>
                <a:spcPts val="0"/>
              </a:spcBef>
              <a:buNone/>
            </a:pPr>
            <a:endParaRPr lang="en-US" dirty="0">
              <a:latin typeface="Comic Sans MS" panose="030F0702030302020204" pitchFamily="66" charset="0"/>
            </a:endParaRPr>
          </a:p>
          <a:p>
            <a:pPr marL="0" indent="0">
              <a:lnSpc>
                <a:spcPct val="120000"/>
              </a:lnSpc>
              <a:spcBef>
                <a:spcPts val="0"/>
              </a:spcBef>
              <a:buNone/>
            </a:pPr>
            <a:r>
              <a:rPr lang="en-US" dirty="0">
                <a:latin typeface="Comic Sans MS" panose="030F0702030302020204" pitchFamily="66" charset="0"/>
              </a:rPr>
              <a:t>Early 1645 Parliamentarian forces closed in </a:t>
            </a:r>
            <a:r>
              <a:rPr lang="en-US" dirty="0" smtClean="0">
                <a:latin typeface="Comic Sans MS" panose="030F0702030302020204" pitchFamily="66" charset="0"/>
              </a:rPr>
              <a:t>and for </a:t>
            </a:r>
            <a:r>
              <a:rPr lang="en-US" dirty="0">
                <a:latin typeface="Comic Sans MS" panose="030F0702030302020204" pitchFamily="66" charset="0"/>
              </a:rPr>
              <a:t>5 </a:t>
            </a:r>
            <a:r>
              <a:rPr lang="en-US" dirty="0" smtClean="0">
                <a:latin typeface="Comic Sans MS" panose="030F0702030302020204" pitchFamily="66" charset="0"/>
              </a:rPr>
              <a:t>months the castle </a:t>
            </a:r>
            <a:r>
              <a:rPr lang="en-US" dirty="0">
                <a:latin typeface="Comic Sans MS" panose="030F0702030302020204" pitchFamily="66" charset="0"/>
              </a:rPr>
              <a:t>resisted one of the bloodiest sieges of the Civil War. The bombardment sheared the great tower and eventually </a:t>
            </a:r>
            <a:r>
              <a:rPr lang="en-US" dirty="0" err="1">
                <a:latin typeface="Comic Sans MS" panose="030F0702030302020204" pitchFamily="66" charset="0"/>
              </a:rPr>
              <a:t>Cholmley</a:t>
            </a:r>
            <a:r>
              <a:rPr lang="en-US" dirty="0">
                <a:latin typeface="Comic Sans MS" panose="030F0702030302020204" pitchFamily="66" charset="0"/>
              </a:rPr>
              <a:t> ran out of gunpowder, money and food – surrendering on 25 July 1645 – passing the castle into Parliamentarian hands</a:t>
            </a:r>
            <a:r>
              <a:rPr lang="en-US" dirty="0" smtClean="0">
                <a:latin typeface="Comic Sans MS" panose="030F0702030302020204" pitchFamily="66" charset="0"/>
              </a:rPr>
              <a:t>.</a:t>
            </a:r>
          </a:p>
          <a:p>
            <a:pPr marL="0" indent="0">
              <a:lnSpc>
                <a:spcPct val="120000"/>
              </a:lnSpc>
              <a:spcBef>
                <a:spcPts val="0"/>
              </a:spcBef>
              <a:buNone/>
            </a:pPr>
            <a:endParaRPr lang="en-US" dirty="0">
              <a:latin typeface="Comic Sans MS" panose="030F0702030302020204" pitchFamily="66" charset="0"/>
            </a:endParaRPr>
          </a:p>
          <a:p>
            <a:pPr marL="0" indent="0">
              <a:lnSpc>
                <a:spcPct val="120000"/>
              </a:lnSpc>
              <a:spcBef>
                <a:spcPts val="0"/>
              </a:spcBef>
              <a:buNone/>
            </a:pPr>
            <a:r>
              <a:rPr lang="en-US" dirty="0">
                <a:latin typeface="Comic Sans MS" panose="030F0702030302020204" pitchFamily="66" charset="0"/>
              </a:rPr>
              <a:t>In 1648 it was besieged again when the Parliamentary garrison there changed sides and declared support for the King after Parliament failed to pay them! It was surrendered eventually and orders were given to slight it </a:t>
            </a:r>
            <a:r>
              <a:rPr lang="en-US" dirty="0" smtClean="0">
                <a:latin typeface="Comic Sans MS" panose="030F0702030302020204" pitchFamily="66" charset="0"/>
              </a:rPr>
              <a:t>but </a:t>
            </a:r>
            <a:r>
              <a:rPr lang="en-US" dirty="0">
                <a:latin typeface="Comic Sans MS" panose="030F0702030302020204" pitchFamily="66" charset="0"/>
              </a:rPr>
              <a:t>the town opposed and prevented </a:t>
            </a:r>
            <a:r>
              <a:rPr lang="en-US" dirty="0" smtClean="0">
                <a:latin typeface="Comic Sans MS" panose="030F0702030302020204" pitchFamily="66" charset="0"/>
              </a:rPr>
              <a:t>this.</a:t>
            </a:r>
          </a:p>
          <a:p>
            <a:pPr marL="0" indent="0">
              <a:lnSpc>
                <a:spcPct val="120000"/>
              </a:lnSpc>
              <a:spcBef>
                <a:spcPts val="0"/>
              </a:spcBef>
              <a:buNone/>
            </a:pPr>
            <a:endParaRPr lang="en-US" b="1" dirty="0">
              <a:latin typeface="Comic Sans MS" panose="030F0702030302020204" pitchFamily="66" charset="0"/>
            </a:endParaRPr>
          </a:p>
          <a:p>
            <a:pPr marL="0" indent="0">
              <a:lnSpc>
                <a:spcPct val="120000"/>
              </a:lnSpc>
              <a:spcBef>
                <a:spcPts val="0"/>
              </a:spcBef>
              <a:buNone/>
            </a:pPr>
            <a:r>
              <a:rPr lang="en-US" b="1" dirty="0" smtClean="0">
                <a:latin typeface="Comic Sans MS" panose="030F0702030302020204" pitchFamily="66" charset="0"/>
              </a:rPr>
              <a:t>17</a:t>
            </a:r>
            <a:r>
              <a:rPr lang="en-US" b="1" baseline="30000" dirty="0" smtClean="0">
                <a:latin typeface="Comic Sans MS" panose="030F0702030302020204" pitchFamily="66" charset="0"/>
              </a:rPr>
              <a:t>th</a:t>
            </a:r>
            <a:r>
              <a:rPr lang="en-US" b="1" dirty="0" smtClean="0">
                <a:latin typeface="Comic Sans MS" panose="030F0702030302020204" pitchFamily="66" charset="0"/>
              </a:rPr>
              <a:t>-19</a:t>
            </a:r>
            <a:r>
              <a:rPr lang="en-US" b="1" baseline="30000" dirty="0" smtClean="0">
                <a:latin typeface="Comic Sans MS" panose="030F0702030302020204" pitchFamily="66" charset="0"/>
              </a:rPr>
              <a:t>th</a:t>
            </a:r>
            <a:r>
              <a:rPr lang="en-US" b="1" dirty="0" smtClean="0">
                <a:latin typeface="Comic Sans MS" panose="030F0702030302020204" pitchFamily="66" charset="0"/>
              </a:rPr>
              <a:t> </a:t>
            </a:r>
            <a:r>
              <a:rPr lang="en-US" b="1" dirty="0">
                <a:latin typeface="Comic Sans MS" panose="030F0702030302020204" pitchFamily="66" charset="0"/>
              </a:rPr>
              <a:t>Century – changing purpose</a:t>
            </a:r>
          </a:p>
          <a:p>
            <a:pPr marL="0" indent="0">
              <a:lnSpc>
                <a:spcPct val="120000"/>
              </a:lnSpc>
              <a:spcBef>
                <a:spcPts val="0"/>
              </a:spcBef>
              <a:buNone/>
            </a:pPr>
            <a:r>
              <a:rPr lang="en-US" dirty="0">
                <a:latin typeface="Comic Sans MS" panose="030F0702030302020204" pitchFamily="66" charset="0"/>
              </a:rPr>
              <a:t>From the 1650s it was a </a:t>
            </a:r>
            <a:r>
              <a:rPr lang="en-US" dirty="0" smtClean="0">
                <a:latin typeface="Comic Sans MS" panose="030F0702030302020204" pitchFamily="66" charset="0"/>
              </a:rPr>
              <a:t>prison and after </a:t>
            </a:r>
            <a:r>
              <a:rPr lang="en-US" dirty="0">
                <a:latin typeface="Comic Sans MS" panose="030F0702030302020204" pitchFamily="66" charset="0"/>
              </a:rPr>
              <a:t>the Jacobite rebellion of 1745-6 a barracks block was constructed to house rebel prisoners and remained in use until the mid 19</a:t>
            </a:r>
            <a:r>
              <a:rPr lang="en-US" baseline="30000" dirty="0">
                <a:latin typeface="Comic Sans MS" panose="030F0702030302020204" pitchFamily="66" charset="0"/>
              </a:rPr>
              <a:t>th</a:t>
            </a:r>
            <a:r>
              <a:rPr lang="en-US" dirty="0">
                <a:latin typeface="Comic Sans MS" panose="030F0702030302020204" pitchFamily="66" charset="0"/>
              </a:rPr>
              <a:t> Century. </a:t>
            </a:r>
            <a:endParaRPr lang="en-US" dirty="0" smtClean="0">
              <a:latin typeface="Comic Sans MS" panose="030F0702030302020204" pitchFamily="66" charset="0"/>
            </a:endParaRPr>
          </a:p>
          <a:p>
            <a:pPr marL="0" indent="0">
              <a:lnSpc>
                <a:spcPct val="120000"/>
              </a:lnSpc>
              <a:spcBef>
                <a:spcPts val="0"/>
              </a:spcBef>
              <a:buNone/>
            </a:pPr>
            <a:r>
              <a:rPr lang="en-US" dirty="0" smtClean="0">
                <a:latin typeface="Comic Sans MS" panose="030F0702030302020204" pitchFamily="66" charset="0"/>
              </a:rPr>
              <a:t>The </a:t>
            </a:r>
            <a:r>
              <a:rPr lang="en-US" dirty="0">
                <a:latin typeface="Comic Sans MS" panose="030F0702030302020204" pitchFamily="66" charset="0"/>
              </a:rPr>
              <a:t>Medieval architecture was excavated in the late 1880s and started to be used as a tourist attraction from then, including people using the grounds for archery! </a:t>
            </a:r>
            <a:endParaRPr lang="en-US" dirty="0" smtClean="0">
              <a:latin typeface="Comic Sans MS" panose="030F0702030302020204" pitchFamily="66" charset="0"/>
            </a:endParaRPr>
          </a:p>
          <a:p>
            <a:pPr marL="0" indent="0">
              <a:lnSpc>
                <a:spcPct val="120000"/>
              </a:lnSpc>
              <a:spcBef>
                <a:spcPts val="0"/>
              </a:spcBef>
              <a:buNone/>
            </a:pPr>
            <a:endParaRPr lang="en-US" dirty="0">
              <a:latin typeface="Comic Sans MS" panose="030F0702030302020204" pitchFamily="66" charset="0"/>
            </a:endParaRPr>
          </a:p>
          <a:p>
            <a:pPr marL="0" indent="0">
              <a:lnSpc>
                <a:spcPct val="120000"/>
              </a:lnSpc>
              <a:spcBef>
                <a:spcPts val="0"/>
              </a:spcBef>
              <a:buNone/>
            </a:pPr>
            <a:r>
              <a:rPr lang="en-US" b="1" dirty="0">
                <a:latin typeface="Comic Sans MS" panose="030F0702030302020204" pitchFamily="66" charset="0"/>
              </a:rPr>
              <a:t>20</a:t>
            </a:r>
            <a:r>
              <a:rPr lang="en-US" b="1" baseline="30000" dirty="0">
                <a:latin typeface="Comic Sans MS" panose="030F0702030302020204" pitchFamily="66" charset="0"/>
              </a:rPr>
              <a:t>th</a:t>
            </a:r>
            <a:r>
              <a:rPr lang="en-US" b="1" dirty="0">
                <a:latin typeface="Comic Sans MS" panose="030F0702030302020204" pitchFamily="66" charset="0"/>
              </a:rPr>
              <a:t> Century</a:t>
            </a:r>
          </a:p>
          <a:p>
            <a:pPr marL="0" indent="0">
              <a:lnSpc>
                <a:spcPct val="120000"/>
              </a:lnSpc>
              <a:spcBef>
                <a:spcPts val="0"/>
              </a:spcBef>
              <a:buNone/>
            </a:pPr>
            <a:r>
              <a:rPr lang="en-US" dirty="0">
                <a:latin typeface="Comic Sans MS" panose="030F0702030302020204" pitchFamily="66" charset="0"/>
              </a:rPr>
              <a:t>On the morning of 16</a:t>
            </a:r>
            <a:r>
              <a:rPr lang="en-US" baseline="30000" dirty="0">
                <a:latin typeface="Comic Sans MS" panose="030F0702030302020204" pitchFamily="66" charset="0"/>
              </a:rPr>
              <a:t>th</a:t>
            </a:r>
            <a:r>
              <a:rPr lang="en-US" dirty="0">
                <a:latin typeface="Comic Sans MS" panose="030F0702030302020204" pitchFamily="66" charset="0"/>
              </a:rPr>
              <a:t> December 1914 two German warships fired over 500 shells on the town and castle from the bay and 17 civilians were killed  and more than 80 were wounded. The 18</a:t>
            </a:r>
            <a:r>
              <a:rPr lang="en-US" baseline="30000" dirty="0">
                <a:latin typeface="Comic Sans MS" panose="030F0702030302020204" pitchFamily="66" charset="0"/>
              </a:rPr>
              <a:t>th</a:t>
            </a:r>
            <a:r>
              <a:rPr lang="en-US" dirty="0">
                <a:latin typeface="Comic Sans MS" panose="030F0702030302020204" pitchFamily="66" charset="0"/>
              </a:rPr>
              <a:t> Century barracks block was badly damaged (later demolished by the state). </a:t>
            </a:r>
            <a:endParaRPr lang="en-US" dirty="0" smtClean="0">
              <a:latin typeface="Comic Sans MS" panose="030F0702030302020204" pitchFamily="66" charset="0"/>
            </a:endParaRPr>
          </a:p>
          <a:p>
            <a:pPr marL="0" indent="0">
              <a:lnSpc>
                <a:spcPct val="120000"/>
              </a:lnSpc>
              <a:spcBef>
                <a:spcPts val="0"/>
              </a:spcBef>
              <a:buNone/>
            </a:pPr>
            <a:endParaRPr lang="en-US" dirty="0">
              <a:latin typeface="Comic Sans MS" panose="030F0702030302020204" pitchFamily="66" charset="0"/>
            </a:endParaRPr>
          </a:p>
          <a:p>
            <a:pPr marL="0" indent="0">
              <a:lnSpc>
                <a:spcPct val="120000"/>
              </a:lnSpc>
              <a:spcBef>
                <a:spcPts val="0"/>
              </a:spcBef>
              <a:buNone/>
            </a:pPr>
            <a:r>
              <a:rPr lang="en-US" dirty="0" smtClean="0">
                <a:latin typeface="Comic Sans MS" panose="030F0702030302020204" pitchFamily="66" charset="0"/>
              </a:rPr>
              <a:t>Entered </a:t>
            </a:r>
            <a:r>
              <a:rPr lang="en-US" dirty="0">
                <a:latin typeface="Comic Sans MS" panose="030F0702030302020204" pitchFamily="66" charset="0"/>
              </a:rPr>
              <a:t>state guardianship 1920. In the Second World War the  castle was used as a secret listening post. </a:t>
            </a:r>
            <a:endParaRPr lang="en-US" dirty="0" smtClean="0">
              <a:latin typeface="Comic Sans MS" panose="030F0702030302020204" pitchFamily="66" charset="0"/>
            </a:endParaRPr>
          </a:p>
          <a:p>
            <a:pPr marL="0" indent="0">
              <a:lnSpc>
                <a:spcPct val="120000"/>
              </a:lnSpc>
              <a:spcBef>
                <a:spcPts val="0"/>
              </a:spcBef>
              <a:buNone/>
            </a:pPr>
            <a:endParaRPr lang="en-US" b="1" dirty="0" smtClean="0">
              <a:latin typeface="Comic Sans MS" panose="030F0702030302020204" pitchFamily="66" charset="0"/>
            </a:endParaRPr>
          </a:p>
          <a:p>
            <a:pPr marL="0" indent="0">
              <a:lnSpc>
                <a:spcPct val="120000"/>
              </a:lnSpc>
              <a:spcBef>
                <a:spcPts val="0"/>
              </a:spcBef>
              <a:buNone/>
            </a:pPr>
            <a:r>
              <a:rPr lang="en-US" b="1" dirty="0" smtClean="0">
                <a:latin typeface="Comic Sans MS" panose="030F0702030302020204" pitchFamily="66" charset="0"/>
              </a:rPr>
              <a:t>Current status</a:t>
            </a:r>
            <a:endParaRPr lang="en-US" b="1" dirty="0">
              <a:latin typeface="Comic Sans MS" panose="030F0702030302020204" pitchFamily="66" charset="0"/>
            </a:endParaRPr>
          </a:p>
          <a:p>
            <a:pPr marL="0" indent="0">
              <a:lnSpc>
                <a:spcPct val="120000"/>
              </a:lnSpc>
              <a:spcBef>
                <a:spcPts val="0"/>
              </a:spcBef>
              <a:buNone/>
            </a:pPr>
            <a:r>
              <a:rPr lang="en-US" dirty="0">
                <a:latin typeface="Comic Sans MS" panose="030F0702030302020204" pitchFamily="66" charset="0"/>
              </a:rPr>
              <a:t>Passed to English Heritage 1984, now functions as a pubic attraction with exhibitions, events and is even </a:t>
            </a:r>
            <a:r>
              <a:rPr lang="en-US" dirty="0" err="1">
                <a:latin typeface="Comic Sans MS" panose="030F0702030302020204" pitchFamily="66" charset="0"/>
              </a:rPr>
              <a:t>rumoured</a:t>
            </a:r>
            <a:r>
              <a:rPr lang="en-US" dirty="0">
                <a:latin typeface="Comic Sans MS" panose="030F0702030302020204" pitchFamily="66" charset="0"/>
              </a:rPr>
              <a:t> to have resident ghosts! </a:t>
            </a:r>
          </a:p>
          <a:p>
            <a:pPr marL="0" marR="0" lvl="0" indent="0" defTabSz="914400" eaLnBrk="1" fontAlgn="auto" latinLnBrk="0" hangingPunct="1">
              <a:lnSpc>
                <a:spcPct val="120000"/>
              </a:lnSpc>
              <a:spcBef>
                <a:spcPts val="0"/>
              </a:spcBef>
              <a:spcAft>
                <a:spcPts val="0"/>
              </a:spcAft>
              <a:buClrTx/>
              <a:buSzTx/>
              <a:buFontTx/>
              <a:buNone/>
              <a:tabLst/>
              <a:defRPr/>
            </a:pPr>
            <a:endParaRPr lang="en-US" dirty="0">
              <a:latin typeface="Comic Sans MS" panose="030F0702030302020204" pitchFamily="66" charset="0"/>
            </a:endParaRPr>
          </a:p>
        </p:txBody>
      </p:sp>
      <p:sp>
        <p:nvSpPr>
          <p:cNvPr id="4" name="Title 1"/>
          <p:cNvSpPr>
            <a:spLocks noGrp="1"/>
          </p:cNvSpPr>
          <p:nvPr>
            <p:ph type="title"/>
          </p:nvPr>
        </p:nvSpPr>
        <p:spPr>
          <a:xfrm>
            <a:off x="0" y="0"/>
            <a:ext cx="9144000" cy="519777"/>
          </a:xfrm>
        </p:spPr>
        <p:txBody>
          <a:bodyPr>
            <a:normAutofit fontScale="90000"/>
          </a:bodyPr>
          <a:lstStyle/>
          <a:p>
            <a:r>
              <a:rPr lang="en-US" sz="3000" b="1" dirty="0" smtClean="0">
                <a:latin typeface="Comic Sans MS" panose="030F0702030302020204" pitchFamily="66" charset="0"/>
              </a:rPr>
              <a:t>How typical is Helmsley compared to other castles?</a:t>
            </a:r>
            <a:endParaRPr lang="en-US" sz="3000" b="1" dirty="0">
              <a:latin typeface="Comic Sans MS" panose="030F0702030302020204" pitchFamily="66" charset="0"/>
            </a:endParaRPr>
          </a:p>
        </p:txBody>
      </p:sp>
    </p:spTree>
    <p:extLst>
      <p:ext uri="{BB962C8B-B14F-4D97-AF65-F5344CB8AC3E}">
        <p14:creationId xmlns:p14="http://schemas.microsoft.com/office/powerpoint/2010/main" val="41266293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19776"/>
            <a:ext cx="9144000" cy="6338223"/>
          </a:xfrm>
        </p:spPr>
        <p:txBody>
          <a:bodyPr>
            <a:normAutofit fontScale="55000" lnSpcReduction="20000"/>
          </a:bodyPr>
          <a:lstStyle/>
          <a:p>
            <a:pPr marL="0" indent="0">
              <a:buNone/>
            </a:pPr>
            <a:r>
              <a:rPr lang="en-US" b="1" dirty="0" err="1" smtClean="0"/>
              <a:t>Alnwick</a:t>
            </a:r>
            <a:r>
              <a:rPr lang="en-US" b="1" dirty="0" smtClean="0"/>
              <a:t> Castle </a:t>
            </a:r>
            <a:r>
              <a:rPr lang="en-US" b="1" dirty="0"/>
              <a:t> </a:t>
            </a:r>
            <a:r>
              <a:rPr lang="en-US" b="1" dirty="0" smtClean="0"/>
              <a:t>- Northumberland</a:t>
            </a:r>
          </a:p>
          <a:p>
            <a:pPr marL="0" indent="0">
              <a:buNone/>
            </a:pPr>
            <a:r>
              <a:rPr lang="en-US" dirty="0" smtClean="0"/>
              <a:t>The home of the Percy family for over 700 years – remains home to the 12</a:t>
            </a:r>
            <a:r>
              <a:rPr lang="en-US" baseline="30000" dirty="0" smtClean="0"/>
              <a:t>th</a:t>
            </a:r>
            <a:r>
              <a:rPr lang="en-US" dirty="0" smtClean="0"/>
              <a:t> Duke and Duchess and their 4 children.</a:t>
            </a:r>
          </a:p>
          <a:p>
            <a:pPr marL="0" indent="0">
              <a:buNone/>
            </a:pPr>
            <a:r>
              <a:rPr lang="en-US" dirty="0" smtClean="0"/>
              <a:t>The Percy family arrived from France with William the Conqueror in the 11</a:t>
            </a:r>
            <a:r>
              <a:rPr lang="en-US" baseline="30000" dirty="0" smtClean="0"/>
              <a:t>th</a:t>
            </a:r>
            <a:r>
              <a:rPr lang="en-US" dirty="0" smtClean="0"/>
              <a:t> century.</a:t>
            </a:r>
          </a:p>
          <a:p>
            <a:pPr marL="0" indent="0">
              <a:buNone/>
            </a:pPr>
            <a:r>
              <a:rPr lang="en-US" b="1" dirty="0"/>
              <a:t>Normans – 11</a:t>
            </a:r>
            <a:r>
              <a:rPr lang="en-US" b="1" baseline="30000" dirty="0"/>
              <a:t>th</a:t>
            </a:r>
            <a:r>
              <a:rPr lang="en-US" b="1" dirty="0"/>
              <a:t> Century - </a:t>
            </a:r>
            <a:r>
              <a:rPr lang="en-US" b="1" dirty="0" smtClean="0"/>
              <a:t>origins</a:t>
            </a:r>
            <a:endParaRPr lang="en-US" dirty="0" smtClean="0"/>
          </a:p>
          <a:p>
            <a:pPr marL="0" indent="0">
              <a:buNone/>
            </a:pPr>
            <a:r>
              <a:rPr lang="en-US" dirty="0" smtClean="0"/>
              <a:t>The Baron of </a:t>
            </a:r>
            <a:r>
              <a:rPr lang="en-US" dirty="0" err="1" smtClean="0"/>
              <a:t>Alnwick</a:t>
            </a:r>
            <a:r>
              <a:rPr lang="en-US" dirty="0" smtClean="0"/>
              <a:t> erected the first motte and bailey castle in about 1096. </a:t>
            </a:r>
          </a:p>
          <a:p>
            <a:pPr marL="0" indent="0">
              <a:buNone/>
            </a:pPr>
            <a:r>
              <a:rPr lang="en-US" b="1" dirty="0" smtClean="0"/>
              <a:t>12</a:t>
            </a:r>
            <a:r>
              <a:rPr lang="en-US" b="1" baseline="30000" dirty="0" smtClean="0"/>
              <a:t>th</a:t>
            </a:r>
            <a:r>
              <a:rPr lang="en-US" b="1" dirty="0" smtClean="0"/>
              <a:t> Century – Scottish attack</a:t>
            </a:r>
          </a:p>
          <a:p>
            <a:pPr marL="0" indent="0">
              <a:buNone/>
            </a:pPr>
            <a:r>
              <a:rPr lang="en-US" dirty="0" smtClean="0"/>
              <a:t>It was mentioned in 1136 when it was captured by King David I of Scotland and was </a:t>
            </a:r>
            <a:r>
              <a:rPr lang="en-US" dirty="0" err="1" smtClean="0"/>
              <a:t>beseiged</a:t>
            </a:r>
            <a:r>
              <a:rPr lang="en-US" dirty="0" smtClean="0"/>
              <a:t> in 1172 and 1174 by William the Lion, King of Scotland who was captured there – it eventually remained in the control of the English.</a:t>
            </a:r>
          </a:p>
          <a:p>
            <a:pPr marL="0" indent="0">
              <a:buNone/>
            </a:pPr>
            <a:r>
              <a:rPr lang="en-US" b="1" dirty="0" smtClean="0"/>
              <a:t>13</a:t>
            </a:r>
            <a:r>
              <a:rPr lang="en-US" b="1" baseline="30000" dirty="0" smtClean="0"/>
              <a:t>th</a:t>
            </a:r>
            <a:r>
              <a:rPr lang="en-US" b="1" dirty="0" smtClean="0"/>
              <a:t> – 14</a:t>
            </a:r>
            <a:r>
              <a:rPr lang="en-US" b="1" baseline="30000" dirty="0" smtClean="0"/>
              <a:t>th</a:t>
            </a:r>
            <a:r>
              <a:rPr lang="en-US" b="1" dirty="0" smtClean="0"/>
              <a:t> Century the Percy family</a:t>
            </a:r>
          </a:p>
          <a:p>
            <a:pPr marL="0" indent="0">
              <a:buNone/>
            </a:pPr>
            <a:r>
              <a:rPr lang="en-US" dirty="0" smtClean="0"/>
              <a:t>Lord of </a:t>
            </a:r>
            <a:r>
              <a:rPr lang="en-US" dirty="0" err="1" smtClean="0"/>
              <a:t>Alnwick</a:t>
            </a:r>
            <a:r>
              <a:rPr lang="en-US" dirty="0" smtClean="0"/>
              <a:t> was accused of treason by King John in 1212 and it was ordered to be demolished but wasn’t. It passed to the Bishop of Durham until 1309 when Henry Percy, 1</a:t>
            </a:r>
            <a:r>
              <a:rPr lang="en-US" baseline="30000" dirty="0" smtClean="0"/>
              <a:t>st</a:t>
            </a:r>
            <a:r>
              <a:rPr lang="en-US" dirty="0" smtClean="0"/>
              <a:t> baron of Percy purchased it, still in it’s traditional motte and bailey form.</a:t>
            </a:r>
          </a:p>
          <a:p>
            <a:pPr marL="0" indent="0">
              <a:buNone/>
            </a:pPr>
            <a:r>
              <a:rPr lang="en-US" dirty="0" smtClean="0"/>
              <a:t>Over 40 years Henry Percy and his sons added towers and </a:t>
            </a:r>
            <a:r>
              <a:rPr lang="en-US" dirty="0" err="1" smtClean="0"/>
              <a:t>guerites</a:t>
            </a:r>
            <a:r>
              <a:rPr lang="en-US" dirty="0" smtClean="0"/>
              <a:t> to the curtain walls with strong gatehouses and a concealed postern gate at the rear. Octagonal towers were added to strengthen the gateway and stone figures added to the battlements either as ornaments or to confuse attackers. </a:t>
            </a:r>
            <a:r>
              <a:rPr lang="en-US" dirty="0" err="1" smtClean="0"/>
              <a:t>Alnwick</a:t>
            </a:r>
            <a:r>
              <a:rPr lang="en-US" dirty="0" smtClean="0"/>
              <a:t> set the template for castle renovations in the 14th century but became the second home for the </a:t>
            </a:r>
            <a:r>
              <a:rPr lang="en-US" dirty="0" err="1" smtClean="0"/>
              <a:t>Percys</a:t>
            </a:r>
            <a:r>
              <a:rPr lang="en-US" dirty="0" smtClean="0"/>
              <a:t> when they acquired </a:t>
            </a:r>
            <a:r>
              <a:rPr lang="en-US" dirty="0" err="1" smtClean="0"/>
              <a:t>Warkworth</a:t>
            </a:r>
            <a:r>
              <a:rPr lang="en-US" dirty="0" smtClean="0"/>
              <a:t> Castle</a:t>
            </a:r>
            <a:r>
              <a:rPr lang="en-US" dirty="0"/>
              <a:t> </a:t>
            </a:r>
            <a:r>
              <a:rPr lang="en-US" dirty="0" smtClean="0"/>
              <a:t>so they didn’t spend all of their time there.</a:t>
            </a:r>
          </a:p>
          <a:p>
            <a:pPr marL="0" indent="0">
              <a:buNone/>
            </a:pPr>
            <a:r>
              <a:rPr lang="en-US" dirty="0" smtClean="0"/>
              <a:t>Henry Percy, 1</a:t>
            </a:r>
            <a:r>
              <a:rPr lang="en-US" baseline="30000" dirty="0" smtClean="0"/>
              <a:t>st</a:t>
            </a:r>
            <a:r>
              <a:rPr lang="en-US" dirty="0" smtClean="0"/>
              <a:t> Earl of Northumberland rebelled against King Richard II and then Henry IV who chased him north and forced him to surrender to the King in 1403.</a:t>
            </a:r>
          </a:p>
          <a:p>
            <a:pPr marL="0" indent="0">
              <a:buNone/>
            </a:pPr>
            <a:r>
              <a:rPr lang="en-US" b="1" dirty="0" smtClean="0"/>
              <a:t>15</a:t>
            </a:r>
            <a:r>
              <a:rPr lang="en-US" b="1" baseline="30000" dirty="0" smtClean="0"/>
              <a:t>th</a:t>
            </a:r>
            <a:r>
              <a:rPr lang="en-US" b="1" dirty="0" smtClean="0"/>
              <a:t> Century – Wars of the Roses </a:t>
            </a:r>
          </a:p>
          <a:p>
            <a:pPr marL="0" indent="0">
              <a:buNone/>
            </a:pPr>
            <a:r>
              <a:rPr lang="en-US" dirty="0" smtClean="0"/>
              <a:t>Scottish raids continued throughout the first half of the 15</a:t>
            </a:r>
            <a:r>
              <a:rPr lang="en-US" baseline="30000" dirty="0" smtClean="0"/>
              <a:t>th</a:t>
            </a:r>
            <a:r>
              <a:rPr lang="en-US" dirty="0" smtClean="0"/>
              <a:t> Century .</a:t>
            </a:r>
          </a:p>
          <a:p>
            <a:pPr marL="0" indent="0">
              <a:buNone/>
            </a:pPr>
            <a:r>
              <a:rPr lang="en-US" dirty="0" smtClean="0"/>
              <a:t>During the wars of the Roses the castle was held by Lancastrian forces in 1461 against King Edward until surrender after the Battle of </a:t>
            </a:r>
            <a:r>
              <a:rPr lang="en-US" dirty="0" err="1" smtClean="0"/>
              <a:t>Towton</a:t>
            </a:r>
            <a:r>
              <a:rPr lang="en-US" dirty="0" smtClean="0"/>
              <a:t>. It was recaptured later then surrendered again in 1462. It returned to Lancastrian hands in 1463 and surrendered again in 1464. The Barbican was then added in the late 15</a:t>
            </a:r>
            <a:r>
              <a:rPr lang="en-US" baseline="30000" dirty="0" smtClean="0"/>
              <a:t>th</a:t>
            </a:r>
            <a:r>
              <a:rPr lang="en-US" dirty="0" smtClean="0"/>
              <a:t> Century by the 4</a:t>
            </a:r>
            <a:r>
              <a:rPr lang="en-US" baseline="30000" dirty="0" smtClean="0"/>
              <a:t>th</a:t>
            </a:r>
            <a:r>
              <a:rPr lang="en-US" dirty="0" smtClean="0"/>
              <a:t> Earl and was the main entrance to the castle.</a:t>
            </a:r>
          </a:p>
        </p:txBody>
      </p:sp>
      <p:sp>
        <p:nvSpPr>
          <p:cNvPr id="4" name="Title 1"/>
          <p:cNvSpPr txBox="1">
            <a:spLocks/>
          </p:cNvSpPr>
          <p:nvPr/>
        </p:nvSpPr>
        <p:spPr>
          <a:xfrm>
            <a:off x="0" y="0"/>
            <a:ext cx="9144000" cy="5197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smtClean="0"/>
              <a:t>How typical is Helmsley compared to other castles?</a:t>
            </a:r>
            <a:endParaRPr lang="en-US" sz="3000" dirty="0"/>
          </a:p>
        </p:txBody>
      </p:sp>
    </p:spTree>
    <p:extLst>
      <p:ext uri="{BB962C8B-B14F-4D97-AF65-F5344CB8AC3E}">
        <p14:creationId xmlns:p14="http://schemas.microsoft.com/office/powerpoint/2010/main" val="226219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5197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smtClean="0"/>
              <a:t>How typical is Helmsley compared to other castles?</a:t>
            </a:r>
            <a:endParaRPr lang="en-US" sz="3000" dirty="0"/>
          </a:p>
        </p:txBody>
      </p:sp>
      <p:sp>
        <p:nvSpPr>
          <p:cNvPr id="5" name="Rectangle 4"/>
          <p:cNvSpPr/>
          <p:nvPr/>
        </p:nvSpPr>
        <p:spPr>
          <a:xfrm>
            <a:off x="46299" y="519776"/>
            <a:ext cx="9097701" cy="6394058"/>
          </a:xfrm>
          <a:prstGeom prst="rect">
            <a:avLst/>
          </a:prstGeom>
        </p:spPr>
        <p:txBody>
          <a:bodyPr wrap="square">
            <a:spAutoFit/>
          </a:bodyPr>
          <a:lstStyle/>
          <a:p>
            <a:r>
              <a:rPr lang="en-US" sz="1600" b="1" dirty="0" err="1"/>
              <a:t>Alnwick</a:t>
            </a:r>
            <a:r>
              <a:rPr lang="en-US" sz="1600" b="1" dirty="0"/>
              <a:t> Castle  </a:t>
            </a:r>
            <a:r>
              <a:rPr lang="en-US" sz="1600" b="1" dirty="0" smtClean="0"/>
              <a:t>- Northumberland</a:t>
            </a:r>
            <a:endParaRPr lang="en-US" sz="1600" b="1" dirty="0"/>
          </a:p>
          <a:p>
            <a:r>
              <a:rPr lang="en-US" sz="1450" b="1" dirty="0" smtClean="0"/>
              <a:t>16</a:t>
            </a:r>
            <a:r>
              <a:rPr lang="en-US" sz="1450" b="1" baseline="30000" dirty="0" smtClean="0"/>
              <a:t>th</a:t>
            </a:r>
            <a:r>
              <a:rPr lang="en-US" sz="1450" b="1" dirty="0" smtClean="0"/>
              <a:t> </a:t>
            </a:r>
            <a:r>
              <a:rPr lang="en-US" sz="1450" b="1" dirty="0"/>
              <a:t>Century – change in </a:t>
            </a:r>
            <a:r>
              <a:rPr lang="en-US" sz="1450" b="1" dirty="0" smtClean="0"/>
              <a:t>purpose</a:t>
            </a:r>
          </a:p>
          <a:p>
            <a:endParaRPr lang="en-US" sz="1450" b="1" dirty="0"/>
          </a:p>
          <a:p>
            <a:r>
              <a:rPr lang="en-US" sz="1450" dirty="0"/>
              <a:t>Early in the 16</a:t>
            </a:r>
            <a:r>
              <a:rPr lang="en-US" sz="1450" baseline="30000" dirty="0"/>
              <a:t>th</a:t>
            </a:r>
            <a:r>
              <a:rPr lang="en-US" sz="1450" dirty="0"/>
              <a:t> Century the castle was written off as a defensive force but building works did take place such as the building of the Record Tower. Thomas Percy, 7</a:t>
            </a:r>
            <a:r>
              <a:rPr lang="en-US" sz="1450" baseline="30000" dirty="0"/>
              <a:t>th</a:t>
            </a:r>
            <a:r>
              <a:rPr lang="en-US" sz="1450" dirty="0"/>
              <a:t> Earl of Northumberland was executed in 1572 by Elizabeth I after his failed Catholic rebellion. Then the  castle was uninhabited</a:t>
            </a:r>
            <a:r>
              <a:rPr lang="en-US" sz="1450" dirty="0" smtClean="0"/>
              <a:t>.</a:t>
            </a:r>
          </a:p>
          <a:p>
            <a:endParaRPr lang="en-US" sz="1450" dirty="0"/>
          </a:p>
          <a:p>
            <a:r>
              <a:rPr lang="en-US" sz="1450" b="1" dirty="0"/>
              <a:t>17</a:t>
            </a:r>
            <a:r>
              <a:rPr lang="en-US" sz="1450" b="1" baseline="30000" dirty="0"/>
              <a:t>th</a:t>
            </a:r>
            <a:r>
              <a:rPr lang="en-US" sz="1450" b="1" dirty="0"/>
              <a:t>-18</a:t>
            </a:r>
            <a:r>
              <a:rPr lang="en-US" sz="1450" b="1" baseline="30000" dirty="0"/>
              <a:t>th</a:t>
            </a:r>
            <a:r>
              <a:rPr lang="en-US" sz="1450" b="1" dirty="0"/>
              <a:t> Century – neglect then </a:t>
            </a:r>
            <a:r>
              <a:rPr lang="en-US" sz="1450" b="1" dirty="0" smtClean="0"/>
              <a:t>rebuilding</a:t>
            </a:r>
          </a:p>
          <a:p>
            <a:endParaRPr lang="en-US" sz="1450" b="1" dirty="0"/>
          </a:p>
          <a:p>
            <a:r>
              <a:rPr lang="en-US" sz="1450" dirty="0"/>
              <a:t>During the 17</a:t>
            </a:r>
            <a:r>
              <a:rPr lang="en-US" sz="1450" baseline="30000" dirty="0"/>
              <a:t>th</a:t>
            </a:r>
            <a:r>
              <a:rPr lang="en-US" sz="1450" dirty="0"/>
              <a:t> Century it was neglected by </a:t>
            </a:r>
            <a:r>
              <a:rPr lang="en-US" sz="1450" dirty="0" smtClean="0"/>
              <a:t>the </a:t>
            </a:r>
            <a:r>
              <a:rPr lang="en-US" sz="1450" dirty="0"/>
              <a:t>Percy family and played no role in the Civil War.</a:t>
            </a:r>
          </a:p>
          <a:p>
            <a:r>
              <a:rPr lang="en-US" sz="1450" dirty="0"/>
              <a:t>In the late 18</a:t>
            </a:r>
            <a:r>
              <a:rPr lang="en-US" sz="1450" baseline="30000" dirty="0"/>
              <a:t>th</a:t>
            </a:r>
            <a:r>
              <a:rPr lang="en-US" sz="1450" dirty="0"/>
              <a:t> Century many alterations were carried out  designed by  famous architect of the time to make it into a gothic style building with huge works on the surrounding parkland. A terrace was created for viewing the scenery</a:t>
            </a:r>
            <a:r>
              <a:rPr lang="en-US" sz="1450" dirty="0" smtClean="0"/>
              <a:t>.</a:t>
            </a:r>
          </a:p>
          <a:p>
            <a:endParaRPr lang="en-US" sz="1450" dirty="0"/>
          </a:p>
          <a:p>
            <a:r>
              <a:rPr lang="en-US" sz="1450" b="1" dirty="0"/>
              <a:t>19</a:t>
            </a:r>
            <a:r>
              <a:rPr lang="en-US" sz="1450" b="1" baseline="30000" dirty="0"/>
              <a:t>th</a:t>
            </a:r>
            <a:r>
              <a:rPr lang="en-US" sz="1450" b="1" dirty="0"/>
              <a:t> Century </a:t>
            </a:r>
            <a:r>
              <a:rPr lang="en-US" sz="1450" b="1" dirty="0" smtClean="0"/>
              <a:t>– restoration</a:t>
            </a:r>
          </a:p>
          <a:p>
            <a:endParaRPr lang="en-US" sz="1450" b="1" dirty="0"/>
          </a:p>
          <a:p>
            <a:r>
              <a:rPr lang="en-US" sz="1450" dirty="0"/>
              <a:t>This architecture was replace in the 19</a:t>
            </a:r>
            <a:r>
              <a:rPr lang="en-US" sz="1450" baseline="30000" dirty="0"/>
              <a:t>th</a:t>
            </a:r>
            <a:r>
              <a:rPr lang="en-US" sz="1450" dirty="0"/>
              <a:t> Century by the 4</a:t>
            </a:r>
            <a:r>
              <a:rPr lang="en-US" sz="1450" baseline="30000" dirty="0"/>
              <a:t>th</a:t>
            </a:r>
            <a:r>
              <a:rPr lang="en-US" sz="1450" dirty="0"/>
              <a:t> Duke of Northumberland who removed a lot of the Gothic additions, restoring it to its more authentic medieval style between 1854-65 and added kitchens, the Prudhoe tower and more accommodation in a lavish Italian style. This is how many of the rooms are now presented</a:t>
            </a:r>
            <a:r>
              <a:rPr lang="en-US" sz="1450" dirty="0" smtClean="0"/>
              <a:t>.</a:t>
            </a:r>
          </a:p>
          <a:p>
            <a:endParaRPr lang="en-US" sz="1450" dirty="0"/>
          </a:p>
          <a:p>
            <a:r>
              <a:rPr lang="en-US" sz="1450" b="1" dirty="0"/>
              <a:t>20</a:t>
            </a:r>
            <a:r>
              <a:rPr lang="en-US" sz="1450" b="1" baseline="30000" dirty="0"/>
              <a:t>th</a:t>
            </a:r>
            <a:r>
              <a:rPr lang="en-US" sz="1450" b="1" dirty="0"/>
              <a:t> Century </a:t>
            </a:r>
            <a:r>
              <a:rPr lang="en-US" sz="1450" b="1" dirty="0" smtClean="0"/>
              <a:t>– </a:t>
            </a:r>
            <a:r>
              <a:rPr lang="en-US" sz="1450" b="1" dirty="0" err="1" smtClean="0"/>
              <a:t>modernisation</a:t>
            </a:r>
            <a:endParaRPr lang="en-US" sz="1450" b="1" dirty="0" smtClean="0"/>
          </a:p>
          <a:p>
            <a:endParaRPr lang="en-US" sz="1450" b="1" dirty="0"/>
          </a:p>
          <a:p>
            <a:r>
              <a:rPr lang="en-US" sz="1450" dirty="0"/>
              <a:t>By the 20</a:t>
            </a:r>
            <a:r>
              <a:rPr lang="en-US" sz="1450" baseline="30000" dirty="0"/>
              <a:t>th</a:t>
            </a:r>
            <a:r>
              <a:rPr lang="en-US" sz="1450" dirty="0"/>
              <a:t> Century large areas of the castle were not used so Hugh Percy created </a:t>
            </a:r>
            <a:r>
              <a:rPr lang="en-US" sz="1450" dirty="0" smtClean="0"/>
              <a:t>facilities </a:t>
            </a:r>
            <a:r>
              <a:rPr lang="en-US" sz="1450" dirty="0"/>
              <a:t>for the Newcastle upon Tyne Church High School, then the </a:t>
            </a:r>
            <a:r>
              <a:rPr lang="en-US" sz="1450" dirty="0" err="1"/>
              <a:t>Alnwick</a:t>
            </a:r>
            <a:r>
              <a:rPr lang="en-US" sz="1450" dirty="0"/>
              <a:t> Teacher Training College and </a:t>
            </a:r>
            <a:r>
              <a:rPr lang="en-US" sz="1450" dirty="0" smtClean="0"/>
              <a:t>then visiting students </a:t>
            </a:r>
            <a:r>
              <a:rPr lang="en-US" sz="1450" dirty="0"/>
              <a:t>from Minnesota </a:t>
            </a:r>
            <a:r>
              <a:rPr lang="en-US" sz="1450" dirty="0" smtClean="0"/>
              <a:t>USA. </a:t>
            </a:r>
          </a:p>
          <a:p>
            <a:endParaRPr lang="en-US" sz="1450" dirty="0"/>
          </a:p>
          <a:p>
            <a:r>
              <a:rPr lang="en-US" sz="1450" dirty="0"/>
              <a:t>The current duke and his family live in part of the castle and it is open to the public throughout the summer.  Continuing repair and refurbishment go on to maintain the castle as well as conservation and refurbishment of </a:t>
            </a:r>
            <a:r>
              <a:rPr lang="en-US" sz="1450" dirty="0" smtClean="0"/>
              <a:t>interiors.</a:t>
            </a:r>
            <a:endParaRPr lang="en-US" sz="1450" dirty="0"/>
          </a:p>
          <a:p>
            <a:r>
              <a:rPr lang="en-US" sz="1450" dirty="0" err="1"/>
              <a:t>Alnwick</a:t>
            </a:r>
            <a:r>
              <a:rPr lang="en-US" sz="1450" dirty="0"/>
              <a:t> was used as part of the Harry Potter Hogwarts set and for a Downton Abbey Christmas Special.</a:t>
            </a:r>
          </a:p>
        </p:txBody>
      </p:sp>
    </p:spTree>
    <p:extLst>
      <p:ext uri="{BB962C8B-B14F-4D97-AF65-F5344CB8AC3E}">
        <p14:creationId xmlns:p14="http://schemas.microsoft.com/office/powerpoint/2010/main" val="1882252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83141"/>
            <a:ext cx="9144000" cy="6338223"/>
          </a:xfrm>
        </p:spPr>
        <p:txBody>
          <a:bodyPr>
            <a:noAutofit/>
          </a:bodyPr>
          <a:lstStyle/>
          <a:p>
            <a:pPr marL="0" indent="0">
              <a:lnSpc>
                <a:spcPct val="120000"/>
              </a:lnSpc>
              <a:spcBef>
                <a:spcPts val="0"/>
              </a:spcBef>
              <a:buNone/>
            </a:pPr>
            <a:r>
              <a:rPr lang="en-US" sz="1330" b="1" dirty="0" err="1" smtClean="0">
                <a:latin typeface="Comic Sans MS" panose="030F0702030302020204" pitchFamily="66" charset="0"/>
              </a:rPr>
              <a:t>Alnwick</a:t>
            </a:r>
            <a:r>
              <a:rPr lang="en-US" sz="1330" b="1" dirty="0" smtClean="0">
                <a:latin typeface="Comic Sans MS" panose="030F0702030302020204" pitchFamily="66" charset="0"/>
              </a:rPr>
              <a:t> Castle </a:t>
            </a:r>
            <a:r>
              <a:rPr lang="en-US" sz="1330" b="1" dirty="0">
                <a:latin typeface="Comic Sans MS" panose="030F0702030302020204" pitchFamily="66" charset="0"/>
              </a:rPr>
              <a:t> </a:t>
            </a:r>
            <a:r>
              <a:rPr lang="en-US" sz="1330" b="1" dirty="0" smtClean="0">
                <a:latin typeface="Comic Sans MS" panose="030F0702030302020204" pitchFamily="66" charset="0"/>
              </a:rPr>
              <a:t>- Northumberland</a:t>
            </a:r>
          </a:p>
          <a:p>
            <a:pPr marL="0" indent="0">
              <a:lnSpc>
                <a:spcPct val="120000"/>
              </a:lnSpc>
              <a:spcBef>
                <a:spcPts val="0"/>
              </a:spcBef>
              <a:buNone/>
            </a:pPr>
            <a:r>
              <a:rPr lang="en-US" sz="1330" dirty="0" smtClean="0">
                <a:latin typeface="Comic Sans MS" panose="030F0702030302020204" pitchFamily="66" charset="0"/>
              </a:rPr>
              <a:t>The home of the Percy family for over 700 years – remains home to the 12</a:t>
            </a:r>
            <a:r>
              <a:rPr lang="en-US" sz="1330" baseline="30000" dirty="0" smtClean="0">
                <a:latin typeface="Comic Sans MS" panose="030F0702030302020204" pitchFamily="66" charset="0"/>
              </a:rPr>
              <a:t>th</a:t>
            </a:r>
            <a:r>
              <a:rPr lang="en-US" sz="1330" dirty="0" smtClean="0">
                <a:latin typeface="Comic Sans MS" panose="030F0702030302020204" pitchFamily="66" charset="0"/>
              </a:rPr>
              <a:t> Duke and Duchess and their 4 children.</a:t>
            </a:r>
          </a:p>
          <a:p>
            <a:pPr marL="0" indent="0">
              <a:lnSpc>
                <a:spcPct val="120000"/>
              </a:lnSpc>
              <a:spcBef>
                <a:spcPts val="0"/>
              </a:spcBef>
              <a:buNone/>
            </a:pPr>
            <a:endParaRPr lang="en-US" sz="1330" dirty="0" smtClean="0">
              <a:latin typeface="Comic Sans MS" panose="030F0702030302020204" pitchFamily="66" charset="0"/>
            </a:endParaRPr>
          </a:p>
          <a:p>
            <a:pPr marL="0" indent="0">
              <a:lnSpc>
                <a:spcPct val="120000"/>
              </a:lnSpc>
              <a:spcBef>
                <a:spcPts val="0"/>
              </a:spcBef>
              <a:buNone/>
            </a:pPr>
            <a:r>
              <a:rPr lang="en-US" sz="1330" b="1" dirty="0" smtClean="0">
                <a:latin typeface="Comic Sans MS" panose="030F0702030302020204" pitchFamily="66" charset="0"/>
              </a:rPr>
              <a:t>Normans </a:t>
            </a:r>
            <a:r>
              <a:rPr lang="en-US" sz="1330" b="1" dirty="0">
                <a:latin typeface="Comic Sans MS" panose="030F0702030302020204" pitchFamily="66" charset="0"/>
              </a:rPr>
              <a:t>– 11</a:t>
            </a:r>
            <a:r>
              <a:rPr lang="en-US" sz="1330" b="1" baseline="30000" dirty="0">
                <a:latin typeface="Comic Sans MS" panose="030F0702030302020204" pitchFamily="66" charset="0"/>
              </a:rPr>
              <a:t>th</a:t>
            </a:r>
            <a:r>
              <a:rPr lang="en-US" sz="1330" b="1" dirty="0">
                <a:latin typeface="Comic Sans MS" panose="030F0702030302020204" pitchFamily="66" charset="0"/>
              </a:rPr>
              <a:t> Century - </a:t>
            </a:r>
            <a:r>
              <a:rPr lang="en-US" sz="1330" b="1" dirty="0" smtClean="0">
                <a:latin typeface="Comic Sans MS" panose="030F0702030302020204" pitchFamily="66" charset="0"/>
              </a:rPr>
              <a:t>origins</a:t>
            </a:r>
            <a:endParaRPr lang="en-US" sz="1330" dirty="0" smtClean="0">
              <a:latin typeface="Comic Sans MS" panose="030F0702030302020204" pitchFamily="66" charset="0"/>
            </a:endParaRPr>
          </a:p>
          <a:p>
            <a:pPr marL="0" indent="0">
              <a:lnSpc>
                <a:spcPct val="120000"/>
              </a:lnSpc>
              <a:spcBef>
                <a:spcPts val="0"/>
              </a:spcBef>
              <a:buNone/>
            </a:pPr>
            <a:r>
              <a:rPr lang="en-US" sz="1330" dirty="0" smtClean="0">
                <a:latin typeface="Comic Sans MS" panose="030F0702030302020204" pitchFamily="66" charset="0"/>
              </a:rPr>
              <a:t>The Baron of </a:t>
            </a:r>
            <a:r>
              <a:rPr lang="en-US" sz="1330" dirty="0" err="1" smtClean="0">
                <a:latin typeface="Comic Sans MS" panose="030F0702030302020204" pitchFamily="66" charset="0"/>
              </a:rPr>
              <a:t>Alnwick</a:t>
            </a:r>
            <a:r>
              <a:rPr lang="en-US" sz="1330" dirty="0" smtClean="0">
                <a:latin typeface="Comic Sans MS" panose="030F0702030302020204" pitchFamily="66" charset="0"/>
              </a:rPr>
              <a:t> erected the first motte and bailey castle in about 1096. </a:t>
            </a:r>
          </a:p>
          <a:p>
            <a:pPr marL="0" indent="0">
              <a:lnSpc>
                <a:spcPct val="120000"/>
              </a:lnSpc>
              <a:spcBef>
                <a:spcPts val="0"/>
              </a:spcBef>
              <a:buNone/>
            </a:pPr>
            <a:endParaRPr lang="en-US" sz="1330" b="1" dirty="0" smtClean="0">
              <a:latin typeface="Comic Sans MS" panose="030F0702030302020204" pitchFamily="66" charset="0"/>
            </a:endParaRPr>
          </a:p>
          <a:p>
            <a:pPr marL="0" indent="0">
              <a:lnSpc>
                <a:spcPct val="120000"/>
              </a:lnSpc>
              <a:spcBef>
                <a:spcPts val="0"/>
              </a:spcBef>
              <a:buNone/>
            </a:pPr>
            <a:r>
              <a:rPr lang="en-US" sz="1330" b="1" dirty="0" smtClean="0">
                <a:latin typeface="Comic Sans MS" panose="030F0702030302020204" pitchFamily="66" charset="0"/>
              </a:rPr>
              <a:t>12</a:t>
            </a:r>
            <a:r>
              <a:rPr lang="en-US" sz="1330" b="1" baseline="30000" dirty="0" smtClean="0">
                <a:latin typeface="Comic Sans MS" panose="030F0702030302020204" pitchFamily="66" charset="0"/>
              </a:rPr>
              <a:t>th</a:t>
            </a:r>
            <a:r>
              <a:rPr lang="en-US" sz="1330" b="1" dirty="0" smtClean="0">
                <a:latin typeface="Comic Sans MS" panose="030F0702030302020204" pitchFamily="66" charset="0"/>
              </a:rPr>
              <a:t> Century – Scottish attack</a:t>
            </a:r>
          </a:p>
          <a:p>
            <a:pPr marL="0" indent="0">
              <a:lnSpc>
                <a:spcPct val="120000"/>
              </a:lnSpc>
              <a:spcBef>
                <a:spcPts val="0"/>
              </a:spcBef>
              <a:buNone/>
            </a:pPr>
            <a:r>
              <a:rPr lang="en-US" sz="1330" dirty="0" smtClean="0">
                <a:latin typeface="Comic Sans MS" panose="030F0702030302020204" pitchFamily="66" charset="0"/>
              </a:rPr>
              <a:t>It was mentioned in 1136 when it was captured by King David I of Scotland and was </a:t>
            </a:r>
            <a:r>
              <a:rPr lang="en-US" sz="1330" dirty="0" err="1" smtClean="0">
                <a:latin typeface="Comic Sans MS" panose="030F0702030302020204" pitchFamily="66" charset="0"/>
              </a:rPr>
              <a:t>beseiged</a:t>
            </a:r>
            <a:r>
              <a:rPr lang="en-US" sz="1330" dirty="0" smtClean="0">
                <a:latin typeface="Comic Sans MS" panose="030F0702030302020204" pitchFamily="66" charset="0"/>
              </a:rPr>
              <a:t> in 1172 and 1174 by William the Lion, King of Scotland who was captured there – it eventually remained in the control of the English.</a:t>
            </a:r>
          </a:p>
          <a:p>
            <a:pPr marL="0" indent="0">
              <a:lnSpc>
                <a:spcPct val="120000"/>
              </a:lnSpc>
              <a:spcBef>
                <a:spcPts val="0"/>
              </a:spcBef>
              <a:buNone/>
            </a:pPr>
            <a:endParaRPr lang="en-US" sz="1330" b="1" dirty="0" smtClean="0">
              <a:latin typeface="Comic Sans MS" panose="030F0702030302020204" pitchFamily="66" charset="0"/>
            </a:endParaRPr>
          </a:p>
          <a:p>
            <a:pPr marL="0" indent="0">
              <a:lnSpc>
                <a:spcPct val="120000"/>
              </a:lnSpc>
              <a:spcBef>
                <a:spcPts val="0"/>
              </a:spcBef>
              <a:buNone/>
            </a:pPr>
            <a:r>
              <a:rPr lang="en-US" sz="1330" b="1" dirty="0" smtClean="0">
                <a:latin typeface="Comic Sans MS" panose="030F0702030302020204" pitchFamily="66" charset="0"/>
              </a:rPr>
              <a:t>13</a:t>
            </a:r>
            <a:r>
              <a:rPr lang="en-US" sz="1330" b="1" baseline="30000" dirty="0" smtClean="0">
                <a:latin typeface="Comic Sans MS" panose="030F0702030302020204" pitchFamily="66" charset="0"/>
              </a:rPr>
              <a:t>th</a:t>
            </a:r>
            <a:r>
              <a:rPr lang="en-US" sz="1330" b="1" dirty="0" smtClean="0">
                <a:latin typeface="Comic Sans MS" panose="030F0702030302020204" pitchFamily="66" charset="0"/>
              </a:rPr>
              <a:t> – 14</a:t>
            </a:r>
            <a:r>
              <a:rPr lang="en-US" sz="1330" b="1" baseline="30000" dirty="0" smtClean="0">
                <a:latin typeface="Comic Sans MS" panose="030F0702030302020204" pitchFamily="66" charset="0"/>
              </a:rPr>
              <a:t>th</a:t>
            </a:r>
            <a:r>
              <a:rPr lang="en-US" sz="1330" b="1" dirty="0" smtClean="0">
                <a:latin typeface="Comic Sans MS" panose="030F0702030302020204" pitchFamily="66" charset="0"/>
              </a:rPr>
              <a:t> Century the Percy family</a:t>
            </a:r>
          </a:p>
          <a:p>
            <a:pPr marL="0" indent="0">
              <a:lnSpc>
                <a:spcPct val="120000"/>
              </a:lnSpc>
              <a:spcBef>
                <a:spcPts val="0"/>
              </a:spcBef>
              <a:buNone/>
            </a:pPr>
            <a:r>
              <a:rPr lang="en-US" sz="1330" dirty="0" smtClean="0">
                <a:latin typeface="Comic Sans MS" panose="030F0702030302020204" pitchFamily="66" charset="0"/>
              </a:rPr>
              <a:t>Lord of </a:t>
            </a:r>
            <a:r>
              <a:rPr lang="en-US" sz="1330" dirty="0" err="1" smtClean="0">
                <a:latin typeface="Comic Sans MS" panose="030F0702030302020204" pitchFamily="66" charset="0"/>
              </a:rPr>
              <a:t>Alnwick</a:t>
            </a:r>
            <a:r>
              <a:rPr lang="en-US" sz="1330" dirty="0" smtClean="0">
                <a:latin typeface="Comic Sans MS" panose="030F0702030302020204" pitchFamily="66" charset="0"/>
              </a:rPr>
              <a:t> was accused of treason by King John in 1212 and it was ordered to be demolished but wasn’t. It passed to the Bishop of Durham until 1309 when Henry Percy, 1</a:t>
            </a:r>
            <a:r>
              <a:rPr lang="en-US" sz="1330" baseline="30000" dirty="0" smtClean="0">
                <a:latin typeface="Comic Sans MS" panose="030F0702030302020204" pitchFamily="66" charset="0"/>
              </a:rPr>
              <a:t>st</a:t>
            </a:r>
            <a:r>
              <a:rPr lang="en-US" sz="1330" dirty="0" smtClean="0">
                <a:latin typeface="Comic Sans MS" panose="030F0702030302020204" pitchFamily="66" charset="0"/>
              </a:rPr>
              <a:t> baron of Percy purchased it, still in it’s traditional motte and bailey form.</a:t>
            </a:r>
          </a:p>
          <a:p>
            <a:pPr marL="0" indent="0">
              <a:lnSpc>
                <a:spcPct val="120000"/>
              </a:lnSpc>
              <a:spcBef>
                <a:spcPts val="0"/>
              </a:spcBef>
              <a:buNone/>
            </a:pPr>
            <a:r>
              <a:rPr lang="en-US" sz="1330" dirty="0" smtClean="0">
                <a:latin typeface="Comic Sans MS" panose="030F0702030302020204" pitchFamily="66" charset="0"/>
              </a:rPr>
              <a:t>Over 40 years Henry Percy and his sons added towers and </a:t>
            </a:r>
            <a:r>
              <a:rPr lang="en-US" sz="1330" dirty="0" err="1" smtClean="0">
                <a:latin typeface="Comic Sans MS" panose="030F0702030302020204" pitchFamily="66" charset="0"/>
              </a:rPr>
              <a:t>guerites</a:t>
            </a:r>
            <a:r>
              <a:rPr lang="en-US" sz="1330" dirty="0" smtClean="0">
                <a:latin typeface="Comic Sans MS" panose="030F0702030302020204" pitchFamily="66" charset="0"/>
              </a:rPr>
              <a:t> to the curtain walls with strong gatehouses and a concealed postern gate at the rear. Octagonal towers were added to strengthen the gateway and stone figures added to the battlements either as ornaments or to confuse attackers. </a:t>
            </a:r>
            <a:r>
              <a:rPr lang="en-US" sz="1330" dirty="0" err="1" smtClean="0">
                <a:latin typeface="Comic Sans MS" panose="030F0702030302020204" pitchFamily="66" charset="0"/>
              </a:rPr>
              <a:t>Alnwick</a:t>
            </a:r>
            <a:r>
              <a:rPr lang="en-US" sz="1330" dirty="0" smtClean="0">
                <a:latin typeface="Comic Sans MS" panose="030F0702030302020204" pitchFamily="66" charset="0"/>
              </a:rPr>
              <a:t> set the template for castle renovations in the 14th century, but the Percy family didn’t live there all year round.</a:t>
            </a:r>
          </a:p>
          <a:p>
            <a:pPr marL="0" indent="0">
              <a:lnSpc>
                <a:spcPct val="120000"/>
              </a:lnSpc>
              <a:spcBef>
                <a:spcPts val="0"/>
              </a:spcBef>
              <a:buNone/>
            </a:pPr>
            <a:endParaRPr lang="en-US" sz="1330" b="1" dirty="0" smtClean="0">
              <a:latin typeface="Comic Sans MS" panose="030F0702030302020204" pitchFamily="66" charset="0"/>
            </a:endParaRPr>
          </a:p>
          <a:p>
            <a:pPr marL="0" indent="0">
              <a:lnSpc>
                <a:spcPct val="120000"/>
              </a:lnSpc>
              <a:spcBef>
                <a:spcPts val="0"/>
              </a:spcBef>
              <a:buNone/>
            </a:pPr>
            <a:r>
              <a:rPr lang="en-US" sz="1330" b="1" dirty="0" smtClean="0">
                <a:latin typeface="Comic Sans MS" panose="030F0702030302020204" pitchFamily="66" charset="0"/>
              </a:rPr>
              <a:t>15</a:t>
            </a:r>
            <a:r>
              <a:rPr lang="en-US" sz="1330" b="1" baseline="30000" dirty="0" smtClean="0">
                <a:latin typeface="Comic Sans MS" panose="030F0702030302020204" pitchFamily="66" charset="0"/>
              </a:rPr>
              <a:t>th</a:t>
            </a:r>
            <a:r>
              <a:rPr lang="en-US" sz="1330" b="1" dirty="0" smtClean="0">
                <a:latin typeface="Comic Sans MS" panose="030F0702030302020204" pitchFamily="66" charset="0"/>
              </a:rPr>
              <a:t> Century – Wars of the Roses </a:t>
            </a:r>
          </a:p>
          <a:p>
            <a:pPr marL="0" indent="0">
              <a:lnSpc>
                <a:spcPct val="120000"/>
              </a:lnSpc>
              <a:spcBef>
                <a:spcPts val="0"/>
              </a:spcBef>
              <a:buNone/>
            </a:pPr>
            <a:r>
              <a:rPr lang="en-US" sz="1330" dirty="0" smtClean="0">
                <a:latin typeface="Comic Sans MS" panose="030F0702030302020204" pitchFamily="66" charset="0"/>
              </a:rPr>
              <a:t>Scottish raids continued throughout the first half of the 15</a:t>
            </a:r>
            <a:r>
              <a:rPr lang="en-US" sz="1330" baseline="30000" dirty="0" smtClean="0">
                <a:latin typeface="Comic Sans MS" panose="030F0702030302020204" pitchFamily="66" charset="0"/>
              </a:rPr>
              <a:t>th</a:t>
            </a:r>
            <a:r>
              <a:rPr lang="en-US" sz="1330" dirty="0" smtClean="0">
                <a:latin typeface="Comic Sans MS" panose="030F0702030302020204" pitchFamily="66" charset="0"/>
              </a:rPr>
              <a:t> Century .</a:t>
            </a:r>
          </a:p>
          <a:p>
            <a:pPr marL="0" indent="0">
              <a:lnSpc>
                <a:spcPct val="120000"/>
              </a:lnSpc>
              <a:spcBef>
                <a:spcPts val="0"/>
              </a:spcBef>
              <a:buNone/>
            </a:pPr>
            <a:r>
              <a:rPr lang="en-US" sz="1330" dirty="0" smtClean="0">
                <a:latin typeface="Comic Sans MS" panose="030F0702030302020204" pitchFamily="66" charset="0"/>
              </a:rPr>
              <a:t>During the Wars of the Roses the castle was held by Lancastrian forces in 1461 against King Edward until surrender after the Battle of </a:t>
            </a:r>
            <a:r>
              <a:rPr lang="en-US" sz="1330" dirty="0" err="1" smtClean="0">
                <a:latin typeface="Comic Sans MS" panose="030F0702030302020204" pitchFamily="66" charset="0"/>
              </a:rPr>
              <a:t>Towton</a:t>
            </a:r>
            <a:r>
              <a:rPr lang="en-US" sz="1330" dirty="0" smtClean="0">
                <a:latin typeface="Comic Sans MS" panose="030F0702030302020204" pitchFamily="66" charset="0"/>
              </a:rPr>
              <a:t>. It was recaptured later twice but then surrendered again in 1464. </a:t>
            </a:r>
          </a:p>
          <a:p>
            <a:pPr marL="0" indent="0">
              <a:lnSpc>
                <a:spcPct val="120000"/>
              </a:lnSpc>
              <a:spcBef>
                <a:spcPts val="0"/>
              </a:spcBef>
              <a:buNone/>
            </a:pPr>
            <a:endParaRPr lang="en-US" sz="1330" dirty="0">
              <a:latin typeface="Comic Sans MS" panose="030F0702030302020204" pitchFamily="66" charset="0"/>
            </a:endParaRPr>
          </a:p>
          <a:p>
            <a:pPr marL="0" indent="0">
              <a:lnSpc>
                <a:spcPct val="120000"/>
              </a:lnSpc>
              <a:spcBef>
                <a:spcPts val="0"/>
              </a:spcBef>
              <a:buNone/>
            </a:pPr>
            <a:r>
              <a:rPr lang="en-US" sz="1330" dirty="0" smtClean="0">
                <a:latin typeface="Comic Sans MS" panose="030F0702030302020204" pitchFamily="66" charset="0"/>
              </a:rPr>
              <a:t>The Barbican was then added in the late 15</a:t>
            </a:r>
            <a:r>
              <a:rPr lang="en-US" sz="1330" baseline="30000" dirty="0" smtClean="0">
                <a:latin typeface="Comic Sans MS" panose="030F0702030302020204" pitchFamily="66" charset="0"/>
              </a:rPr>
              <a:t>th</a:t>
            </a:r>
            <a:r>
              <a:rPr lang="en-US" sz="1330" dirty="0" smtClean="0">
                <a:latin typeface="Comic Sans MS" panose="030F0702030302020204" pitchFamily="66" charset="0"/>
              </a:rPr>
              <a:t> Century by the 4</a:t>
            </a:r>
            <a:r>
              <a:rPr lang="en-US" sz="1330" baseline="30000" dirty="0" smtClean="0">
                <a:latin typeface="Comic Sans MS" panose="030F0702030302020204" pitchFamily="66" charset="0"/>
              </a:rPr>
              <a:t>th</a:t>
            </a:r>
            <a:r>
              <a:rPr lang="en-US" sz="1330" dirty="0" smtClean="0">
                <a:latin typeface="Comic Sans MS" panose="030F0702030302020204" pitchFamily="66" charset="0"/>
              </a:rPr>
              <a:t> Earl and was the main entrance to the castle.</a:t>
            </a:r>
          </a:p>
        </p:txBody>
      </p:sp>
      <p:sp>
        <p:nvSpPr>
          <p:cNvPr id="4" name="Title 1"/>
          <p:cNvSpPr txBox="1">
            <a:spLocks/>
          </p:cNvSpPr>
          <p:nvPr/>
        </p:nvSpPr>
        <p:spPr>
          <a:xfrm>
            <a:off x="0" y="0"/>
            <a:ext cx="9144000" cy="519777"/>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000" b="1" smtClean="0">
                <a:latin typeface="Comic Sans MS" panose="030F0702030302020204" pitchFamily="66" charset="0"/>
              </a:rPr>
              <a:t>How typical is Helmsley compared to other castles?</a:t>
            </a:r>
            <a:endParaRPr lang="en-US" sz="3000" b="1" dirty="0">
              <a:latin typeface="Comic Sans MS" panose="030F0702030302020204" pitchFamily="66" charset="0"/>
            </a:endParaRPr>
          </a:p>
        </p:txBody>
      </p:sp>
    </p:spTree>
    <p:extLst>
      <p:ext uri="{BB962C8B-B14F-4D97-AF65-F5344CB8AC3E}">
        <p14:creationId xmlns:p14="http://schemas.microsoft.com/office/powerpoint/2010/main" val="1694966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90291"/>
            <a:ext cx="9144000" cy="6858000"/>
          </a:xfrm>
        </p:spPr>
        <p:txBody>
          <a:bodyPr>
            <a:noAutofit/>
          </a:bodyPr>
          <a:lstStyle/>
          <a:p>
            <a:r>
              <a:rPr lang="en-US" sz="2300" b="1" dirty="0" smtClean="0"/>
              <a:t>Quiz!</a:t>
            </a:r>
            <a:r>
              <a:rPr lang="en-US" sz="2300" dirty="0" smtClean="0"/>
              <a:t/>
            </a:r>
            <a:br>
              <a:rPr lang="en-US" sz="2300" dirty="0" smtClean="0"/>
            </a:br>
            <a:r>
              <a:rPr lang="en-US" sz="2300" dirty="0" smtClean="0"/>
              <a:t>1. Who won the Battle of Hastings and when?</a:t>
            </a:r>
            <a:br>
              <a:rPr lang="en-US" sz="2300" dirty="0" smtClean="0"/>
            </a:br>
            <a:r>
              <a:rPr lang="en-US" sz="2300" dirty="0" smtClean="0"/>
              <a:t>2. Who did he grant the manor lands at Helmsley to?</a:t>
            </a:r>
            <a:br>
              <a:rPr lang="en-US" sz="2300" dirty="0" smtClean="0"/>
            </a:br>
            <a:r>
              <a:rPr lang="en-US" sz="2300" dirty="0" smtClean="0"/>
              <a:t>3. Why did this man lose the lands?</a:t>
            </a:r>
            <a:br>
              <a:rPr lang="en-US" sz="2300" dirty="0" smtClean="0"/>
            </a:br>
            <a:r>
              <a:rPr lang="en-US" sz="2300" dirty="0" smtClean="0"/>
              <a:t>4. What do we know about Helmsley until the 12</a:t>
            </a:r>
            <a:r>
              <a:rPr lang="en-US" sz="2300" baseline="30000" dirty="0" smtClean="0"/>
              <a:t>th</a:t>
            </a:r>
            <a:r>
              <a:rPr lang="en-US" sz="2300" dirty="0" smtClean="0"/>
              <a:t> Century?</a:t>
            </a:r>
            <a:br>
              <a:rPr lang="en-US" sz="2300" dirty="0" smtClean="0"/>
            </a:br>
            <a:r>
              <a:rPr lang="en-US" sz="2300" dirty="0" smtClean="0"/>
              <a:t>5. Who did King Henry II grant the lands to around 1120?</a:t>
            </a:r>
            <a:br>
              <a:rPr lang="en-US" sz="2300" dirty="0" smtClean="0"/>
            </a:br>
            <a:r>
              <a:rPr lang="en-US" sz="2300" dirty="0" smtClean="0"/>
              <a:t>6. What family name had the castle until the 17</a:t>
            </a:r>
            <a:r>
              <a:rPr lang="en-US" sz="2300" baseline="30000" dirty="0" smtClean="0"/>
              <a:t>th</a:t>
            </a:r>
            <a:r>
              <a:rPr lang="en-US" sz="2300" dirty="0" smtClean="0"/>
              <a:t> Century?</a:t>
            </a:r>
            <a:br>
              <a:rPr lang="en-US" sz="2300" dirty="0" smtClean="0"/>
            </a:br>
            <a:r>
              <a:rPr lang="en-US" sz="2300" dirty="0" smtClean="0"/>
              <a:t>7. What/who were the rooms around the South Barbican for?</a:t>
            </a:r>
            <a:br>
              <a:rPr lang="en-US" sz="2300" dirty="0" smtClean="0"/>
            </a:br>
            <a:r>
              <a:rPr lang="en-US" sz="2300" dirty="0" smtClean="0"/>
              <a:t>8. Why is the East tower the first thing you see as you come into the castle?</a:t>
            </a:r>
            <a:br>
              <a:rPr lang="en-US" sz="2300" dirty="0" smtClean="0"/>
            </a:br>
            <a:r>
              <a:rPr lang="en-US" sz="2300" dirty="0" smtClean="0"/>
              <a:t>9. What did the Lord do the East tower in the 14</a:t>
            </a:r>
            <a:r>
              <a:rPr lang="en-US" sz="2300" baseline="30000" dirty="0" smtClean="0"/>
              <a:t>th</a:t>
            </a:r>
            <a:r>
              <a:rPr lang="en-US" sz="2300" dirty="0" smtClean="0"/>
              <a:t> Century and why?</a:t>
            </a:r>
            <a:br>
              <a:rPr lang="en-US" sz="2300" dirty="0" smtClean="0"/>
            </a:br>
            <a:r>
              <a:rPr lang="en-US" sz="2300" dirty="0" smtClean="0"/>
              <a:t>10. When was King Edward III due to visit the castle?</a:t>
            </a:r>
            <a:br>
              <a:rPr lang="en-US" sz="2300" dirty="0" smtClean="0"/>
            </a:br>
            <a:r>
              <a:rPr lang="en-US" sz="2300" dirty="0" smtClean="0"/>
              <a:t>11. Where is the chapel building? Why?</a:t>
            </a:r>
            <a:br>
              <a:rPr lang="en-US" sz="2300" dirty="0" smtClean="0"/>
            </a:br>
            <a:r>
              <a:rPr lang="en-US" sz="2300" dirty="0" smtClean="0"/>
              <a:t>12. What was the main leisure activity at the castle when lived in? </a:t>
            </a:r>
            <a:br>
              <a:rPr lang="en-US" sz="2300" dirty="0" smtClean="0"/>
            </a:br>
            <a:r>
              <a:rPr lang="en-US" sz="2300" dirty="0" smtClean="0"/>
              <a:t>13. When was the mansion attached to the West Tower built?</a:t>
            </a:r>
            <a:br>
              <a:rPr lang="en-US" sz="2300" dirty="0" smtClean="0"/>
            </a:br>
            <a:r>
              <a:rPr lang="en-US" sz="2300" dirty="0" smtClean="0"/>
              <a:t>14. Who slighted the East Tower? When? Why?</a:t>
            </a:r>
            <a:r>
              <a:rPr lang="en-US" sz="2300" dirty="0"/>
              <a:t/>
            </a:r>
            <a:br>
              <a:rPr lang="en-US" sz="2300" dirty="0"/>
            </a:br>
            <a:r>
              <a:rPr lang="en-US" sz="2300" dirty="0" smtClean="0"/>
              <a:t>15. What was the purpose of Helmsley after </a:t>
            </a:r>
            <a:r>
              <a:rPr lang="en-US" sz="2300" dirty="0" err="1" smtClean="0"/>
              <a:t>Duncombe</a:t>
            </a:r>
            <a:r>
              <a:rPr lang="en-US" sz="2300" dirty="0" smtClean="0"/>
              <a:t> Park was built?</a:t>
            </a:r>
            <a:br>
              <a:rPr lang="en-US" sz="2300" dirty="0" smtClean="0"/>
            </a:br>
            <a:r>
              <a:rPr lang="en-US" sz="2300" dirty="0" smtClean="0"/>
              <a:t>16. What would Helmsley have been used for if the Nazis invaded during WW2?</a:t>
            </a:r>
            <a:br>
              <a:rPr lang="en-US" sz="2300" dirty="0" smtClean="0"/>
            </a:br>
            <a:r>
              <a:rPr lang="en-US" sz="2300" dirty="0" smtClean="0"/>
              <a:t/>
            </a:r>
            <a:br>
              <a:rPr lang="en-US" sz="2300" dirty="0" smtClean="0"/>
            </a:br>
            <a:r>
              <a:rPr lang="en-US" sz="2300" dirty="0" smtClean="0"/>
              <a:t/>
            </a:r>
            <a:br>
              <a:rPr lang="en-US" sz="2300" dirty="0" smtClean="0"/>
            </a:br>
            <a:endParaRPr lang="en-US" sz="2300" dirty="0"/>
          </a:p>
        </p:txBody>
      </p:sp>
    </p:spTree>
    <p:extLst>
      <p:ext uri="{BB962C8B-B14F-4D97-AF65-F5344CB8AC3E}">
        <p14:creationId xmlns:p14="http://schemas.microsoft.com/office/powerpoint/2010/main" val="3760375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
            <a:ext cx="9144000" cy="5197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500" b="1" dirty="0" smtClean="0">
                <a:latin typeface="Comic Sans MS" panose="030F0702030302020204" pitchFamily="66" charset="0"/>
              </a:rPr>
              <a:t>How typical is Helmsley compared to other castles?</a:t>
            </a:r>
            <a:endParaRPr lang="en-US" sz="2500" b="1" dirty="0">
              <a:latin typeface="Comic Sans MS" panose="030F0702030302020204" pitchFamily="66" charset="0"/>
            </a:endParaRPr>
          </a:p>
        </p:txBody>
      </p:sp>
      <p:sp>
        <p:nvSpPr>
          <p:cNvPr id="5" name="Rectangle 4"/>
          <p:cNvSpPr/>
          <p:nvPr/>
        </p:nvSpPr>
        <p:spPr>
          <a:xfrm>
            <a:off x="46299" y="372631"/>
            <a:ext cx="9097701" cy="6771084"/>
          </a:xfrm>
          <a:prstGeom prst="rect">
            <a:avLst/>
          </a:prstGeom>
        </p:spPr>
        <p:txBody>
          <a:bodyPr wrap="square">
            <a:spAutoFit/>
          </a:bodyPr>
          <a:lstStyle/>
          <a:p>
            <a:r>
              <a:rPr lang="en-US" sz="1350" b="1" dirty="0" err="1">
                <a:latin typeface="Comic Sans MS" panose="030F0702030302020204" pitchFamily="66" charset="0"/>
              </a:rPr>
              <a:t>Alnwick</a:t>
            </a:r>
            <a:r>
              <a:rPr lang="en-US" sz="1350" b="1" dirty="0">
                <a:latin typeface="Comic Sans MS" panose="030F0702030302020204" pitchFamily="66" charset="0"/>
              </a:rPr>
              <a:t> Castle  </a:t>
            </a:r>
            <a:r>
              <a:rPr lang="en-US" sz="1350" b="1" dirty="0" smtClean="0">
                <a:latin typeface="Comic Sans MS" panose="030F0702030302020204" pitchFamily="66" charset="0"/>
              </a:rPr>
              <a:t>- Northumberland</a:t>
            </a:r>
            <a:endParaRPr lang="en-US" sz="1350" b="1" dirty="0">
              <a:latin typeface="Comic Sans MS" panose="030F0702030302020204" pitchFamily="66" charset="0"/>
            </a:endParaRPr>
          </a:p>
          <a:p>
            <a:r>
              <a:rPr lang="en-US" sz="1350" b="1" dirty="0" smtClean="0">
                <a:latin typeface="Comic Sans MS" panose="030F0702030302020204" pitchFamily="66" charset="0"/>
              </a:rPr>
              <a:t>16</a:t>
            </a:r>
            <a:r>
              <a:rPr lang="en-US" sz="1350" b="1" baseline="30000" dirty="0" smtClean="0">
                <a:latin typeface="Comic Sans MS" panose="030F0702030302020204" pitchFamily="66" charset="0"/>
              </a:rPr>
              <a:t>th</a:t>
            </a:r>
            <a:r>
              <a:rPr lang="en-US" sz="1350" b="1" dirty="0" smtClean="0">
                <a:latin typeface="Comic Sans MS" panose="030F0702030302020204" pitchFamily="66" charset="0"/>
              </a:rPr>
              <a:t> </a:t>
            </a:r>
            <a:r>
              <a:rPr lang="en-US" sz="1350" b="1" dirty="0">
                <a:latin typeface="Comic Sans MS" panose="030F0702030302020204" pitchFamily="66" charset="0"/>
              </a:rPr>
              <a:t>Century – change in </a:t>
            </a:r>
            <a:r>
              <a:rPr lang="en-US" sz="1350" b="1" dirty="0" smtClean="0">
                <a:latin typeface="Comic Sans MS" panose="030F0702030302020204" pitchFamily="66" charset="0"/>
              </a:rPr>
              <a:t>purpose</a:t>
            </a:r>
          </a:p>
          <a:p>
            <a:endParaRPr lang="en-US" sz="1350" b="1" dirty="0">
              <a:latin typeface="Comic Sans MS" panose="030F0702030302020204" pitchFamily="66" charset="0"/>
            </a:endParaRPr>
          </a:p>
          <a:p>
            <a:r>
              <a:rPr lang="en-US" sz="1350" dirty="0">
                <a:latin typeface="Comic Sans MS" panose="030F0702030302020204" pitchFamily="66" charset="0"/>
              </a:rPr>
              <a:t>Early in the 16</a:t>
            </a:r>
            <a:r>
              <a:rPr lang="en-US" sz="1350" baseline="30000" dirty="0">
                <a:latin typeface="Comic Sans MS" panose="030F0702030302020204" pitchFamily="66" charset="0"/>
              </a:rPr>
              <a:t>th</a:t>
            </a:r>
            <a:r>
              <a:rPr lang="en-US" sz="1350" dirty="0">
                <a:latin typeface="Comic Sans MS" panose="030F0702030302020204" pitchFamily="66" charset="0"/>
              </a:rPr>
              <a:t> Century the castle was written off as a defensive </a:t>
            </a:r>
            <a:r>
              <a:rPr lang="en-US" sz="1350" dirty="0" smtClean="0">
                <a:latin typeface="Comic Sans MS" panose="030F0702030302020204" pitchFamily="66" charset="0"/>
              </a:rPr>
              <a:t>force.</a:t>
            </a:r>
          </a:p>
          <a:p>
            <a:endParaRPr lang="en-US" sz="1350" dirty="0">
              <a:latin typeface="Comic Sans MS" panose="030F0702030302020204" pitchFamily="66" charset="0"/>
            </a:endParaRPr>
          </a:p>
          <a:p>
            <a:r>
              <a:rPr lang="en-US" sz="1350" dirty="0" smtClean="0">
                <a:latin typeface="Comic Sans MS" panose="030F0702030302020204" pitchFamily="66" charset="0"/>
              </a:rPr>
              <a:t>Thomas </a:t>
            </a:r>
            <a:r>
              <a:rPr lang="en-US" sz="1350" dirty="0">
                <a:latin typeface="Comic Sans MS" panose="030F0702030302020204" pitchFamily="66" charset="0"/>
              </a:rPr>
              <a:t>Percy, 7</a:t>
            </a:r>
            <a:r>
              <a:rPr lang="en-US" sz="1350" baseline="30000" dirty="0">
                <a:latin typeface="Comic Sans MS" panose="030F0702030302020204" pitchFamily="66" charset="0"/>
              </a:rPr>
              <a:t>th</a:t>
            </a:r>
            <a:r>
              <a:rPr lang="en-US" sz="1350" dirty="0">
                <a:latin typeface="Comic Sans MS" panose="030F0702030302020204" pitchFamily="66" charset="0"/>
              </a:rPr>
              <a:t> Earl of Northumberland was executed in 1572 by Elizabeth I after his failed Catholic rebellion. Then the  castle was uninhabited</a:t>
            </a:r>
            <a:r>
              <a:rPr lang="en-US" sz="1350" dirty="0" smtClean="0">
                <a:latin typeface="Comic Sans MS" panose="030F0702030302020204" pitchFamily="66" charset="0"/>
              </a:rPr>
              <a:t>.</a:t>
            </a:r>
          </a:p>
          <a:p>
            <a:endParaRPr lang="en-US" sz="1350" dirty="0">
              <a:latin typeface="Comic Sans MS" panose="030F0702030302020204" pitchFamily="66" charset="0"/>
            </a:endParaRPr>
          </a:p>
          <a:p>
            <a:r>
              <a:rPr lang="en-US" sz="1350" b="1" dirty="0">
                <a:latin typeface="Comic Sans MS" panose="030F0702030302020204" pitchFamily="66" charset="0"/>
              </a:rPr>
              <a:t>17</a:t>
            </a:r>
            <a:r>
              <a:rPr lang="en-US" sz="1350" b="1" baseline="30000" dirty="0">
                <a:latin typeface="Comic Sans MS" panose="030F0702030302020204" pitchFamily="66" charset="0"/>
              </a:rPr>
              <a:t>th</a:t>
            </a:r>
            <a:r>
              <a:rPr lang="en-US" sz="1350" b="1" dirty="0">
                <a:latin typeface="Comic Sans MS" panose="030F0702030302020204" pitchFamily="66" charset="0"/>
              </a:rPr>
              <a:t>-18</a:t>
            </a:r>
            <a:r>
              <a:rPr lang="en-US" sz="1350" b="1" baseline="30000" dirty="0">
                <a:latin typeface="Comic Sans MS" panose="030F0702030302020204" pitchFamily="66" charset="0"/>
              </a:rPr>
              <a:t>th</a:t>
            </a:r>
            <a:r>
              <a:rPr lang="en-US" sz="1350" b="1" dirty="0">
                <a:latin typeface="Comic Sans MS" panose="030F0702030302020204" pitchFamily="66" charset="0"/>
              </a:rPr>
              <a:t> Century – neglect then </a:t>
            </a:r>
            <a:r>
              <a:rPr lang="en-US" sz="1350" b="1" dirty="0" smtClean="0">
                <a:latin typeface="Comic Sans MS" panose="030F0702030302020204" pitchFamily="66" charset="0"/>
              </a:rPr>
              <a:t>rebuilding</a:t>
            </a:r>
          </a:p>
          <a:p>
            <a:endParaRPr lang="en-US" sz="1350" b="1" dirty="0">
              <a:latin typeface="Comic Sans MS" panose="030F0702030302020204" pitchFamily="66" charset="0"/>
            </a:endParaRPr>
          </a:p>
          <a:p>
            <a:r>
              <a:rPr lang="en-US" sz="1350" dirty="0">
                <a:latin typeface="Comic Sans MS" panose="030F0702030302020204" pitchFamily="66" charset="0"/>
              </a:rPr>
              <a:t>During the 17</a:t>
            </a:r>
            <a:r>
              <a:rPr lang="en-US" sz="1350" baseline="30000" dirty="0">
                <a:latin typeface="Comic Sans MS" panose="030F0702030302020204" pitchFamily="66" charset="0"/>
              </a:rPr>
              <a:t>th</a:t>
            </a:r>
            <a:r>
              <a:rPr lang="en-US" sz="1350" dirty="0">
                <a:latin typeface="Comic Sans MS" panose="030F0702030302020204" pitchFamily="66" charset="0"/>
              </a:rPr>
              <a:t> Century it was neglected by </a:t>
            </a:r>
            <a:r>
              <a:rPr lang="en-US" sz="1350" dirty="0" smtClean="0">
                <a:latin typeface="Comic Sans MS" panose="030F0702030302020204" pitchFamily="66" charset="0"/>
              </a:rPr>
              <a:t>the </a:t>
            </a:r>
            <a:r>
              <a:rPr lang="en-US" sz="1350" dirty="0">
                <a:latin typeface="Comic Sans MS" panose="030F0702030302020204" pitchFamily="66" charset="0"/>
              </a:rPr>
              <a:t>Percy family and played no role in the Civil War.</a:t>
            </a:r>
          </a:p>
          <a:p>
            <a:r>
              <a:rPr lang="en-US" sz="1350" dirty="0">
                <a:latin typeface="Comic Sans MS" panose="030F0702030302020204" pitchFamily="66" charset="0"/>
              </a:rPr>
              <a:t>In the late 18</a:t>
            </a:r>
            <a:r>
              <a:rPr lang="en-US" sz="1350" baseline="30000" dirty="0">
                <a:latin typeface="Comic Sans MS" panose="030F0702030302020204" pitchFamily="66" charset="0"/>
              </a:rPr>
              <a:t>th</a:t>
            </a:r>
            <a:r>
              <a:rPr lang="en-US" sz="1350" dirty="0">
                <a:latin typeface="Comic Sans MS" panose="030F0702030302020204" pitchFamily="66" charset="0"/>
              </a:rPr>
              <a:t> Century many alterations were carried out  designed by  famous architect of the time to make it into a gothic style building with huge works on the surrounding parkland</a:t>
            </a:r>
            <a:r>
              <a:rPr lang="en-US" sz="1350" dirty="0" smtClean="0">
                <a:latin typeface="Comic Sans MS" panose="030F0702030302020204" pitchFamily="66" charset="0"/>
              </a:rPr>
              <a:t>.</a:t>
            </a:r>
          </a:p>
          <a:p>
            <a:endParaRPr lang="en-US" sz="1350" dirty="0">
              <a:latin typeface="Comic Sans MS" panose="030F0702030302020204" pitchFamily="66" charset="0"/>
            </a:endParaRPr>
          </a:p>
          <a:p>
            <a:r>
              <a:rPr lang="en-US" sz="1350" b="1" dirty="0">
                <a:latin typeface="Comic Sans MS" panose="030F0702030302020204" pitchFamily="66" charset="0"/>
              </a:rPr>
              <a:t>19</a:t>
            </a:r>
            <a:r>
              <a:rPr lang="en-US" sz="1350" b="1" baseline="30000" dirty="0">
                <a:latin typeface="Comic Sans MS" panose="030F0702030302020204" pitchFamily="66" charset="0"/>
              </a:rPr>
              <a:t>th</a:t>
            </a:r>
            <a:r>
              <a:rPr lang="en-US" sz="1350" b="1" dirty="0">
                <a:latin typeface="Comic Sans MS" panose="030F0702030302020204" pitchFamily="66" charset="0"/>
              </a:rPr>
              <a:t> Century </a:t>
            </a:r>
            <a:r>
              <a:rPr lang="en-US" sz="1350" b="1" dirty="0" smtClean="0">
                <a:latin typeface="Comic Sans MS" panose="030F0702030302020204" pitchFamily="66" charset="0"/>
              </a:rPr>
              <a:t>– restoration</a:t>
            </a:r>
          </a:p>
          <a:p>
            <a:endParaRPr lang="en-US" sz="1350" b="1" dirty="0">
              <a:latin typeface="Comic Sans MS" panose="030F0702030302020204" pitchFamily="66" charset="0"/>
            </a:endParaRPr>
          </a:p>
          <a:p>
            <a:r>
              <a:rPr lang="en-US" sz="1350" dirty="0">
                <a:latin typeface="Comic Sans MS" panose="030F0702030302020204" pitchFamily="66" charset="0"/>
              </a:rPr>
              <a:t>This architecture was replace in the 19</a:t>
            </a:r>
            <a:r>
              <a:rPr lang="en-US" sz="1350" baseline="30000" dirty="0">
                <a:latin typeface="Comic Sans MS" panose="030F0702030302020204" pitchFamily="66" charset="0"/>
              </a:rPr>
              <a:t>th</a:t>
            </a:r>
            <a:r>
              <a:rPr lang="en-US" sz="1350" dirty="0">
                <a:latin typeface="Comic Sans MS" panose="030F0702030302020204" pitchFamily="66" charset="0"/>
              </a:rPr>
              <a:t> Century by the 4</a:t>
            </a:r>
            <a:r>
              <a:rPr lang="en-US" sz="1350" baseline="30000" dirty="0">
                <a:latin typeface="Comic Sans MS" panose="030F0702030302020204" pitchFamily="66" charset="0"/>
              </a:rPr>
              <a:t>th</a:t>
            </a:r>
            <a:r>
              <a:rPr lang="en-US" sz="1350" dirty="0">
                <a:latin typeface="Comic Sans MS" panose="030F0702030302020204" pitchFamily="66" charset="0"/>
              </a:rPr>
              <a:t> Duke of Northumberland who removed a lot of the Gothic additions, restoring it to its more authentic medieval style between 1854-65 and added kitchens, </a:t>
            </a:r>
            <a:r>
              <a:rPr lang="en-US" sz="1350" dirty="0" smtClean="0">
                <a:latin typeface="Comic Sans MS" panose="030F0702030302020204" pitchFamily="66" charset="0"/>
              </a:rPr>
              <a:t>another tower </a:t>
            </a:r>
            <a:r>
              <a:rPr lang="en-US" sz="1350" dirty="0">
                <a:latin typeface="Comic Sans MS" panose="030F0702030302020204" pitchFamily="66" charset="0"/>
              </a:rPr>
              <a:t>and more accommodation in a lavish Italian style. This is how many of the rooms are now presented</a:t>
            </a:r>
            <a:r>
              <a:rPr lang="en-US" sz="1350" dirty="0" smtClean="0">
                <a:latin typeface="Comic Sans MS" panose="030F0702030302020204" pitchFamily="66" charset="0"/>
              </a:rPr>
              <a:t>.</a:t>
            </a:r>
          </a:p>
          <a:p>
            <a:endParaRPr lang="en-US" sz="1350" dirty="0">
              <a:latin typeface="Comic Sans MS" panose="030F0702030302020204" pitchFamily="66" charset="0"/>
            </a:endParaRPr>
          </a:p>
          <a:p>
            <a:r>
              <a:rPr lang="en-US" sz="1350" b="1" dirty="0">
                <a:latin typeface="Comic Sans MS" panose="030F0702030302020204" pitchFamily="66" charset="0"/>
              </a:rPr>
              <a:t>20</a:t>
            </a:r>
            <a:r>
              <a:rPr lang="en-US" sz="1350" b="1" baseline="30000" dirty="0">
                <a:latin typeface="Comic Sans MS" panose="030F0702030302020204" pitchFamily="66" charset="0"/>
              </a:rPr>
              <a:t>th</a:t>
            </a:r>
            <a:r>
              <a:rPr lang="en-US" sz="1350" b="1" dirty="0">
                <a:latin typeface="Comic Sans MS" panose="030F0702030302020204" pitchFamily="66" charset="0"/>
              </a:rPr>
              <a:t> Century </a:t>
            </a:r>
            <a:r>
              <a:rPr lang="en-US" sz="1350" b="1" dirty="0" smtClean="0">
                <a:latin typeface="Comic Sans MS" panose="030F0702030302020204" pitchFamily="66" charset="0"/>
              </a:rPr>
              <a:t>– </a:t>
            </a:r>
            <a:r>
              <a:rPr lang="en-US" sz="1350" b="1" dirty="0" err="1" smtClean="0">
                <a:latin typeface="Comic Sans MS" panose="030F0702030302020204" pitchFamily="66" charset="0"/>
              </a:rPr>
              <a:t>modernisation</a:t>
            </a:r>
            <a:endParaRPr lang="en-US" sz="1350" b="1" dirty="0" smtClean="0">
              <a:latin typeface="Comic Sans MS" panose="030F0702030302020204" pitchFamily="66" charset="0"/>
            </a:endParaRPr>
          </a:p>
          <a:p>
            <a:endParaRPr lang="en-US" sz="1350" b="1" dirty="0">
              <a:latin typeface="Comic Sans MS" panose="030F0702030302020204" pitchFamily="66" charset="0"/>
            </a:endParaRPr>
          </a:p>
          <a:p>
            <a:r>
              <a:rPr lang="en-US" sz="1350" dirty="0">
                <a:latin typeface="Comic Sans MS" panose="030F0702030302020204" pitchFamily="66" charset="0"/>
              </a:rPr>
              <a:t>By the 20</a:t>
            </a:r>
            <a:r>
              <a:rPr lang="en-US" sz="1350" baseline="30000" dirty="0">
                <a:latin typeface="Comic Sans MS" panose="030F0702030302020204" pitchFamily="66" charset="0"/>
              </a:rPr>
              <a:t>th</a:t>
            </a:r>
            <a:r>
              <a:rPr lang="en-US" sz="1350" dirty="0">
                <a:latin typeface="Comic Sans MS" panose="030F0702030302020204" pitchFamily="66" charset="0"/>
              </a:rPr>
              <a:t> Century large areas of the castle were not used so Hugh Percy created </a:t>
            </a:r>
            <a:r>
              <a:rPr lang="en-US" sz="1350" dirty="0" smtClean="0">
                <a:latin typeface="Comic Sans MS" panose="030F0702030302020204" pitchFamily="66" charset="0"/>
              </a:rPr>
              <a:t>facilities </a:t>
            </a:r>
            <a:r>
              <a:rPr lang="en-US" sz="1350" dirty="0">
                <a:latin typeface="Comic Sans MS" panose="030F0702030302020204" pitchFamily="66" charset="0"/>
              </a:rPr>
              <a:t>for the Newcastle upon Tyne Church High School, then the </a:t>
            </a:r>
            <a:r>
              <a:rPr lang="en-US" sz="1350" dirty="0" err="1">
                <a:latin typeface="Comic Sans MS" panose="030F0702030302020204" pitchFamily="66" charset="0"/>
              </a:rPr>
              <a:t>Alnwick</a:t>
            </a:r>
            <a:r>
              <a:rPr lang="en-US" sz="1350" dirty="0">
                <a:latin typeface="Comic Sans MS" panose="030F0702030302020204" pitchFamily="66" charset="0"/>
              </a:rPr>
              <a:t> Teacher Training College and </a:t>
            </a:r>
            <a:r>
              <a:rPr lang="en-US" sz="1350" dirty="0" smtClean="0">
                <a:latin typeface="Comic Sans MS" panose="030F0702030302020204" pitchFamily="66" charset="0"/>
              </a:rPr>
              <a:t>then visiting students </a:t>
            </a:r>
            <a:r>
              <a:rPr lang="en-US" sz="1350" dirty="0">
                <a:latin typeface="Comic Sans MS" panose="030F0702030302020204" pitchFamily="66" charset="0"/>
              </a:rPr>
              <a:t>from Minnesota </a:t>
            </a:r>
            <a:r>
              <a:rPr lang="en-US" sz="1350" dirty="0" smtClean="0">
                <a:latin typeface="Comic Sans MS" panose="030F0702030302020204" pitchFamily="66" charset="0"/>
              </a:rPr>
              <a:t>USA. </a:t>
            </a:r>
          </a:p>
          <a:p>
            <a:endParaRPr lang="en-US" sz="1350" dirty="0">
              <a:latin typeface="Comic Sans MS" panose="030F0702030302020204" pitchFamily="66" charset="0"/>
            </a:endParaRPr>
          </a:p>
          <a:p>
            <a:r>
              <a:rPr lang="en-US" sz="1350" dirty="0">
                <a:latin typeface="Comic Sans MS" panose="030F0702030302020204" pitchFamily="66" charset="0"/>
              </a:rPr>
              <a:t>The current duke and his family live in part of the castle and it is open to the public throughout the summer.  Continuing repair and refurbishment go on to maintain the castle as well as conservation and refurbishment of </a:t>
            </a:r>
            <a:r>
              <a:rPr lang="en-US" sz="1350" dirty="0" smtClean="0">
                <a:latin typeface="Comic Sans MS" panose="030F0702030302020204" pitchFamily="66" charset="0"/>
              </a:rPr>
              <a:t>interiors.</a:t>
            </a:r>
            <a:endParaRPr lang="en-US" sz="1350" dirty="0">
              <a:latin typeface="Comic Sans MS" panose="030F0702030302020204" pitchFamily="66" charset="0"/>
            </a:endParaRPr>
          </a:p>
          <a:p>
            <a:r>
              <a:rPr lang="en-US" sz="1350" dirty="0" err="1">
                <a:latin typeface="Comic Sans MS" panose="030F0702030302020204" pitchFamily="66" charset="0"/>
              </a:rPr>
              <a:t>Alnwick</a:t>
            </a:r>
            <a:r>
              <a:rPr lang="en-US" sz="1350" dirty="0">
                <a:latin typeface="Comic Sans MS" panose="030F0702030302020204" pitchFamily="66" charset="0"/>
              </a:rPr>
              <a:t> was used as part of the Harry Potter Hogwarts set and for a Downton Abbey Christmas Special.</a:t>
            </a:r>
          </a:p>
        </p:txBody>
      </p:sp>
    </p:spTree>
    <p:extLst>
      <p:ext uri="{BB962C8B-B14F-4D97-AF65-F5344CB8AC3E}">
        <p14:creationId xmlns:p14="http://schemas.microsoft.com/office/powerpoint/2010/main" val="26901284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266032882"/>
              </p:ext>
            </p:extLst>
          </p:nvPr>
        </p:nvGraphicFramePr>
        <p:xfrm>
          <a:off x="0" y="386408"/>
          <a:ext cx="9144001" cy="6471592"/>
        </p:xfrm>
        <a:graphic>
          <a:graphicData uri="http://schemas.openxmlformats.org/drawingml/2006/table">
            <a:tbl>
              <a:tblPr firstRow="1" bandRow="1">
                <a:tableStyleId>{5C22544A-7EE6-4342-B048-85BDC9FD1C3A}</a:tableStyleId>
              </a:tblPr>
              <a:tblGrid>
                <a:gridCol w="1224643">
                  <a:extLst>
                    <a:ext uri="{9D8B030D-6E8A-4147-A177-3AD203B41FA5}">
                      <a16:colId xmlns="" xmlns:a16="http://schemas.microsoft.com/office/drawing/2014/main" val="2395186932"/>
                    </a:ext>
                  </a:extLst>
                </a:gridCol>
                <a:gridCol w="3037114">
                  <a:extLst>
                    <a:ext uri="{9D8B030D-6E8A-4147-A177-3AD203B41FA5}">
                      <a16:colId xmlns="" xmlns:a16="http://schemas.microsoft.com/office/drawing/2014/main" val="2539717567"/>
                    </a:ext>
                  </a:extLst>
                </a:gridCol>
                <a:gridCol w="4882244">
                  <a:extLst>
                    <a:ext uri="{9D8B030D-6E8A-4147-A177-3AD203B41FA5}">
                      <a16:colId xmlns="" xmlns:a16="http://schemas.microsoft.com/office/drawing/2014/main" val="1757460017"/>
                    </a:ext>
                  </a:extLst>
                </a:gridCol>
              </a:tblGrid>
              <a:tr h="713679">
                <a:tc>
                  <a:txBody>
                    <a:bodyPr/>
                    <a:lstStyle/>
                    <a:p>
                      <a:r>
                        <a:rPr lang="en-GB" sz="1000" b="0" dirty="0" smtClean="0">
                          <a:solidFill>
                            <a:schemeClr val="tx1"/>
                          </a:solidFill>
                        </a:rPr>
                        <a:t>Colour</a:t>
                      </a:r>
                      <a:r>
                        <a:rPr lang="en-GB" sz="1000" b="0" baseline="0" dirty="0" smtClean="0">
                          <a:solidFill>
                            <a:schemeClr val="tx1"/>
                          </a:solidFill>
                        </a:rPr>
                        <a:t> code:</a:t>
                      </a:r>
                    </a:p>
                    <a:p>
                      <a:r>
                        <a:rPr lang="en-GB" sz="1000" b="0" baseline="0" dirty="0" smtClean="0">
                          <a:solidFill>
                            <a:schemeClr val="tx1"/>
                          </a:solidFill>
                        </a:rPr>
                        <a:t>Pickering Castle</a:t>
                      </a:r>
                    </a:p>
                    <a:p>
                      <a:r>
                        <a:rPr lang="en-GB" sz="1000" b="0" baseline="0" dirty="0" smtClean="0">
                          <a:solidFill>
                            <a:srgbClr val="FF0000"/>
                          </a:solidFill>
                        </a:rPr>
                        <a:t>Scarborough Castle</a:t>
                      </a:r>
                    </a:p>
                    <a:p>
                      <a:r>
                        <a:rPr lang="en-GB" sz="1000" b="0" baseline="0" dirty="0" smtClean="0">
                          <a:solidFill>
                            <a:schemeClr val="tx1"/>
                          </a:solidFill>
                        </a:rPr>
                        <a:t>Alnwick Castle</a:t>
                      </a:r>
                      <a:endParaRPr lang="en-GB" sz="1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500" dirty="0" smtClean="0">
                          <a:solidFill>
                            <a:schemeClr val="tx1"/>
                          </a:solidFill>
                        </a:rPr>
                        <a:t>SIMILAR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500" dirty="0" smtClean="0">
                          <a:solidFill>
                            <a:schemeClr val="tx1"/>
                          </a:solidFill>
                        </a:rPr>
                        <a:t>DIFFERENT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996977101"/>
                  </a:ext>
                </a:extLst>
              </a:tr>
              <a:tr h="1667609">
                <a:tc>
                  <a:txBody>
                    <a:bodyPr/>
                    <a:lstStyle/>
                    <a:p>
                      <a:r>
                        <a:rPr lang="en-GB" sz="1200" dirty="0" smtClean="0">
                          <a:solidFill>
                            <a:schemeClr val="tx1"/>
                          </a:solidFill>
                        </a:rPr>
                        <a:t>Reasons</a:t>
                      </a:r>
                      <a:r>
                        <a:rPr lang="en-GB" sz="1200" baseline="0" dirty="0" smtClean="0">
                          <a:solidFill>
                            <a:schemeClr val="tx1"/>
                          </a:solidFill>
                        </a:rPr>
                        <a:t> for building, location</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dirty="0" smtClean="0">
                          <a:solidFill>
                            <a:srgbClr val="FF0000"/>
                          </a:solidFill>
                          <a:latin typeface="Comic Sans MS" charset="0"/>
                          <a:ea typeface="Comic Sans MS" charset="0"/>
                          <a:cs typeface="Comic Sans MS" charset="0"/>
                        </a:rPr>
                        <a:t>Scarborough</a:t>
                      </a:r>
                      <a:r>
                        <a:rPr lang="en-GB" sz="1200" baseline="0" dirty="0" smtClean="0">
                          <a:solidFill>
                            <a:srgbClr val="FF0000"/>
                          </a:solidFill>
                          <a:latin typeface="Comic Sans MS" charset="0"/>
                          <a:ea typeface="Comic Sans MS" charset="0"/>
                          <a:cs typeface="Comic Sans MS" charset="0"/>
                        </a:rPr>
                        <a:t> founded in the mid 1100s </a:t>
                      </a:r>
                    </a:p>
                    <a:p>
                      <a:r>
                        <a:rPr lang="en-GB" sz="1200" baseline="0" dirty="0" smtClean="0">
                          <a:solidFill>
                            <a:srgbClr val="FF0000"/>
                          </a:solidFill>
                          <a:latin typeface="Comic Sans MS" charset="0"/>
                          <a:ea typeface="Comic Sans MS" charset="0"/>
                          <a:cs typeface="Comic Sans MS" charset="0"/>
                        </a:rPr>
                        <a:t>Founded by an Earl</a:t>
                      </a:r>
                      <a:endParaRPr lang="en-GB" sz="1200" dirty="0">
                        <a:solidFill>
                          <a:srgbClr val="FF0000"/>
                        </a:solidFill>
                        <a:latin typeface="Comic Sans MS" charset="0"/>
                        <a:ea typeface="Comic Sans MS" charset="0"/>
                        <a:cs typeface="Comic Sans MS"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dirty="0" smtClean="0">
                          <a:solidFill>
                            <a:srgbClr val="FF0000"/>
                          </a:solidFill>
                          <a:latin typeface="Comic Sans MS" charset="0"/>
                          <a:ea typeface="Comic Sans MS" charset="0"/>
                          <a:cs typeface="Comic Sans MS" charset="0"/>
                        </a:rPr>
                        <a:t>Scarborough castle has been a fortified settlement since 4</a:t>
                      </a:r>
                      <a:r>
                        <a:rPr lang="en-GB" sz="1200" baseline="30000" dirty="0" smtClean="0">
                          <a:solidFill>
                            <a:srgbClr val="FF0000"/>
                          </a:solidFill>
                          <a:latin typeface="Comic Sans MS" charset="0"/>
                          <a:ea typeface="Comic Sans MS" charset="0"/>
                          <a:cs typeface="Comic Sans MS" charset="0"/>
                        </a:rPr>
                        <a:t>th</a:t>
                      </a:r>
                      <a:r>
                        <a:rPr lang="en-GB" sz="1200" dirty="0" smtClean="0">
                          <a:solidFill>
                            <a:srgbClr val="FF0000"/>
                          </a:solidFill>
                          <a:latin typeface="Comic Sans MS" charset="0"/>
                          <a:ea typeface="Comic Sans MS" charset="0"/>
                          <a:cs typeface="Comic Sans MS" charset="0"/>
                        </a:rPr>
                        <a:t> C AD</a:t>
                      </a:r>
                      <a:endParaRPr lang="en-GB" sz="1200" dirty="0">
                        <a:solidFill>
                          <a:srgbClr val="FF0000"/>
                        </a:solidFill>
                        <a:latin typeface="Comic Sans MS" charset="0"/>
                        <a:ea typeface="Comic Sans MS" charset="0"/>
                        <a:cs typeface="Comic Sans MS"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591911532"/>
                  </a:ext>
                </a:extLst>
              </a:tr>
              <a:tr h="1636308">
                <a:tc>
                  <a:txBody>
                    <a:bodyPr/>
                    <a:lstStyle/>
                    <a:p>
                      <a:r>
                        <a:rPr lang="en-GB" sz="1200" dirty="0" smtClean="0">
                          <a:solidFill>
                            <a:schemeClr val="tx1"/>
                          </a:solidFill>
                        </a:rPr>
                        <a:t>People living</a:t>
                      </a:r>
                      <a:r>
                        <a:rPr lang="en-GB" sz="1200" baseline="0" dirty="0" smtClean="0">
                          <a:solidFill>
                            <a:schemeClr val="tx1"/>
                          </a:solidFill>
                        </a:rPr>
                        <a:t> there/using it</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dirty="0" smtClean="0">
                          <a:solidFill>
                            <a:srgbClr val="FF0000"/>
                          </a:solidFill>
                          <a:latin typeface="Comic Sans MS" charset="0"/>
                          <a:ea typeface="Comic Sans MS" charset="0"/>
                          <a:cs typeface="Comic Sans MS" charset="0"/>
                        </a:rPr>
                        <a:t>Scarborough founded by an Earl</a:t>
                      </a:r>
                      <a:endParaRPr lang="en-GB" sz="1200" dirty="0">
                        <a:solidFill>
                          <a:srgbClr val="FF0000"/>
                        </a:solidFill>
                        <a:latin typeface="Comic Sans MS" charset="0"/>
                        <a:ea typeface="Comic Sans MS" charset="0"/>
                        <a:cs typeface="Comic Sans MS"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dirty="0" smtClean="0">
                          <a:solidFill>
                            <a:srgbClr val="FF0000"/>
                          </a:solidFill>
                          <a:latin typeface="Comic Sans MS" charset="0"/>
                          <a:ea typeface="Comic Sans MS" charset="0"/>
                          <a:cs typeface="Comic Sans MS" charset="0"/>
                        </a:rPr>
                        <a:t>Lots of kings used Scarborough</a:t>
                      </a:r>
                      <a:r>
                        <a:rPr lang="en-GB" sz="1200" baseline="0" dirty="0" smtClean="0">
                          <a:solidFill>
                            <a:srgbClr val="FF0000"/>
                          </a:solidFill>
                          <a:latin typeface="Comic Sans MS" charset="0"/>
                          <a:ea typeface="Comic Sans MS" charset="0"/>
                          <a:cs typeface="Comic Sans MS" charset="0"/>
                        </a:rPr>
                        <a:t> – King John </a:t>
                      </a:r>
                      <a:r>
                        <a:rPr lang="en-US" sz="1200" dirty="0" smtClean="0">
                          <a:solidFill>
                            <a:srgbClr val="FF0000"/>
                          </a:solidFill>
                          <a:latin typeface="Comic Sans MS" charset="0"/>
                          <a:ea typeface="Comic Sans MS" charset="0"/>
                          <a:cs typeface="Comic Sans MS" charset="0"/>
                        </a:rPr>
                        <a:t>visited several times and used it</a:t>
                      </a:r>
                      <a:r>
                        <a:rPr lang="en-US" sz="1200" baseline="0" dirty="0" smtClean="0">
                          <a:solidFill>
                            <a:srgbClr val="FF0000"/>
                          </a:solidFill>
                          <a:latin typeface="Comic Sans MS" charset="0"/>
                          <a:ea typeface="Comic Sans MS" charset="0"/>
                          <a:cs typeface="Comic Sans MS" charset="0"/>
                        </a:rPr>
                        <a:t> </a:t>
                      </a:r>
                      <a:r>
                        <a:rPr lang="en-US" sz="1200" dirty="0" smtClean="0">
                          <a:solidFill>
                            <a:srgbClr val="FF0000"/>
                          </a:solidFill>
                          <a:latin typeface="Comic Sans MS" charset="0"/>
                          <a:ea typeface="Comic Sans MS" charset="0"/>
                          <a:cs typeface="Comic Sans MS" charset="0"/>
                        </a:rPr>
                        <a:t>as his royal castle;</a:t>
                      </a:r>
                      <a:r>
                        <a:rPr lang="en-US" sz="1200" baseline="0" dirty="0" smtClean="0">
                          <a:solidFill>
                            <a:srgbClr val="FF0000"/>
                          </a:solidFill>
                          <a:latin typeface="Comic Sans MS" charset="0"/>
                          <a:ea typeface="Comic Sans MS" charset="0"/>
                          <a:cs typeface="Comic Sans MS" charset="0"/>
                        </a:rPr>
                        <a:t> </a:t>
                      </a:r>
                      <a:r>
                        <a:rPr lang="en-US" sz="1200" dirty="0" smtClean="0">
                          <a:solidFill>
                            <a:srgbClr val="FF0000"/>
                          </a:solidFill>
                          <a:latin typeface="Comic Sans MS" charset="0"/>
                          <a:ea typeface="Comic Sans MS" charset="0"/>
                          <a:cs typeface="Comic Sans MS" charset="0"/>
                        </a:rPr>
                        <a:t>spent more on it than any other castle in the kingdom.</a:t>
                      </a:r>
                      <a:r>
                        <a:rPr lang="en-US" sz="1200" baseline="0" dirty="0" smtClean="0">
                          <a:solidFill>
                            <a:srgbClr val="FF0000"/>
                          </a:solidFill>
                          <a:latin typeface="Comic Sans MS" charset="0"/>
                          <a:ea typeface="Comic Sans MS" charset="0"/>
                          <a:cs typeface="Comic Sans MS" charset="0"/>
                        </a:rPr>
                        <a:t> </a:t>
                      </a:r>
                      <a:r>
                        <a:rPr lang="en-US" sz="1200" dirty="0" smtClean="0">
                          <a:solidFill>
                            <a:srgbClr val="FF0000"/>
                          </a:solidFill>
                          <a:latin typeface="Comic Sans MS" charset="0"/>
                          <a:ea typeface="Comic Sans MS" charset="0"/>
                          <a:cs typeface="Comic Sans MS" charset="0"/>
                        </a:rPr>
                        <a:t>Henry III made it a royal fortress. Edward I used it as his court in 1275. </a:t>
                      </a:r>
                    </a:p>
                    <a:p>
                      <a:r>
                        <a:rPr lang="en-US" sz="1200" dirty="0" smtClean="0">
                          <a:solidFill>
                            <a:srgbClr val="FF0000"/>
                          </a:solidFill>
                          <a:latin typeface="Comic Sans MS" charset="0"/>
                          <a:ea typeface="Comic Sans MS" charset="0"/>
                          <a:cs typeface="Comic Sans MS" charset="0"/>
                        </a:rPr>
                        <a:t>Prisoners from Scottish wars were kept there. </a:t>
                      </a:r>
                    </a:p>
                    <a:p>
                      <a:endParaRPr lang="en-GB" sz="1200" dirty="0">
                        <a:solidFill>
                          <a:srgbClr val="FF0000"/>
                        </a:solidFill>
                        <a:latin typeface="Comic Sans MS" charset="0"/>
                        <a:ea typeface="Comic Sans MS" charset="0"/>
                        <a:cs typeface="Comic Sans MS"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992924244"/>
                  </a:ext>
                </a:extLst>
              </a:tr>
              <a:tr h="2453996">
                <a:tc>
                  <a:txBody>
                    <a:bodyPr/>
                    <a:lstStyle/>
                    <a:p>
                      <a:r>
                        <a:rPr lang="en-GB" sz="1200" dirty="0" smtClean="0">
                          <a:solidFill>
                            <a:schemeClr val="tx1"/>
                          </a:solidFill>
                        </a:rPr>
                        <a:t>Physical elements/alterations</a:t>
                      </a:r>
                      <a:r>
                        <a:rPr lang="en-GB" sz="1200" baseline="0" dirty="0" smtClean="0">
                          <a:solidFill>
                            <a:schemeClr val="tx1"/>
                          </a:solidFill>
                        </a:rPr>
                        <a:t> to the castle over time</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dirty="0" smtClean="0">
                          <a:solidFill>
                            <a:srgbClr val="FF0000"/>
                          </a:solidFill>
                          <a:latin typeface="Comic Sans MS" charset="0"/>
                          <a:ea typeface="Comic Sans MS" charset="0"/>
                          <a:cs typeface="Comic Sans MS" charset="0"/>
                        </a:rPr>
                        <a:t>Scarborough started as wood and converted</a:t>
                      </a:r>
                      <a:r>
                        <a:rPr lang="en-GB" sz="1200" baseline="0" dirty="0" smtClean="0">
                          <a:solidFill>
                            <a:srgbClr val="FF0000"/>
                          </a:solidFill>
                          <a:latin typeface="Comic Sans MS" charset="0"/>
                          <a:ea typeface="Comic Sans MS" charset="0"/>
                          <a:cs typeface="Comic Sans MS" charset="0"/>
                        </a:rPr>
                        <a:t> to stone </a:t>
                      </a:r>
                    </a:p>
                    <a:p>
                      <a:endParaRPr lang="en-GB" sz="1200" baseline="0" dirty="0" smtClean="0">
                        <a:solidFill>
                          <a:srgbClr val="FF0000"/>
                        </a:solidFill>
                        <a:latin typeface="Comic Sans MS" charset="0"/>
                        <a:ea typeface="Comic Sans MS" charset="0"/>
                        <a:cs typeface="Comic Sans MS" charset="0"/>
                      </a:endParaRPr>
                    </a:p>
                    <a:p>
                      <a:r>
                        <a:rPr lang="en-GB" sz="1200" baseline="0" dirty="0" smtClean="0">
                          <a:solidFill>
                            <a:srgbClr val="FF0000"/>
                          </a:solidFill>
                          <a:latin typeface="Comic Sans MS" charset="0"/>
                          <a:ea typeface="Comic Sans MS" charset="0"/>
                          <a:cs typeface="Comic Sans MS" charset="0"/>
                        </a:rPr>
                        <a:t>Lots of domestic aspects added to Scarborough in the 1300s </a:t>
                      </a:r>
                      <a:endParaRPr lang="en-GB" sz="1200" dirty="0">
                        <a:solidFill>
                          <a:srgbClr val="FF0000"/>
                        </a:solidFill>
                        <a:latin typeface="Comic Sans MS" charset="0"/>
                        <a:ea typeface="Comic Sans MS" charset="0"/>
                        <a:cs typeface="Comic Sans MS"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dirty="0" smtClean="0">
                          <a:solidFill>
                            <a:srgbClr val="FF0000"/>
                          </a:solidFill>
                          <a:latin typeface="Comic Sans MS" charset="0"/>
                          <a:ea typeface="Comic Sans MS" charset="0"/>
                          <a:cs typeface="Comic Sans MS" charset="0"/>
                        </a:rPr>
                        <a:t>Lots</a:t>
                      </a:r>
                      <a:r>
                        <a:rPr lang="en-GB" sz="1200" baseline="0" dirty="0" smtClean="0">
                          <a:solidFill>
                            <a:srgbClr val="FF0000"/>
                          </a:solidFill>
                          <a:latin typeface="Comic Sans MS" charset="0"/>
                          <a:ea typeface="Comic Sans MS" charset="0"/>
                          <a:cs typeface="Comic Sans MS" charset="0"/>
                        </a:rPr>
                        <a:t> of money spent on Scarborough by the crown.</a:t>
                      </a:r>
                    </a:p>
                    <a:p>
                      <a:r>
                        <a:rPr lang="en-GB" sz="1200" baseline="0" dirty="0" smtClean="0">
                          <a:solidFill>
                            <a:srgbClr val="FF0000"/>
                          </a:solidFill>
                          <a:latin typeface="Comic Sans MS" charset="0"/>
                          <a:ea typeface="Comic Sans MS" charset="0"/>
                          <a:cs typeface="Comic Sans MS" charset="0"/>
                        </a:rPr>
                        <a:t>Began as a motte and bailey castle made out of wood and was later converted to stone.</a:t>
                      </a:r>
                    </a:p>
                    <a:p>
                      <a:r>
                        <a:rPr lang="en-US" sz="1200" dirty="0" smtClean="0">
                          <a:solidFill>
                            <a:srgbClr val="FF0000"/>
                          </a:solidFill>
                          <a:latin typeface="Comic Sans MS" charset="0"/>
                          <a:ea typeface="Comic Sans MS" charset="0"/>
                          <a:cs typeface="Comic Sans MS" charset="0"/>
                        </a:rPr>
                        <a:t>1745-6 a barracks block was constructed at Scarborough house rebel prisoners and remained in use until the mid 19</a:t>
                      </a:r>
                      <a:r>
                        <a:rPr lang="en-US" sz="1200" baseline="30000" dirty="0" smtClean="0">
                          <a:solidFill>
                            <a:srgbClr val="FF0000"/>
                          </a:solidFill>
                          <a:latin typeface="Comic Sans MS" charset="0"/>
                          <a:ea typeface="Comic Sans MS" charset="0"/>
                          <a:cs typeface="Comic Sans MS" charset="0"/>
                        </a:rPr>
                        <a:t>th</a:t>
                      </a:r>
                      <a:r>
                        <a:rPr lang="en-US" sz="1200" dirty="0" smtClean="0">
                          <a:solidFill>
                            <a:srgbClr val="FF0000"/>
                          </a:solidFill>
                          <a:latin typeface="Comic Sans MS" charset="0"/>
                          <a:ea typeface="Comic Sans MS" charset="0"/>
                          <a:cs typeface="Comic Sans MS" charset="0"/>
                        </a:rPr>
                        <a:t> Century.</a:t>
                      </a:r>
                      <a:endParaRPr lang="en-GB" sz="1200" dirty="0">
                        <a:solidFill>
                          <a:srgbClr val="FF0000"/>
                        </a:solidFill>
                        <a:latin typeface="Comic Sans MS" charset="0"/>
                        <a:ea typeface="Comic Sans MS" charset="0"/>
                        <a:cs typeface="Comic Sans MS"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75499382"/>
                  </a:ext>
                </a:extLst>
              </a:tr>
            </a:tbl>
          </a:graphicData>
        </a:graphic>
      </p:graphicFrame>
      <p:sp>
        <p:nvSpPr>
          <p:cNvPr id="6" name="Title 1"/>
          <p:cNvSpPr txBox="1">
            <a:spLocks/>
          </p:cNvSpPr>
          <p:nvPr/>
        </p:nvSpPr>
        <p:spPr>
          <a:xfrm>
            <a:off x="0" y="0"/>
            <a:ext cx="9144000" cy="5197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u="sng" dirty="0" smtClean="0"/>
              <a:t>How typical is Helmsley compared to other castles?</a:t>
            </a:r>
            <a:endParaRPr lang="en-US" sz="1800" b="1" u="sng" dirty="0"/>
          </a:p>
        </p:txBody>
      </p:sp>
    </p:spTree>
    <p:extLst>
      <p:ext uri="{BB962C8B-B14F-4D97-AF65-F5344CB8AC3E}">
        <p14:creationId xmlns:p14="http://schemas.microsoft.com/office/powerpoint/2010/main" val="625107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976039304"/>
              </p:ext>
            </p:extLst>
          </p:nvPr>
        </p:nvGraphicFramePr>
        <p:xfrm>
          <a:off x="-1" y="2"/>
          <a:ext cx="9144001" cy="6500158"/>
        </p:xfrm>
        <a:graphic>
          <a:graphicData uri="http://schemas.openxmlformats.org/drawingml/2006/table">
            <a:tbl>
              <a:tblPr firstRow="1" bandRow="1">
                <a:tableStyleId>{5C22544A-7EE6-4342-B048-85BDC9FD1C3A}</a:tableStyleId>
              </a:tblPr>
              <a:tblGrid>
                <a:gridCol w="1224643">
                  <a:extLst>
                    <a:ext uri="{9D8B030D-6E8A-4147-A177-3AD203B41FA5}">
                      <a16:colId xmlns="" xmlns:a16="http://schemas.microsoft.com/office/drawing/2014/main" val="2395186932"/>
                    </a:ext>
                  </a:extLst>
                </a:gridCol>
                <a:gridCol w="2432958">
                  <a:extLst>
                    <a:ext uri="{9D8B030D-6E8A-4147-A177-3AD203B41FA5}">
                      <a16:colId xmlns="" xmlns:a16="http://schemas.microsoft.com/office/drawing/2014/main" val="2539717567"/>
                    </a:ext>
                  </a:extLst>
                </a:gridCol>
                <a:gridCol w="5486400">
                  <a:extLst>
                    <a:ext uri="{9D8B030D-6E8A-4147-A177-3AD203B41FA5}">
                      <a16:colId xmlns="" xmlns:a16="http://schemas.microsoft.com/office/drawing/2014/main" val="1757460017"/>
                    </a:ext>
                  </a:extLst>
                </a:gridCol>
              </a:tblGrid>
              <a:tr h="579857">
                <a:tc>
                  <a:txBody>
                    <a:bodyPr/>
                    <a:lstStyle/>
                    <a:p>
                      <a:r>
                        <a:rPr lang="en-GB" sz="1000" b="0" dirty="0" smtClean="0">
                          <a:solidFill>
                            <a:schemeClr val="tx1"/>
                          </a:solidFill>
                        </a:rPr>
                        <a:t>Colour</a:t>
                      </a:r>
                      <a:r>
                        <a:rPr lang="en-GB" sz="1000" b="0" baseline="0" dirty="0" smtClean="0">
                          <a:solidFill>
                            <a:schemeClr val="tx1"/>
                          </a:solidFill>
                        </a:rPr>
                        <a:t> code:</a:t>
                      </a:r>
                    </a:p>
                    <a:p>
                      <a:r>
                        <a:rPr lang="en-GB" sz="1000" b="0" baseline="0" dirty="0" smtClean="0">
                          <a:solidFill>
                            <a:schemeClr val="tx1"/>
                          </a:solidFill>
                        </a:rPr>
                        <a:t>Pickering Castle</a:t>
                      </a:r>
                    </a:p>
                    <a:p>
                      <a:r>
                        <a:rPr lang="en-GB" sz="1000" b="0" baseline="0" dirty="0" smtClean="0">
                          <a:solidFill>
                            <a:srgbClr val="FF0000"/>
                          </a:solidFill>
                        </a:rPr>
                        <a:t>Scarborough Castle</a:t>
                      </a:r>
                    </a:p>
                    <a:p>
                      <a:r>
                        <a:rPr lang="en-GB" sz="1000" b="0" baseline="0" dirty="0" smtClean="0">
                          <a:solidFill>
                            <a:schemeClr val="tx1"/>
                          </a:solidFill>
                        </a:rPr>
                        <a:t>Alnwick Castle</a:t>
                      </a:r>
                      <a:endParaRPr lang="en-GB" sz="1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500" dirty="0" smtClean="0">
                          <a:solidFill>
                            <a:schemeClr val="tx1"/>
                          </a:solidFill>
                        </a:rPr>
                        <a:t>SIMILAR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500" dirty="0" smtClean="0">
                          <a:solidFill>
                            <a:schemeClr val="tx1"/>
                          </a:solidFill>
                        </a:rPr>
                        <a:t>DIFFERENT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996977101"/>
                  </a:ext>
                </a:extLst>
              </a:tr>
              <a:tr h="2891720">
                <a:tc>
                  <a:txBody>
                    <a:bodyPr/>
                    <a:lstStyle/>
                    <a:p>
                      <a:r>
                        <a:rPr lang="en-GB" sz="1200" dirty="0" smtClean="0">
                          <a:solidFill>
                            <a:schemeClr val="tx1"/>
                          </a:solidFill>
                        </a:rPr>
                        <a:t>Events</a:t>
                      </a:r>
                      <a:r>
                        <a:rPr lang="en-GB" sz="1200" baseline="0" dirty="0" smtClean="0">
                          <a:solidFill>
                            <a:schemeClr val="tx1"/>
                          </a:solidFill>
                        </a:rPr>
                        <a:t> in British history</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indent="0">
                        <a:lnSpc>
                          <a:spcPct val="120000"/>
                        </a:lnSpc>
                        <a:spcBef>
                          <a:spcPts val="0"/>
                        </a:spcBef>
                        <a:buNone/>
                      </a:pPr>
                      <a:r>
                        <a:rPr lang="en-US" sz="1100" dirty="0" smtClean="0">
                          <a:solidFill>
                            <a:srgbClr val="FF0000"/>
                          </a:solidFill>
                          <a:latin typeface="Comic Sans MS" charset="0"/>
                          <a:ea typeface="Comic Sans MS" charset="0"/>
                          <a:cs typeface="Comic Sans MS" charset="0"/>
                        </a:rPr>
                        <a:t>Royalist base</a:t>
                      </a:r>
                      <a:r>
                        <a:rPr lang="en-US" sz="1100" baseline="0" dirty="0" smtClean="0">
                          <a:solidFill>
                            <a:srgbClr val="FF0000"/>
                          </a:solidFill>
                          <a:latin typeface="Comic Sans MS" charset="0"/>
                          <a:ea typeface="Comic Sans MS" charset="0"/>
                          <a:cs typeface="Comic Sans MS" charset="0"/>
                        </a:rPr>
                        <a:t> in Civil War then in e</a:t>
                      </a:r>
                      <a:r>
                        <a:rPr lang="en-US" sz="1100" dirty="0" smtClean="0">
                          <a:solidFill>
                            <a:srgbClr val="FF0000"/>
                          </a:solidFill>
                          <a:latin typeface="Comic Sans MS" charset="0"/>
                          <a:ea typeface="Comic Sans MS" charset="0"/>
                          <a:cs typeface="Comic Sans MS" charset="0"/>
                        </a:rPr>
                        <a:t>arly 1645 Parliamentarian forces closed in and</a:t>
                      </a:r>
                      <a:r>
                        <a:rPr lang="en-US" sz="1100" baseline="0" dirty="0" smtClean="0">
                          <a:solidFill>
                            <a:srgbClr val="FF0000"/>
                          </a:solidFill>
                          <a:latin typeface="Comic Sans MS" charset="0"/>
                          <a:ea typeface="Comic Sans MS" charset="0"/>
                          <a:cs typeface="Comic Sans MS" charset="0"/>
                        </a:rPr>
                        <a:t> </a:t>
                      </a:r>
                      <a:r>
                        <a:rPr lang="en-US" sz="1100" dirty="0" smtClean="0">
                          <a:solidFill>
                            <a:srgbClr val="FF0000"/>
                          </a:solidFill>
                          <a:latin typeface="Comic Sans MS" charset="0"/>
                          <a:ea typeface="Comic Sans MS" charset="0"/>
                          <a:cs typeface="Comic Sans MS" charset="0"/>
                        </a:rPr>
                        <a:t>the castle for 5 months resisted one of the bloodiest sieges of the Civil War. Eventually</a:t>
                      </a:r>
                      <a:r>
                        <a:rPr lang="en-US" sz="1100" baseline="0" dirty="0" smtClean="0">
                          <a:solidFill>
                            <a:srgbClr val="FF0000"/>
                          </a:solidFill>
                          <a:latin typeface="Comic Sans MS" charset="0"/>
                          <a:ea typeface="Comic Sans MS" charset="0"/>
                          <a:cs typeface="Comic Sans MS" charset="0"/>
                        </a:rPr>
                        <a:t> surrendered to Parliament.</a:t>
                      </a:r>
                      <a:endParaRPr lang="en-US" sz="1100" dirty="0" smtClean="0">
                        <a:solidFill>
                          <a:srgbClr val="FF0000"/>
                        </a:solidFill>
                        <a:latin typeface="Comic Sans MS" charset="0"/>
                        <a:ea typeface="Comic Sans MS" charset="0"/>
                        <a:cs typeface="Comic Sans MS" charset="0"/>
                      </a:endParaRPr>
                    </a:p>
                    <a:p>
                      <a:pPr marL="0" indent="0">
                        <a:lnSpc>
                          <a:spcPct val="120000"/>
                        </a:lnSpc>
                        <a:spcBef>
                          <a:spcPts val="0"/>
                        </a:spcBef>
                        <a:buNone/>
                      </a:pPr>
                      <a:r>
                        <a:rPr lang="en-US" sz="1100" dirty="0" smtClean="0">
                          <a:solidFill>
                            <a:srgbClr val="FF0000"/>
                          </a:solidFill>
                          <a:latin typeface="Comic Sans MS" charset="0"/>
                          <a:ea typeface="Comic Sans MS" charset="0"/>
                          <a:cs typeface="Comic Sans MS" charset="0"/>
                        </a:rPr>
                        <a:t> </a:t>
                      </a:r>
                    </a:p>
                    <a:p>
                      <a:pPr marL="0" marR="0" indent="0" algn="l" defTabSz="914400" rtl="0" eaLnBrk="1" fontAlgn="auto" latinLnBrk="0" hangingPunct="1">
                        <a:lnSpc>
                          <a:spcPct val="120000"/>
                        </a:lnSpc>
                        <a:spcBef>
                          <a:spcPts val="0"/>
                        </a:spcBef>
                        <a:spcAft>
                          <a:spcPts val="0"/>
                        </a:spcAft>
                        <a:buClrTx/>
                        <a:buSzTx/>
                        <a:buFontTx/>
                        <a:buNone/>
                        <a:tabLst/>
                        <a:defRPr/>
                      </a:pPr>
                      <a:r>
                        <a:rPr lang="en-US" sz="1100" dirty="0" smtClean="0">
                          <a:solidFill>
                            <a:srgbClr val="FF0000"/>
                          </a:solidFill>
                          <a:latin typeface="Comic Sans MS" charset="0"/>
                          <a:ea typeface="Comic Sans MS" charset="0"/>
                          <a:cs typeface="Comic Sans MS" charset="0"/>
                        </a:rPr>
                        <a:t>In the Second World War Scarborough</a:t>
                      </a:r>
                      <a:r>
                        <a:rPr lang="en-US" sz="1100" baseline="0" dirty="0" smtClean="0">
                          <a:solidFill>
                            <a:srgbClr val="FF0000"/>
                          </a:solidFill>
                          <a:latin typeface="Comic Sans MS" charset="0"/>
                          <a:ea typeface="Comic Sans MS" charset="0"/>
                          <a:cs typeface="Comic Sans MS" charset="0"/>
                        </a:rPr>
                        <a:t> </a:t>
                      </a:r>
                      <a:r>
                        <a:rPr lang="en-US" sz="1100" dirty="0" smtClean="0">
                          <a:solidFill>
                            <a:srgbClr val="FF0000"/>
                          </a:solidFill>
                          <a:latin typeface="Comic Sans MS" charset="0"/>
                          <a:ea typeface="Comic Sans MS" charset="0"/>
                          <a:cs typeface="Comic Sans MS" charset="0"/>
                        </a:rPr>
                        <a:t>was used as a secret listening post. </a:t>
                      </a:r>
                    </a:p>
                    <a:p>
                      <a:pPr marL="0" indent="0">
                        <a:lnSpc>
                          <a:spcPct val="120000"/>
                        </a:lnSpc>
                        <a:spcBef>
                          <a:spcPts val="0"/>
                        </a:spcBef>
                        <a:buNone/>
                      </a:pPr>
                      <a:endParaRPr lang="en-US" sz="1100" dirty="0" smtClean="0">
                        <a:solidFill>
                          <a:srgbClr val="FF0000"/>
                        </a:solidFill>
                        <a:latin typeface="Comic Sans MS" charset="0"/>
                        <a:ea typeface="Comic Sans MS" charset="0"/>
                        <a:cs typeface="Comic Sans MS"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rgbClr val="FF0000"/>
                          </a:solidFill>
                          <a:latin typeface="Comic Sans MS" charset="0"/>
                          <a:ea typeface="Comic Sans MS" charset="0"/>
                          <a:cs typeface="Comic Sans MS" charset="0"/>
                        </a:rPr>
                        <a:t>Used</a:t>
                      </a:r>
                      <a:r>
                        <a:rPr lang="en-US" sz="1100" baseline="0" dirty="0" smtClean="0">
                          <a:solidFill>
                            <a:srgbClr val="FF0000"/>
                          </a:solidFill>
                          <a:latin typeface="Comic Sans MS" charset="0"/>
                          <a:ea typeface="Comic Sans MS" charset="0"/>
                          <a:cs typeface="Comic Sans MS" charset="0"/>
                        </a:rPr>
                        <a:t> by Kings during the Wars of the Roses and rebellions. </a:t>
                      </a:r>
                      <a:endParaRPr lang="en-US" sz="1100" dirty="0" smtClean="0">
                        <a:solidFill>
                          <a:srgbClr val="FF0000"/>
                        </a:solidFill>
                        <a:latin typeface="Comic Sans MS" charset="0"/>
                        <a:ea typeface="Comic Sans MS" charset="0"/>
                        <a:cs typeface="Comic Sans MS"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dirty="0" smtClean="0">
                        <a:solidFill>
                          <a:srgbClr val="FF0000"/>
                        </a:solidFill>
                        <a:latin typeface="Comic Sans MS" charset="0"/>
                        <a:ea typeface="Comic Sans MS" charset="0"/>
                        <a:cs typeface="Comic Sans MS"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rgbClr val="FF0000"/>
                          </a:solidFill>
                          <a:latin typeface="Comic Sans MS" charset="0"/>
                          <a:ea typeface="Comic Sans MS" charset="0"/>
                          <a:cs typeface="Comic Sans MS" charset="0"/>
                        </a:rPr>
                        <a:t>After</a:t>
                      </a:r>
                      <a:r>
                        <a:rPr lang="en-US" sz="1100" baseline="0" dirty="0" smtClean="0">
                          <a:solidFill>
                            <a:srgbClr val="FF0000"/>
                          </a:solidFill>
                          <a:latin typeface="Comic Sans MS" charset="0"/>
                          <a:ea typeface="Comic Sans MS" charset="0"/>
                          <a:cs typeface="Comic Sans MS" charset="0"/>
                        </a:rPr>
                        <a:t> the Civil War</a:t>
                      </a:r>
                      <a:r>
                        <a:rPr lang="en-US" sz="1100" dirty="0" smtClean="0">
                          <a:solidFill>
                            <a:srgbClr val="FF0000"/>
                          </a:solidFill>
                          <a:latin typeface="Comic Sans MS" charset="0"/>
                          <a:ea typeface="Comic Sans MS" charset="0"/>
                          <a:cs typeface="Comic Sans MS" charset="0"/>
                        </a:rPr>
                        <a:t> orders were given to slight it as some kind of punishment but the town opposed and prevented this </a:t>
                      </a:r>
                      <a:r>
                        <a:rPr lang="en-US" sz="1100" b="1" dirty="0" smtClean="0">
                          <a:solidFill>
                            <a:srgbClr val="FF0000"/>
                          </a:solidFill>
                          <a:latin typeface="Comic Sans MS" charset="0"/>
                          <a:ea typeface="Comic Sans MS" charset="0"/>
                          <a:cs typeface="Comic Sans MS" charset="0"/>
                        </a:rPr>
                        <a:t>leaving the tower intact.</a:t>
                      </a:r>
                    </a:p>
                    <a:p>
                      <a:endParaRPr lang="en-GB" sz="1100" dirty="0" smtClean="0">
                        <a:solidFill>
                          <a:srgbClr val="FF0000"/>
                        </a:solidFill>
                        <a:latin typeface="Comic Sans MS" charset="0"/>
                        <a:ea typeface="Comic Sans MS" charset="0"/>
                        <a:cs typeface="Comic Sans MS" charset="0"/>
                      </a:endParaRPr>
                    </a:p>
                    <a:p>
                      <a:pPr marL="0" indent="0">
                        <a:lnSpc>
                          <a:spcPct val="120000"/>
                        </a:lnSpc>
                        <a:spcBef>
                          <a:spcPts val="0"/>
                        </a:spcBef>
                        <a:buNone/>
                      </a:pPr>
                      <a:r>
                        <a:rPr lang="en-US" sz="1100" dirty="0" smtClean="0">
                          <a:solidFill>
                            <a:srgbClr val="FF0000"/>
                          </a:solidFill>
                          <a:latin typeface="Comic Sans MS" charset="0"/>
                          <a:ea typeface="Comic Sans MS" charset="0"/>
                          <a:cs typeface="Comic Sans MS" charset="0"/>
                        </a:rPr>
                        <a:t>Bombed during WW1.</a:t>
                      </a:r>
                      <a:r>
                        <a:rPr lang="en-US" sz="1100" baseline="0" dirty="0" smtClean="0">
                          <a:solidFill>
                            <a:srgbClr val="FF0000"/>
                          </a:solidFill>
                          <a:latin typeface="Comic Sans MS" charset="0"/>
                          <a:ea typeface="Comic Sans MS" charset="0"/>
                          <a:cs typeface="Comic Sans MS" charset="0"/>
                        </a:rPr>
                        <a:t> </a:t>
                      </a:r>
                      <a:r>
                        <a:rPr lang="en-US" sz="1100" dirty="0" smtClean="0">
                          <a:solidFill>
                            <a:srgbClr val="FF0000"/>
                          </a:solidFill>
                          <a:latin typeface="Comic Sans MS" charset="0"/>
                          <a:ea typeface="Comic Sans MS" charset="0"/>
                          <a:cs typeface="Comic Sans MS" charset="0"/>
                        </a:rPr>
                        <a:t>The 18</a:t>
                      </a:r>
                      <a:r>
                        <a:rPr lang="en-US" sz="1100" baseline="30000" dirty="0" smtClean="0">
                          <a:solidFill>
                            <a:srgbClr val="FF0000"/>
                          </a:solidFill>
                          <a:latin typeface="Comic Sans MS" charset="0"/>
                          <a:ea typeface="Comic Sans MS" charset="0"/>
                          <a:cs typeface="Comic Sans MS" charset="0"/>
                        </a:rPr>
                        <a:t>th</a:t>
                      </a:r>
                      <a:r>
                        <a:rPr lang="en-US" sz="1100" dirty="0" smtClean="0">
                          <a:solidFill>
                            <a:srgbClr val="FF0000"/>
                          </a:solidFill>
                          <a:latin typeface="Comic Sans MS" charset="0"/>
                          <a:ea typeface="Comic Sans MS" charset="0"/>
                          <a:cs typeface="Comic Sans MS" charset="0"/>
                        </a:rPr>
                        <a:t> Century barracks block was badly damaged (later demolished by the state). The castle and town were then used in propaganda to show the people of Britain what had been done by German bombs and persuade them to support the war effort.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839661195"/>
                  </a:ext>
                </a:extLst>
              </a:tr>
              <a:tr h="1184924">
                <a:tc>
                  <a:txBody>
                    <a:bodyPr/>
                    <a:lstStyle/>
                    <a:p>
                      <a:r>
                        <a:rPr lang="en-GB" sz="1200" dirty="0" smtClean="0">
                          <a:solidFill>
                            <a:schemeClr val="tx1"/>
                          </a:solidFill>
                        </a:rPr>
                        <a:t>What it’s been used</a:t>
                      </a:r>
                      <a:r>
                        <a:rPr lang="en-GB" sz="1200" baseline="0" dirty="0" smtClean="0">
                          <a:solidFill>
                            <a:schemeClr val="tx1"/>
                          </a:solidFill>
                        </a:rPr>
                        <a:t> for over time (including modern usages)</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dirty="0" smtClean="0">
                          <a:solidFill>
                            <a:srgbClr val="FF0000"/>
                          </a:solidFill>
                          <a:latin typeface="Comic Sans MS" charset="0"/>
                          <a:ea typeface="Comic Sans MS" charset="0"/>
                          <a:cs typeface="Comic Sans MS" charset="0"/>
                        </a:rPr>
                        <a:t>From 1308 was</a:t>
                      </a:r>
                      <a:r>
                        <a:rPr lang="en-GB" sz="1100" baseline="0" dirty="0" smtClean="0">
                          <a:solidFill>
                            <a:srgbClr val="FF0000"/>
                          </a:solidFill>
                          <a:latin typeface="Comic Sans MS" charset="0"/>
                          <a:ea typeface="Comic Sans MS" charset="0"/>
                          <a:cs typeface="Comic Sans MS" charset="0"/>
                        </a:rPr>
                        <a:t> a home to the Lord and his wife for over 40 years.</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rgbClr val="FF0000"/>
                          </a:solidFill>
                          <a:latin typeface="Comic Sans MS" charset="0"/>
                          <a:ea typeface="Comic Sans MS" charset="0"/>
                          <a:cs typeface="Comic Sans MS" charset="0"/>
                        </a:rPr>
                        <a:t>Became a tourist attraction from late 1800s.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rgbClr val="FF0000"/>
                          </a:solidFill>
                          <a:latin typeface="Comic Sans MS" charset="0"/>
                          <a:ea typeface="Comic Sans MS" charset="0"/>
                          <a:cs typeface="Comic Sans MS" charset="0"/>
                        </a:rPr>
                        <a:t>From the 1650s Scarborough</a:t>
                      </a:r>
                      <a:r>
                        <a:rPr lang="en-US" sz="1100" baseline="0" dirty="0" smtClean="0">
                          <a:solidFill>
                            <a:srgbClr val="FF0000"/>
                          </a:solidFill>
                          <a:latin typeface="Comic Sans MS" charset="0"/>
                          <a:ea typeface="Comic Sans MS" charset="0"/>
                          <a:cs typeface="Comic Sans MS" charset="0"/>
                        </a:rPr>
                        <a:t> </a:t>
                      </a:r>
                      <a:r>
                        <a:rPr lang="en-US" sz="1100" dirty="0" smtClean="0">
                          <a:solidFill>
                            <a:srgbClr val="FF0000"/>
                          </a:solidFill>
                          <a:latin typeface="Comic Sans MS" charset="0"/>
                          <a:ea typeface="Comic Sans MS" charset="0"/>
                          <a:cs typeface="Comic Sans MS" charset="0"/>
                        </a:rPr>
                        <a:t>was a prison.</a:t>
                      </a:r>
                      <a:endParaRPr lang="en-GB" sz="1100" dirty="0">
                        <a:solidFill>
                          <a:srgbClr val="FF0000"/>
                        </a:solidFill>
                        <a:latin typeface="Comic Sans MS" charset="0"/>
                        <a:ea typeface="Comic Sans MS" charset="0"/>
                        <a:cs typeface="Comic Sans MS"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4439991"/>
                  </a:ext>
                </a:extLst>
              </a:tr>
              <a:tr h="907602">
                <a:tc>
                  <a:txBody>
                    <a:bodyPr/>
                    <a:lstStyle/>
                    <a:p>
                      <a:r>
                        <a:rPr lang="en-GB" sz="1200" dirty="0" smtClean="0">
                          <a:solidFill>
                            <a:schemeClr val="tx1"/>
                          </a:solidFill>
                        </a:rPr>
                        <a:t>What the castle looks like now – how it is maintained (or not)</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rgbClr val="FF0000"/>
                          </a:solidFill>
                          <a:latin typeface="Comic Sans MS" charset="0"/>
                          <a:ea typeface="Comic Sans MS" charset="0"/>
                          <a:cs typeface="Comic Sans MS" charset="0"/>
                        </a:rPr>
                        <a:t>Entered state guardianship 1920. </a:t>
                      </a:r>
                      <a:endParaRPr lang="en-GB" sz="1100" dirty="0" smtClean="0">
                        <a:solidFill>
                          <a:srgbClr val="FF0000"/>
                        </a:solidFill>
                        <a:latin typeface="Comic Sans MS" charset="0"/>
                        <a:ea typeface="Comic Sans MS" charset="0"/>
                        <a:cs typeface="Comic Sans MS"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rgbClr val="FF0000"/>
                          </a:solidFill>
                          <a:latin typeface="Comic Sans MS" charset="0"/>
                          <a:ea typeface="Comic Sans MS" charset="0"/>
                          <a:cs typeface="Comic Sans MS" charset="0"/>
                        </a:rPr>
                        <a:t>Passed to English Heritage 1984, now maintained as a partially</a:t>
                      </a:r>
                      <a:r>
                        <a:rPr lang="en-US" sz="1100" baseline="0" dirty="0" smtClean="0">
                          <a:solidFill>
                            <a:srgbClr val="FF0000"/>
                          </a:solidFill>
                          <a:latin typeface="Comic Sans MS" charset="0"/>
                          <a:ea typeface="Comic Sans MS" charset="0"/>
                          <a:cs typeface="Comic Sans MS" charset="0"/>
                        </a:rPr>
                        <a:t> intact </a:t>
                      </a:r>
                      <a:r>
                        <a:rPr lang="en-US" sz="1100" dirty="0" smtClean="0">
                          <a:solidFill>
                            <a:srgbClr val="FF0000"/>
                          </a:solidFill>
                          <a:latin typeface="Comic Sans MS" charset="0"/>
                          <a:ea typeface="Comic Sans MS" charset="0"/>
                          <a:cs typeface="Comic Sans MS" charset="0"/>
                        </a:rPr>
                        <a:t>ruin and</a:t>
                      </a:r>
                      <a:r>
                        <a:rPr lang="en-US" sz="1100" baseline="0" dirty="0" smtClean="0">
                          <a:solidFill>
                            <a:srgbClr val="FF0000"/>
                          </a:solidFill>
                          <a:latin typeface="Comic Sans MS" charset="0"/>
                          <a:ea typeface="Comic Sans MS" charset="0"/>
                          <a:cs typeface="Comic Sans MS" charset="0"/>
                        </a:rPr>
                        <a:t> </a:t>
                      </a:r>
                      <a:r>
                        <a:rPr lang="en-US" sz="1100" dirty="0" smtClean="0">
                          <a:solidFill>
                            <a:srgbClr val="FF0000"/>
                          </a:solidFill>
                          <a:latin typeface="Comic Sans MS" charset="0"/>
                          <a:ea typeface="Comic Sans MS" charset="0"/>
                          <a:cs typeface="Comic Sans MS" charset="0"/>
                        </a:rPr>
                        <a:t>functions as a pubic attraction with exhibitions, events and is even </a:t>
                      </a:r>
                      <a:r>
                        <a:rPr lang="en-US" sz="1100" dirty="0" err="1" smtClean="0">
                          <a:solidFill>
                            <a:srgbClr val="FF0000"/>
                          </a:solidFill>
                          <a:latin typeface="Comic Sans MS" charset="0"/>
                          <a:ea typeface="Comic Sans MS" charset="0"/>
                          <a:cs typeface="Comic Sans MS" charset="0"/>
                        </a:rPr>
                        <a:t>rumoured</a:t>
                      </a:r>
                      <a:r>
                        <a:rPr lang="en-US" sz="1100" dirty="0" smtClean="0">
                          <a:solidFill>
                            <a:srgbClr val="FF0000"/>
                          </a:solidFill>
                          <a:latin typeface="Comic Sans MS" charset="0"/>
                          <a:ea typeface="Comic Sans MS" charset="0"/>
                          <a:cs typeface="Comic Sans MS" charset="0"/>
                        </a:rPr>
                        <a:t> to have resident ghosts!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100" dirty="0">
                        <a:solidFill>
                          <a:srgbClr val="FF0000"/>
                        </a:solidFill>
                        <a:latin typeface="Comic Sans MS" charset="0"/>
                        <a:ea typeface="Comic Sans MS" charset="0"/>
                        <a:cs typeface="Comic Sans MS"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785106066"/>
                  </a:ext>
                </a:extLst>
              </a:tr>
              <a:tr h="457554">
                <a:tc>
                  <a:txBody>
                    <a:bodyPr/>
                    <a:lstStyle/>
                    <a:p>
                      <a:r>
                        <a:rPr lang="en-GB" sz="1200" dirty="0" smtClean="0">
                          <a:solidFill>
                            <a:schemeClr val="tx1"/>
                          </a:solidFill>
                        </a:rPr>
                        <a:t>Other notes</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605582733"/>
                  </a:ext>
                </a:extLst>
              </a:tr>
            </a:tbl>
          </a:graphicData>
        </a:graphic>
      </p:graphicFrame>
    </p:spTree>
    <p:extLst>
      <p:ext uri="{BB962C8B-B14F-4D97-AF65-F5344CB8AC3E}">
        <p14:creationId xmlns:p14="http://schemas.microsoft.com/office/powerpoint/2010/main" val="499142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r>
              <a:rPr lang="en-US" dirty="0" smtClean="0"/>
              <a:t>Quiz: Answers</a:t>
            </a:r>
            <a:endParaRPr lang="en-US" dirty="0"/>
          </a:p>
        </p:txBody>
      </p:sp>
      <p:sp>
        <p:nvSpPr>
          <p:cNvPr id="3" name="Content Placeholder 2"/>
          <p:cNvSpPr>
            <a:spLocks noGrp="1"/>
          </p:cNvSpPr>
          <p:nvPr>
            <p:ph idx="1"/>
          </p:nvPr>
        </p:nvSpPr>
        <p:spPr>
          <a:xfrm>
            <a:off x="478338" y="898699"/>
            <a:ext cx="7886700" cy="4351338"/>
          </a:xfrm>
        </p:spPr>
        <p:txBody>
          <a:bodyPr>
            <a:noAutofit/>
          </a:bodyPr>
          <a:lstStyle/>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William the Conqueror, 1066</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His brother, Robert de </a:t>
            </a:r>
            <a:r>
              <a:rPr lang="en-US" sz="2000" dirty="0" err="1" smtClean="0"/>
              <a:t>Mortain</a:t>
            </a:r>
            <a:endParaRPr lang="en-US" sz="2000" dirty="0" smtClean="0"/>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He rebelled against William II</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Not a lot!</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Walter Espec</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De </a:t>
            </a:r>
            <a:r>
              <a:rPr lang="en-US" sz="2000" dirty="0" err="1" smtClean="0"/>
              <a:t>Roos</a:t>
            </a:r>
            <a:endParaRPr lang="en-US" sz="2000" dirty="0" smtClean="0"/>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Some sort of guard (actually a Constable)</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To show off the power of the Lord</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Heighten it, to keep it taller than the town and therefore powerful</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1334</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a:t> </a:t>
            </a:r>
            <a:r>
              <a:rPr lang="en-US" sz="2000" dirty="0" smtClean="0"/>
              <a:t>Next to the East tower – importance</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Hunting </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1580s or Tudor times</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The Parliamentarians (Thomas Fairfax), 1644, it was a Royalist garrison (stronghold) in the English Civil War and  they wanted to destroy the symbol of power.</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It was a picturesque ruin</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r>
              <a:rPr lang="en-US" sz="2000" dirty="0" smtClean="0"/>
              <a:t>Anti-tank defensive network</a:t>
            </a:r>
          </a:p>
          <a:p>
            <a:pPr marL="0" marR="0" lvl="0" indent="0" defTabSz="914400" eaLnBrk="1" fontAlgn="auto" latinLnBrk="0" hangingPunct="1">
              <a:lnSpc>
                <a:spcPct val="100000"/>
              </a:lnSpc>
              <a:spcBef>
                <a:spcPts val="0"/>
              </a:spcBef>
              <a:spcAft>
                <a:spcPts val="0"/>
              </a:spcAft>
              <a:buClrTx/>
              <a:buSzTx/>
              <a:buNone/>
              <a:tabLst/>
              <a:defRPr/>
            </a:pPr>
            <a:endParaRPr lang="en-US" sz="2000" dirty="0" smtClean="0"/>
          </a:p>
          <a:p>
            <a:pPr marL="0" marR="0" lvl="0" indent="0" defTabSz="914400" eaLnBrk="1" fontAlgn="auto" latinLnBrk="0" hangingPunct="1">
              <a:lnSpc>
                <a:spcPct val="100000"/>
              </a:lnSpc>
              <a:spcBef>
                <a:spcPts val="0"/>
              </a:spcBef>
              <a:spcAft>
                <a:spcPts val="0"/>
              </a:spcAft>
              <a:buClrTx/>
              <a:buSzTx/>
              <a:buNone/>
              <a:tabLst/>
              <a:defRPr/>
            </a:pPr>
            <a:r>
              <a:rPr lang="en-US" sz="2000" dirty="0" smtClean="0"/>
              <a:t>20 marks</a:t>
            </a:r>
          </a:p>
          <a:p>
            <a:pPr marL="514350" marR="0" lvl="0" indent="-514350" defTabSz="914400" eaLnBrk="1" fontAlgn="auto" latinLnBrk="0" hangingPunct="1">
              <a:lnSpc>
                <a:spcPct val="100000"/>
              </a:lnSpc>
              <a:spcBef>
                <a:spcPts val="0"/>
              </a:spcBef>
              <a:spcAft>
                <a:spcPts val="0"/>
              </a:spcAft>
              <a:buClrTx/>
              <a:buSzTx/>
              <a:buFontTx/>
              <a:buAutoNum type="arabicPeriod"/>
              <a:tabLst/>
              <a:defRPr/>
            </a:pPr>
            <a:endParaRPr lang="en-US" sz="2000" dirty="0"/>
          </a:p>
        </p:txBody>
      </p:sp>
    </p:spTree>
    <p:extLst>
      <p:ext uri="{BB962C8B-B14F-4D97-AF65-F5344CB8AC3E}">
        <p14:creationId xmlns:p14="http://schemas.microsoft.com/office/powerpoint/2010/main" val="15577946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342451"/>
            <a:ext cx="7886700" cy="1325563"/>
          </a:xfrm>
        </p:spPr>
        <p:txBody>
          <a:bodyPr>
            <a:normAutofit fontScale="90000"/>
          </a:bodyPr>
          <a:lstStyle/>
          <a:p>
            <a:r>
              <a:rPr lang="en-US" dirty="0" smtClean="0"/>
              <a:t>So – how </a:t>
            </a:r>
            <a:r>
              <a:rPr lang="en-US" b="1" dirty="0" smtClean="0"/>
              <a:t>typical</a:t>
            </a:r>
            <a:r>
              <a:rPr lang="en-US" dirty="0" smtClean="0"/>
              <a:t> is Helmsley Castle as an example of castles throughout history?</a:t>
            </a:r>
            <a:endParaRPr lang="en-US" dirty="0"/>
          </a:p>
        </p:txBody>
      </p:sp>
      <p:sp>
        <p:nvSpPr>
          <p:cNvPr id="4" name="Rectangle 3"/>
          <p:cNvSpPr/>
          <p:nvPr/>
        </p:nvSpPr>
        <p:spPr>
          <a:xfrm>
            <a:off x="-228600" y="83783"/>
            <a:ext cx="9372600" cy="646331"/>
          </a:xfrm>
          <a:prstGeom prst="rect">
            <a:avLst/>
          </a:prstGeom>
        </p:spPr>
        <p:txBody>
          <a:bodyPr wrap="square">
            <a:spAutoFit/>
          </a:bodyPr>
          <a:lstStyle/>
          <a:p>
            <a:pPr algn="ctr"/>
            <a:r>
              <a:rPr lang="en-GB" b="1" dirty="0"/>
              <a:t>Military might or domestic comfort: - </a:t>
            </a:r>
          </a:p>
          <a:p>
            <a:pPr algn="ctr"/>
            <a:r>
              <a:rPr lang="en-GB" b="1" dirty="0"/>
              <a:t>which was more important at Helmsley Castle?</a:t>
            </a:r>
          </a:p>
        </p:txBody>
      </p:sp>
      <p:sp>
        <p:nvSpPr>
          <p:cNvPr id="5" name="TextBox 4"/>
          <p:cNvSpPr txBox="1"/>
          <p:nvPr/>
        </p:nvSpPr>
        <p:spPr>
          <a:xfrm>
            <a:off x="5143500" y="2492807"/>
            <a:ext cx="3184072" cy="861774"/>
          </a:xfrm>
          <a:prstGeom prst="rect">
            <a:avLst/>
          </a:prstGeom>
          <a:noFill/>
        </p:spPr>
        <p:txBody>
          <a:bodyPr wrap="square" rtlCol="0">
            <a:spAutoFit/>
          </a:bodyPr>
          <a:lstStyle/>
          <a:p>
            <a:r>
              <a:rPr lang="en-GB" sz="2500" dirty="0" smtClean="0"/>
              <a:t>What do we mean by typical?</a:t>
            </a:r>
            <a:endParaRPr lang="en-GB" sz="2500" dirty="0"/>
          </a:p>
        </p:txBody>
      </p:sp>
      <p:cxnSp>
        <p:nvCxnSpPr>
          <p:cNvPr id="7" name="Straight Arrow Connector 6"/>
          <p:cNvCxnSpPr>
            <a:stCxn id="5" idx="1"/>
          </p:cNvCxnSpPr>
          <p:nvPr/>
        </p:nvCxnSpPr>
        <p:spPr>
          <a:xfrm flipH="1" flipV="1">
            <a:off x="3575958" y="1665516"/>
            <a:ext cx="1567542" cy="125817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9" name="TextBox 8"/>
          <p:cNvSpPr txBox="1"/>
          <p:nvPr/>
        </p:nvSpPr>
        <p:spPr>
          <a:xfrm>
            <a:off x="461281" y="3776748"/>
            <a:ext cx="3184072" cy="861774"/>
          </a:xfrm>
          <a:prstGeom prst="rect">
            <a:avLst/>
          </a:prstGeom>
          <a:noFill/>
        </p:spPr>
        <p:txBody>
          <a:bodyPr wrap="square" rtlCol="0">
            <a:spAutoFit/>
          </a:bodyPr>
          <a:lstStyle/>
          <a:p>
            <a:r>
              <a:rPr lang="en-GB" sz="2500" dirty="0" smtClean="0"/>
              <a:t>How can </a:t>
            </a:r>
            <a:r>
              <a:rPr lang="en-GB" sz="2500" b="1" dirty="0" smtClean="0"/>
              <a:t>we JUDGE typicality?</a:t>
            </a:r>
            <a:endParaRPr lang="en-GB" sz="2500" b="1" dirty="0"/>
          </a:p>
        </p:txBody>
      </p:sp>
      <p:sp>
        <p:nvSpPr>
          <p:cNvPr id="10" name="TextBox 9"/>
          <p:cNvSpPr txBox="1"/>
          <p:nvPr/>
        </p:nvSpPr>
        <p:spPr>
          <a:xfrm>
            <a:off x="3575958" y="3687901"/>
            <a:ext cx="5780315" cy="3170099"/>
          </a:xfrm>
          <a:prstGeom prst="rect">
            <a:avLst/>
          </a:prstGeom>
          <a:noFill/>
        </p:spPr>
        <p:txBody>
          <a:bodyPr wrap="square" rtlCol="0">
            <a:spAutoFit/>
          </a:bodyPr>
          <a:lstStyle/>
          <a:p>
            <a:r>
              <a:rPr lang="en-GB" sz="2500" b="1" dirty="0" smtClean="0"/>
              <a:t>SIMILARITY or DIFFERENCE of…</a:t>
            </a:r>
          </a:p>
          <a:p>
            <a:r>
              <a:rPr lang="en-GB" sz="2500" dirty="0" smtClean="0"/>
              <a:t>Reasons it was built?</a:t>
            </a:r>
          </a:p>
          <a:p>
            <a:r>
              <a:rPr lang="en-GB" sz="2500" dirty="0" smtClean="0"/>
              <a:t>Who built it?</a:t>
            </a:r>
          </a:p>
          <a:p>
            <a:r>
              <a:rPr lang="en-GB" sz="2500" dirty="0" smtClean="0"/>
              <a:t>When it was added to/changed?</a:t>
            </a:r>
          </a:p>
          <a:p>
            <a:r>
              <a:rPr lang="en-GB" sz="2500" dirty="0" smtClean="0"/>
              <a:t>Events that happened there?</a:t>
            </a:r>
          </a:p>
          <a:p>
            <a:r>
              <a:rPr lang="en-GB" sz="2500" dirty="0" smtClean="0"/>
              <a:t>Whether it’s been maintained?</a:t>
            </a:r>
          </a:p>
          <a:p>
            <a:r>
              <a:rPr lang="en-GB" sz="2500" dirty="0" smtClean="0"/>
              <a:t>What is it used for now?</a:t>
            </a:r>
          </a:p>
          <a:p>
            <a:r>
              <a:rPr lang="en-GB" sz="2500" dirty="0" smtClean="0"/>
              <a:t>How does it LOOK now?</a:t>
            </a:r>
            <a:endParaRPr lang="en-GB" sz="2500" dirty="0"/>
          </a:p>
        </p:txBody>
      </p:sp>
    </p:spTree>
    <p:extLst>
      <p:ext uri="{BB962C8B-B14F-4D97-AF65-F5344CB8AC3E}">
        <p14:creationId xmlns:p14="http://schemas.microsoft.com/office/powerpoint/2010/main" val="473242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319439"/>
            <a:ext cx="7886700" cy="4351338"/>
          </a:xfrm>
        </p:spPr>
        <p:txBody>
          <a:bodyPr>
            <a:normAutofit fontScale="92500" lnSpcReduction="10000"/>
          </a:bodyPr>
          <a:lstStyle/>
          <a:p>
            <a:pPr marL="0" indent="0">
              <a:buNone/>
            </a:pPr>
            <a:r>
              <a:rPr lang="en-GB" dirty="0" smtClean="0"/>
              <a:t>Using the information sheet on each castle – complete the following;</a:t>
            </a:r>
          </a:p>
          <a:p>
            <a:pPr marL="514350" indent="-514350">
              <a:buAutoNum type="arabicPeriod"/>
            </a:pPr>
            <a:r>
              <a:rPr lang="en-GB" dirty="0" smtClean="0"/>
              <a:t>Make a colour code and write in that colour for that castle.</a:t>
            </a:r>
          </a:p>
          <a:p>
            <a:pPr marL="514350" indent="-514350">
              <a:buAutoNum type="arabicPeriod"/>
            </a:pPr>
            <a:r>
              <a:rPr lang="en-GB" dirty="0" smtClean="0"/>
              <a:t>Read the information about the castle and have your timeline/info on Helmsley to hand for comparison</a:t>
            </a:r>
          </a:p>
          <a:p>
            <a:pPr marL="514350" indent="-514350">
              <a:buAutoNum type="arabicPeriod"/>
            </a:pPr>
            <a:r>
              <a:rPr lang="en-GB" dirty="0" smtClean="0"/>
              <a:t>Note down any similarities/differences in the relevant coloured pen in the relevant box.</a:t>
            </a:r>
          </a:p>
          <a:p>
            <a:pPr marL="514350" indent="-514350">
              <a:buAutoNum type="arabicPeriod"/>
            </a:pPr>
            <a:r>
              <a:rPr lang="en-GB" dirty="0" smtClean="0"/>
              <a:t>Repeat steps 2&amp;3 for all comparison castles.</a:t>
            </a:r>
          </a:p>
          <a:p>
            <a:pPr marL="514350" indent="-514350">
              <a:buAutoNum type="arabicPeriod"/>
            </a:pPr>
            <a:endParaRPr lang="en-GB" dirty="0"/>
          </a:p>
          <a:p>
            <a:pPr marL="0" indent="0">
              <a:buNone/>
            </a:pPr>
            <a:r>
              <a:rPr lang="en-GB" dirty="0" smtClean="0"/>
              <a:t>Monarch timeline on tables to help if needed.</a:t>
            </a:r>
            <a:endParaRPr lang="en-GB" dirty="0"/>
          </a:p>
        </p:txBody>
      </p:sp>
      <p:sp>
        <p:nvSpPr>
          <p:cNvPr id="4" name="Title 1"/>
          <p:cNvSpPr txBox="1">
            <a:spLocks/>
          </p:cNvSpPr>
          <p:nvPr/>
        </p:nvSpPr>
        <p:spPr>
          <a:xfrm>
            <a:off x="0" y="0"/>
            <a:ext cx="9144000" cy="5197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200" b="1" u="sng" dirty="0" smtClean="0"/>
              <a:t>How typical is Helmsley compared to other castles?</a:t>
            </a:r>
            <a:endParaRPr lang="en-US" sz="2200" b="1" u="sng" dirty="0"/>
          </a:p>
        </p:txBody>
      </p:sp>
    </p:spTree>
    <p:extLst>
      <p:ext uri="{BB962C8B-B14F-4D97-AF65-F5344CB8AC3E}">
        <p14:creationId xmlns:p14="http://schemas.microsoft.com/office/powerpoint/2010/main" val="26835700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97858" y="0"/>
            <a:ext cx="6548284" cy="6858000"/>
          </a:xfrm>
          <a:prstGeom prst="rect">
            <a:avLst/>
          </a:prstGeom>
        </p:spPr>
      </p:pic>
      <p:pic>
        <p:nvPicPr>
          <p:cNvPr id="12" name="Picture 11"/>
          <p:cNvPicPr>
            <a:picLocks noChangeAspect="1"/>
          </p:cNvPicPr>
          <p:nvPr/>
        </p:nvPicPr>
        <p:blipFill>
          <a:blip r:embed="rId3"/>
          <a:stretch>
            <a:fillRect/>
          </a:stretch>
        </p:blipFill>
        <p:spPr>
          <a:xfrm>
            <a:off x="5645551" y="2766349"/>
            <a:ext cx="329557" cy="329557"/>
          </a:xfrm>
          <a:prstGeom prst="rect">
            <a:avLst/>
          </a:prstGeom>
        </p:spPr>
      </p:pic>
      <p:sp>
        <p:nvSpPr>
          <p:cNvPr id="13" name="TextBox 12"/>
          <p:cNvSpPr txBox="1"/>
          <p:nvPr/>
        </p:nvSpPr>
        <p:spPr>
          <a:xfrm>
            <a:off x="5810329" y="2815380"/>
            <a:ext cx="1653686" cy="276999"/>
          </a:xfrm>
          <a:prstGeom prst="rect">
            <a:avLst/>
          </a:prstGeom>
          <a:noFill/>
        </p:spPr>
        <p:txBody>
          <a:bodyPr wrap="square" rtlCol="0">
            <a:spAutoFit/>
          </a:bodyPr>
          <a:lstStyle/>
          <a:p>
            <a:r>
              <a:rPr lang="en-US" sz="1200" smtClean="0">
                <a:solidFill>
                  <a:srgbClr val="C00000"/>
                </a:solidFill>
              </a:rPr>
              <a:t>Scarborough Castle </a:t>
            </a:r>
            <a:endParaRPr lang="en-US" sz="1200">
              <a:solidFill>
                <a:srgbClr val="C00000"/>
              </a:solidFill>
            </a:endParaRPr>
          </a:p>
        </p:txBody>
      </p:sp>
      <p:pic>
        <p:nvPicPr>
          <p:cNvPr id="14" name="Picture 13"/>
          <p:cNvPicPr>
            <a:picLocks noChangeAspect="1"/>
          </p:cNvPicPr>
          <p:nvPr/>
        </p:nvPicPr>
        <p:blipFill>
          <a:blip r:embed="rId3"/>
          <a:stretch>
            <a:fillRect/>
          </a:stretch>
        </p:blipFill>
        <p:spPr>
          <a:xfrm>
            <a:off x="5428202" y="2915222"/>
            <a:ext cx="329557" cy="329557"/>
          </a:xfrm>
          <a:prstGeom prst="rect">
            <a:avLst/>
          </a:prstGeom>
        </p:spPr>
      </p:pic>
      <p:sp>
        <p:nvSpPr>
          <p:cNvPr id="15" name="TextBox 14"/>
          <p:cNvSpPr txBox="1"/>
          <p:nvPr/>
        </p:nvSpPr>
        <p:spPr>
          <a:xfrm>
            <a:off x="5556677" y="3084672"/>
            <a:ext cx="1653686" cy="276999"/>
          </a:xfrm>
          <a:prstGeom prst="rect">
            <a:avLst/>
          </a:prstGeom>
          <a:noFill/>
        </p:spPr>
        <p:txBody>
          <a:bodyPr wrap="square" rtlCol="0">
            <a:spAutoFit/>
          </a:bodyPr>
          <a:lstStyle/>
          <a:p>
            <a:r>
              <a:rPr lang="en-US" sz="1200" dirty="0" smtClean="0">
                <a:solidFill>
                  <a:srgbClr val="C00000"/>
                </a:solidFill>
              </a:rPr>
              <a:t>Pickering Castle </a:t>
            </a:r>
            <a:endParaRPr lang="en-US" sz="1200" dirty="0">
              <a:solidFill>
                <a:srgbClr val="C00000"/>
              </a:solidFill>
            </a:endParaRPr>
          </a:p>
        </p:txBody>
      </p:sp>
      <p:sp>
        <p:nvSpPr>
          <p:cNvPr id="16" name="Oval 15"/>
          <p:cNvSpPr/>
          <p:nvPr/>
        </p:nvSpPr>
        <p:spPr>
          <a:xfrm flipH="1" flipV="1">
            <a:off x="5742850" y="2833134"/>
            <a:ext cx="134958" cy="11689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solidFill>
                <a:sysClr val="windowText" lastClr="000000"/>
              </a:solidFill>
            </a:endParaRPr>
          </a:p>
        </p:txBody>
      </p:sp>
      <p:sp>
        <p:nvSpPr>
          <p:cNvPr id="17" name="Oval 16"/>
          <p:cNvSpPr/>
          <p:nvPr/>
        </p:nvSpPr>
        <p:spPr>
          <a:xfrm flipH="1" flipV="1">
            <a:off x="5524739" y="2975487"/>
            <a:ext cx="134958" cy="116892"/>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ysClr val="windowText" lastClr="000000"/>
                </a:solidFill>
              </a:ln>
              <a:solidFill>
                <a:sysClr val="windowText" lastClr="000000"/>
              </a:solidFill>
            </a:endParaRPr>
          </a:p>
        </p:txBody>
      </p:sp>
    </p:spTree>
    <p:extLst>
      <p:ext uri="{BB962C8B-B14F-4D97-AF65-F5344CB8AC3E}">
        <p14:creationId xmlns:p14="http://schemas.microsoft.com/office/powerpoint/2010/main" val="5407982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259906"/>
          </a:xfrm>
        </p:spPr>
        <p:txBody>
          <a:bodyPr>
            <a:normAutofit fontScale="90000"/>
          </a:bodyPr>
          <a:lstStyle/>
          <a:p>
            <a:pPr algn="ctr"/>
            <a:r>
              <a:rPr lang="en-US" sz="1600" b="1" smtClean="0"/>
              <a:t>Glossary</a:t>
            </a:r>
            <a:endParaRPr lang="en-US" sz="1600" b="1"/>
          </a:p>
        </p:txBody>
      </p:sp>
      <p:sp>
        <p:nvSpPr>
          <p:cNvPr id="4" name="Rectangle 3"/>
          <p:cNvSpPr/>
          <p:nvPr/>
        </p:nvSpPr>
        <p:spPr>
          <a:xfrm>
            <a:off x="0" y="5265"/>
            <a:ext cx="9144000" cy="6906506"/>
          </a:xfrm>
          <a:prstGeom prst="rect">
            <a:avLst/>
          </a:prstGeom>
        </p:spPr>
        <p:txBody>
          <a:bodyPr wrap="square">
            <a:spAutoFit/>
          </a:bodyPr>
          <a:lstStyle/>
          <a:p>
            <a:r>
              <a:rPr lang="en-GB" sz="1080" b="1" dirty="0" smtClean="0">
                <a:latin typeface="Calibri" charset="0"/>
                <a:ea typeface="Calibri" charset="0"/>
                <a:cs typeface="Times New Roman" charset="0"/>
              </a:rPr>
              <a:t>Castle features:</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Curtain wall - </a:t>
            </a:r>
            <a:r>
              <a:rPr lang="en-US" sz="1080" i="1" dirty="0">
                <a:solidFill>
                  <a:srgbClr val="222222"/>
                </a:solidFill>
                <a:latin typeface="Calibri" charset="0"/>
                <a:ea typeface="Times New Roman" charset="0"/>
                <a:cs typeface="Arial" charset="0"/>
              </a:rPr>
              <a:t>a fortified wall around a medieval castle, typically one linking towers together. A wall which encloses the space within a building but does not support the roof.</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Moat - </a:t>
            </a:r>
            <a:r>
              <a:rPr lang="en-US" sz="1080" i="1" dirty="0">
                <a:solidFill>
                  <a:srgbClr val="222222"/>
                </a:solidFill>
                <a:latin typeface="Calibri" charset="0"/>
                <a:ea typeface="Times New Roman" charset="0"/>
                <a:cs typeface="Arial" charset="0"/>
              </a:rPr>
              <a:t>a deep, wide ditch surrounding a castle, fort, or town, often filled with water and intended as a </a:t>
            </a:r>
            <a:r>
              <a:rPr lang="en-US" sz="1080" i="1" dirty="0" err="1">
                <a:solidFill>
                  <a:srgbClr val="222222"/>
                </a:solidFill>
                <a:latin typeface="Calibri" charset="0"/>
                <a:ea typeface="Times New Roman" charset="0"/>
                <a:cs typeface="Arial" charset="0"/>
              </a:rPr>
              <a:t>defence</a:t>
            </a:r>
            <a:r>
              <a:rPr lang="en-US" sz="1080" i="1" dirty="0">
                <a:solidFill>
                  <a:srgbClr val="222222"/>
                </a:solidFill>
                <a:latin typeface="Calibri" charset="0"/>
                <a:ea typeface="Times New Roman" charset="0"/>
                <a:cs typeface="Arial" charset="0"/>
              </a:rPr>
              <a:t> against attack.</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Ditch - </a:t>
            </a:r>
            <a:r>
              <a:rPr lang="en-US" sz="1080" i="1" dirty="0">
                <a:solidFill>
                  <a:srgbClr val="222222"/>
                </a:solidFill>
                <a:latin typeface="Calibri" charset="0"/>
                <a:ea typeface="Times New Roman" charset="0"/>
                <a:cs typeface="Arial" charset="0"/>
              </a:rPr>
              <a:t>a narrow channel dug at the side </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Keep - </a:t>
            </a:r>
            <a:r>
              <a:rPr lang="en-US" sz="1080" dirty="0">
                <a:solidFill>
                  <a:srgbClr val="222222"/>
                </a:solidFill>
                <a:latin typeface="Calibri" charset="0"/>
                <a:ea typeface="Times New Roman" charset="0"/>
                <a:cs typeface="Arial" charset="0"/>
              </a:rPr>
              <a:t> </a:t>
            </a:r>
            <a:r>
              <a:rPr lang="en-US" sz="1080" i="1" dirty="0">
                <a:solidFill>
                  <a:srgbClr val="222222"/>
                </a:solidFill>
                <a:latin typeface="Calibri" charset="0"/>
                <a:ea typeface="Times New Roman" charset="0"/>
                <a:cs typeface="Arial" charset="0"/>
              </a:rPr>
              <a:t>from the Middle English </a:t>
            </a:r>
            <a:r>
              <a:rPr lang="en-US" sz="1080" i="1" dirty="0" err="1">
                <a:solidFill>
                  <a:srgbClr val="222222"/>
                </a:solidFill>
                <a:latin typeface="Calibri" charset="0"/>
                <a:ea typeface="Times New Roman" charset="0"/>
                <a:cs typeface="Arial" charset="0"/>
              </a:rPr>
              <a:t>kype</a:t>
            </a:r>
            <a:r>
              <a:rPr lang="en-US" sz="1080" i="1" dirty="0">
                <a:solidFill>
                  <a:srgbClr val="222222"/>
                </a:solidFill>
                <a:latin typeface="Calibri" charset="0"/>
                <a:ea typeface="Times New Roman" charset="0"/>
                <a:cs typeface="Arial" charset="0"/>
              </a:rPr>
              <a:t>, a type of fortified tower built within castles during the Middle Ages by European nobility.</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Bailey – </a:t>
            </a:r>
            <a:r>
              <a:rPr lang="en-GB" sz="1080" i="1" dirty="0">
                <a:latin typeface="Calibri" charset="0"/>
                <a:ea typeface="Calibri" charset="0"/>
                <a:cs typeface="Times New Roman" charset="0"/>
              </a:rPr>
              <a:t>enclosed courtyard </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Battlements/</a:t>
            </a:r>
            <a:r>
              <a:rPr lang="en-GB" sz="1080" dirty="0" err="1">
                <a:latin typeface="Calibri" charset="0"/>
                <a:ea typeface="Calibri" charset="0"/>
                <a:cs typeface="Times New Roman" charset="0"/>
              </a:rPr>
              <a:t>crenellations</a:t>
            </a:r>
            <a:r>
              <a:rPr lang="en-GB" sz="1080" dirty="0">
                <a:latin typeface="Calibri" charset="0"/>
                <a:ea typeface="Calibri" charset="0"/>
                <a:cs typeface="Times New Roman" charset="0"/>
              </a:rPr>
              <a:t> - </a:t>
            </a:r>
            <a:r>
              <a:rPr lang="en-US" sz="1080" i="1" dirty="0">
                <a:solidFill>
                  <a:srgbClr val="222222"/>
                </a:solidFill>
                <a:latin typeface="Calibri" charset="0"/>
                <a:ea typeface="Times New Roman" charset="0"/>
                <a:cs typeface="Arial" charset="0"/>
              </a:rPr>
              <a:t>a parapet at the top of a wall, especially of a fort or castle, that has regularly spaced squared openings for shooting through.</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Gatehouse - </a:t>
            </a:r>
            <a:r>
              <a:rPr lang="en-US" sz="1080" i="1" dirty="0">
                <a:solidFill>
                  <a:srgbClr val="222222"/>
                </a:solidFill>
                <a:latin typeface="Calibri" charset="0"/>
                <a:ea typeface="Times New Roman" charset="0"/>
                <a:cs typeface="Arial" charset="0"/>
              </a:rPr>
              <a:t>a building enclosing or accompanying a gateway for a castle, manor house, fort, town or similar buildings of importance.</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Towers - </a:t>
            </a:r>
            <a:r>
              <a:rPr lang="en-US" sz="1080" i="1" dirty="0">
                <a:solidFill>
                  <a:srgbClr val="222222"/>
                </a:solidFill>
                <a:latin typeface="Calibri" charset="0"/>
                <a:ea typeface="Times New Roman" charset="0"/>
                <a:cs typeface="Arial" charset="0"/>
              </a:rPr>
              <a:t>a tall, usually square or circular structure, sometimes part of a larger building and usually built for </a:t>
            </a:r>
            <a:r>
              <a:rPr lang="en-US" sz="1080" i="1" dirty="0" err="1">
                <a:solidFill>
                  <a:srgbClr val="222222"/>
                </a:solidFill>
                <a:latin typeface="Calibri" charset="0"/>
                <a:ea typeface="Times New Roman" charset="0"/>
                <a:cs typeface="Arial" charset="0"/>
              </a:rPr>
              <a:t>defence</a:t>
            </a:r>
            <a:r>
              <a:rPr lang="en-US" sz="1080" i="1" dirty="0">
                <a:solidFill>
                  <a:srgbClr val="222222"/>
                </a:solidFill>
                <a:latin typeface="Calibri" charset="0"/>
                <a:ea typeface="Times New Roman" charset="0"/>
                <a:cs typeface="Arial" charset="0"/>
              </a:rPr>
              <a:t> </a:t>
            </a:r>
            <a:endParaRPr lang="en-US" sz="1080" dirty="0">
              <a:latin typeface="Calibri" charset="0"/>
              <a:ea typeface="Calibri" charset="0"/>
              <a:cs typeface="Times New Roman" charset="0"/>
            </a:endParaRPr>
          </a:p>
          <a:p>
            <a:r>
              <a:rPr lang="en-US" sz="1080" dirty="0">
                <a:solidFill>
                  <a:srgbClr val="222222"/>
                </a:solidFill>
                <a:latin typeface="Calibri" charset="0"/>
                <a:ea typeface="Times New Roman" charset="0"/>
                <a:cs typeface="Arial" charset="0"/>
              </a:rPr>
              <a:t>Barbican</a:t>
            </a:r>
            <a:r>
              <a:rPr lang="en-US" sz="1080" i="1" dirty="0">
                <a:solidFill>
                  <a:srgbClr val="222222"/>
                </a:solidFill>
                <a:latin typeface="Calibri" charset="0"/>
                <a:ea typeface="Times New Roman" charset="0"/>
                <a:cs typeface="Arial" charset="0"/>
              </a:rPr>
              <a:t> - </a:t>
            </a:r>
            <a:r>
              <a:rPr lang="en-US" sz="1080" i="1" dirty="0">
                <a:solidFill>
                  <a:srgbClr val="222222"/>
                </a:solidFill>
                <a:latin typeface="Calibri" charset="0"/>
                <a:ea typeface="Calibri" charset="0"/>
                <a:cs typeface="Arial" charset="0"/>
              </a:rPr>
              <a:t>the outer </a:t>
            </a:r>
            <a:r>
              <a:rPr lang="en-US" sz="1080" i="1" dirty="0" err="1">
                <a:solidFill>
                  <a:srgbClr val="222222"/>
                </a:solidFill>
                <a:latin typeface="Calibri" charset="0"/>
                <a:ea typeface="Calibri" charset="0"/>
                <a:cs typeface="Arial" charset="0"/>
              </a:rPr>
              <a:t>defence</a:t>
            </a:r>
            <a:r>
              <a:rPr lang="en-US" sz="1080" i="1" dirty="0">
                <a:solidFill>
                  <a:srgbClr val="222222"/>
                </a:solidFill>
                <a:latin typeface="Calibri" charset="0"/>
                <a:ea typeface="Calibri" charset="0"/>
                <a:cs typeface="Arial" charset="0"/>
              </a:rPr>
              <a:t> of a castle or walled city, especially a double tower above a gate or drawbridge.</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Drawbridge - </a:t>
            </a:r>
            <a:r>
              <a:rPr lang="en-US" sz="1080" i="1" dirty="0">
                <a:solidFill>
                  <a:srgbClr val="222222"/>
                </a:solidFill>
                <a:latin typeface="Calibri" charset="0"/>
                <a:ea typeface="Times New Roman" charset="0"/>
                <a:cs typeface="Arial" charset="0"/>
              </a:rPr>
              <a:t>a wooden bridge leading to a gateway, capable of being raised or lowered. </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Portcullis - </a:t>
            </a:r>
            <a:r>
              <a:rPr lang="en-US" sz="1080" i="1" dirty="0">
                <a:solidFill>
                  <a:srgbClr val="222222"/>
                </a:solidFill>
                <a:latin typeface="Calibri" charset="0"/>
                <a:ea typeface="Times New Roman" charset="0"/>
                <a:cs typeface="Arial" charset="0"/>
              </a:rPr>
              <a:t>an iron or wooden grating suspended vertically in grooves in the gateway of a castle or fortified town and able to be lowered so as to block the entrance</a:t>
            </a:r>
            <a:r>
              <a:rPr lang="en-US" sz="1080" i="1" dirty="0" smtClean="0">
                <a:solidFill>
                  <a:srgbClr val="222222"/>
                </a:solidFill>
                <a:latin typeface="Calibri" charset="0"/>
                <a:ea typeface="Times New Roman" charset="0"/>
                <a:cs typeface="Arial" charset="0"/>
              </a:rPr>
              <a:t>.</a:t>
            </a:r>
          </a:p>
          <a:p>
            <a:r>
              <a:rPr lang="en-US" sz="1080" dirty="0" err="1" smtClean="0">
                <a:solidFill>
                  <a:srgbClr val="222222"/>
                </a:solidFill>
                <a:latin typeface="Calibri" charset="0"/>
                <a:ea typeface="Times New Roman" charset="0"/>
                <a:cs typeface="Arial" charset="0"/>
              </a:rPr>
              <a:t>Hourd</a:t>
            </a:r>
            <a:r>
              <a:rPr lang="en-US" sz="1080" dirty="0" smtClean="0">
                <a:solidFill>
                  <a:srgbClr val="222222"/>
                </a:solidFill>
                <a:latin typeface="Calibri" charset="0"/>
                <a:ea typeface="Times New Roman" charset="0"/>
                <a:cs typeface="Arial" charset="0"/>
              </a:rPr>
              <a:t> – </a:t>
            </a:r>
            <a:r>
              <a:rPr lang="en-US" sz="1080" i="1" dirty="0" smtClean="0">
                <a:solidFill>
                  <a:srgbClr val="222222"/>
                </a:solidFill>
                <a:latin typeface="Calibri" charset="0"/>
                <a:ea typeface="Times New Roman" charset="0"/>
                <a:cs typeface="Arial" charset="0"/>
              </a:rPr>
              <a:t>wooden platform on top of the walls to provide shelter/balcony for guards to patrol the tops of the gate/barbican/walls</a:t>
            </a:r>
            <a:endParaRPr lang="en-US" sz="1080" dirty="0">
              <a:latin typeface="Calibri" charset="0"/>
              <a:ea typeface="Calibri" charset="0"/>
              <a:cs typeface="Times New Roman" charset="0"/>
            </a:endParaRPr>
          </a:p>
          <a:p>
            <a:r>
              <a:rPr lang="en-GB" sz="1080" dirty="0">
                <a:latin typeface="Calibri" charset="0"/>
                <a:ea typeface="Calibri" charset="0"/>
                <a:cs typeface="Times New Roman" charset="0"/>
              </a:rPr>
              <a:t>Great hall - </a:t>
            </a:r>
            <a:r>
              <a:rPr lang="en-US" sz="1080" i="1" dirty="0">
                <a:solidFill>
                  <a:srgbClr val="222222"/>
                </a:solidFill>
                <a:latin typeface="Calibri" charset="0"/>
                <a:ea typeface="Times New Roman" charset="0"/>
                <a:cs typeface="Arial" charset="0"/>
              </a:rPr>
              <a:t>A great hall is the main room of castle or a large manor house or hall house in the Middle Ages</a:t>
            </a:r>
            <a:r>
              <a:rPr lang="en-US" sz="1080" i="1" dirty="0" smtClean="0">
                <a:solidFill>
                  <a:srgbClr val="222222"/>
                </a:solidFill>
                <a:latin typeface="Calibri" charset="0"/>
                <a:ea typeface="Times New Roman" charset="0"/>
                <a:cs typeface="Arial" charset="0"/>
              </a:rPr>
              <a:t>.</a:t>
            </a:r>
          </a:p>
          <a:p>
            <a:r>
              <a:rPr lang="en-US" sz="1080" dirty="0" smtClean="0">
                <a:solidFill>
                  <a:srgbClr val="222222"/>
                </a:solidFill>
                <a:latin typeface="Calibri" charset="0"/>
                <a:ea typeface="Times New Roman" charset="0"/>
                <a:cs typeface="Arial" charset="0"/>
              </a:rPr>
              <a:t>Postern – </a:t>
            </a:r>
            <a:r>
              <a:rPr lang="en-US" sz="1080" i="1" dirty="0" smtClean="0">
                <a:solidFill>
                  <a:srgbClr val="222222"/>
                </a:solidFill>
                <a:latin typeface="Calibri" charset="0"/>
                <a:ea typeface="Times New Roman" charset="0"/>
                <a:cs typeface="Arial" charset="0"/>
              </a:rPr>
              <a:t>side or back entrance </a:t>
            </a:r>
          </a:p>
          <a:p>
            <a:r>
              <a:rPr lang="en-US" sz="1080" dirty="0" smtClean="0"/>
              <a:t>palisade— </a:t>
            </a:r>
            <a:r>
              <a:rPr lang="en-US" sz="1080" i="1" dirty="0" smtClean="0"/>
              <a:t>sometimes </a:t>
            </a:r>
            <a:r>
              <a:rPr lang="en-US" sz="1080" i="1" dirty="0"/>
              <a:t>called a </a:t>
            </a:r>
            <a:r>
              <a:rPr lang="en-US" sz="1080" i="1" dirty="0" err="1"/>
              <a:t>stakewall</a:t>
            </a:r>
            <a:r>
              <a:rPr lang="en-US" sz="1080" i="1" dirty="0"/>
              <a:t> or a paling—is typically a fence or wall made from wooden stakes or tree trunks and used as a defensive structure or </a:t>
            </a:r>
            <a:r>
              <a:rPr lang="en-US" sz="1080" i="1" dirty="0" smtClean="0"/>
              <a:t>enclosure</a:t>
            </a:r>
          </a:p>
          <a:p>
            <a:r>
              <a:rPr lang="en-US" sz="1080" dirty="0" smtClean="0">
                <a:latin typeface="Calibri" charset="0"/>
                <a:ea typeface="Calibri" charset="0"/>
                <a:cs typeface="Times New Roman" charset="0"/>
              </a:rPr>
              <a:t>Chamber – </a:t>
            </a:r>
            <a:r>
              <a:rPr lang="en-US" sz="1080" i="1" dirty="0" smtClean="0">
                <a:latin typeface="Calibri" charset="0"/>
                <a:ea typeface="Calibri" charset="0"/>
                <a:cs typeface="Times New Roman" charset="0"/>
              </a:rPr>
              <a:t>room in the castle</a:t>
            </a:r>
          </a:p>
          <a:p>
            <a:r>
              <a:rPr lang="en-US" sz="1080" dirty="0" smtClean="0">
                <a:latin typeface="Calibri" charset="0"/>
                <a:ea typeface="Calibri" charset="0"/>
                <a:cs typeface="Times New Roman" charset="0"/>
              </a:rPr>
              <a:t>Niche – </a:t>
            </a:r>
            <a:r>
              <a:rPr lang="en-US" sz="1080" i="1" dirty="0" smtClean="0">
                <a:latin typeface="Calibri" charset="0"/>
                <a:ea typeface="Calibri" charset="0"/>
                <a:cs typeface="Times New Roman" charset="0"/>
              </a:rPr>
              <a:t>a shallow recess in a wall with a space for something </a:t>
            </a:r>
          </a:p>
          <a:p>
            <a:r>
              <a:rPr lang="en-US" sz="1080" dirty="0" smtClean="0">
                <a:latin typeface="Calibri" charset="0"/>
                <a:ea typeface="Calibri" charset="0"/>
                <a:cs typeface="Times New Roman" charset="0"/>
              </a:rPr>
              <a:t>Chapel – </a:t>
            </a:r>
            <a:r>
              <a:rPr lang="en-US" sz="1080" i="1" dirty="0" smtClean="0">
                <a:latin typeface="Calibri" charset="0"/>
                <a:ea typeface="Calibri" charset="0"/>
                <a:cs typeface="Times New Roman" charset="0"/>
              </a:rPr>
              <a:t>small religious building for worshipping  </a:t>
            </a:r>
          </a:p>
          <a:p>
            <a:r>
              <a:rPr lang="en-US" sz="1080" dirty="0" err="1" smtClean="0">
                <a:latin typeface="Calibri" charset="0"/>
                <a:ea typeface="Calibri" charset="0"/>
                <a:cs typeface="Times New Roman" charset="0"/>
              </a:rPr>
              <a:t>Guerite</a:t>
            </a:r>
            <a:r>
              <a:rPr lang="en-US" sz="1080" dirty="0" smtClean="0">
                <a:latin typeface="Calibri" charset="0"/>
                <a:ea typeface="Calibri" charset="0"/>
                <a:cs typeface="Times New Roman" charset="0"/>
              </a:rPr>
              <a:t> – </a:t>
            </a:r>
            <a:r>
              <a:rPr lang="en-US" sz="1080" i="1" dirty="0" smtClean="0">
                <a:latin typeface="Calibri" charset="0"/>
                <a:ea typeface="Calibri" charset="0"/>
                <a:cs typeface="Times New Roman" charset="0"/>
              </a:rPr>
              <a:t>also called </a:t>
            </a:r>
            <a:r>
              <a:rPr lang="en-US" sz="1080" i="1" dirty="0" smtClean="0"/>
              <a:t>bartizan, turret sticking out from the edge of the wall supported by wooden beams, arrow slits for shooting out of and usually used for the guard to see out of and be protected </a:t>
            </a:r>
          </a:p>
          <a:p>
            <a:r>
              <a:rPr lang="en-US" sz="1080" dirty="0" smtClean="0">
                <a:latin typeface="Calibri" charset="0"/>
                <a:ea typeface="Calibri" charset="0"/>
                <a:cs typeface="Times New Roman" charset="0"/>
              </a:rPr>
              <a:t>Barracks – </a:t>
            </a:r>
            <a:r>
              <a:rPr lang="en-US" sz="1080" i="1" dirty="0" smtClean="0">
                <a:latin typeface="Calibri" charset="0"/>
                <a:ea typeface="Calibri" charset="0"/>
                <a:cs typeface="Times New Roman" charset="0"/>
              </a:rPr>
              <a:t>building or group of buildings used to house soldiers or prisoners or </a:t>
            </a:r>
            <a:r>
              <a:rPr lang="en-US" sz="1080" i="1" dirty="0" err="1" smtClean="0">
                <a:latin typeface="Calibri" charset="0"/>
                <a:ea typeface="Calibri" charset="0"/>
                <a:cs typeface="Times New Roman" charset="0"/>
              </a:rPr>
              <a:t>labourers</a:t>
            </a:r>
            <a:r>
              <a:rPr lang="en-US" sz="1080" i="1" dirty="0" smtClean="0">
                <a:latin typeface="Calibri" charset="0"/>
                <a:ea typeface="Calibri" charset="0"/>
                <a:cs typeface="Times New Roman" charset="0"/>
              </a:rPr>
              <a:t> </a:t>
            </a:r>
            <a:endParaRPr lang="en-US" sz="1080" i="1" dirty="0">
              <a:latin typeface="Calibri" charset="0"/>
              <a:ea typeface="Calibri" charset="0"/>
              <a:cs typeface="Times New Roman" charset="0"/>
            </a:endParaRPr>
          </a:p>
          <a:p>
            <a:r>
              <a:rPr lang="en-GB" sz="1080" dirty="0">
                <a:latin typeface="Calibri" charset="0"/>
                <a:ea typeface="Calibri" charset="0"/>
                <a:cs typeface="Times New Roman" charset="0"/>
              </a:rPr>
              <a:t> </a:t>
            </a:r>
            <a:endParaRPr lang="en-GB" sz="1080" dirty="0" smtClean="0">
              <a:latin typeface="Calibri" charset="0"/>
              <a:ea typeface="Calibri" charset="0"/>
              <a:cs typeface="Times New Roman" charset="0"/>
            </a:endParaRPr>
          </a:p>
          <a:p>
            <a:r>
              <a:rPr lang="en-GB" sz="1080" b="1" dirty="0" smtClean="0">
                <a:latin typeface="Calibri" charset="0"/>
                <a:ea typeface="Calibri" charset="0"/>
                <a:cs typeface="Times New Roman" charset="0"/>
              </a:rPr>
              <a:t>People</a:t>
            </a:r>
            <a:r>
              <a:rPr lang="en-GB" sz="1080" dirty="0" smtClean="0">
                <a:latin typeface="Calibri" charset="0"/>
                <a:ea typeface="Calibri" charset="0"/>
                <a:cs typeface="Times New Roman" charset="0"/>
              </a:rPr>
              <a:t>:</a:t>
            </a:r>
          </a:p>
          <a:p>
            <a:r>
              <a:rPr lang="en-GB" sz="1080" dirty="0" smtClean="0">
                <a:latin typeface="Calibri" charset="0"/>
                <a:ea typeface="Calibri" charset="0"/>
                <a:cs typeface="Times New Roman" charset="0"/>
              </a:rPr>
              <a:t>Steward – </a:t>
            </a:r>
            <a:r>
              <a:rPr lang="en-GB" sz="1080" i="1" dirty="0" smtClean="0">
                <a:latin typeface="Calibri" charset="0"/>
                <a:ea typeface="Calibri" charset="0"/>
                <a:cs typeface="Times New Roman" charset="0"/>
              </a:rPr>
              <a:t>chief servant of the estate, managed lands and taxes and domestic affairs. Left in charge when the Lord was away. Can mean chief servant to the King.</a:t>
            </a:r>
          </a:p>
          <a:p>
            <a:r>
              <a:rPr lang="en-GB" sz="1080" dirty="0" smtClean="0">
                <a:latin typeface="Calibri" charset="0"/>
                <a:ea typeface="Calibri" charset="0"/>
                <a:cs typeface="Times New Roman" charset="0"/>
              </a:rPr>
              <a:t>Constable</a:t>
            </a:r>
            <a:r>
              <a:rPr lang="en-US" sz="1080" dirty="0" smtClean="0">
                <a:latin typeface="Calibri" charset="0"/>
                <a:ea typeface="Calibri" charset="0"/>
                <a:cs typeface="Times New Roman" charset="0"/>
              </a:rPr>
              <a:t> – </a:t>
            </a:r>
            <a:r>
              <a:rPr lang="en-US" sz="1080" i="1" dirty="0" smtClean="0">
                <a:latin typeface="Calibri" charset="0"/>
                <a:ea typeface="Calibri" charset="0"/>
                <a:cs typeface="Times New Roman" charset="0"/>
              </a:rPr>
              <a:t>could be left in charge of the estate when the Lord was away. Usually a local official who had been appointed to keep order.</a:t>
            </a:r>
          </a:p>
          <a:p>
            <a:r>
              <a:rPr lang="en-US" sz="1080" dirty="0" smtClean="0">
                <a:latin typeface="Calibri" charset="0"/>
                <a:ea typeface="Calibri" charset="0"/>
                <a:cs typeface="Times New Roman" charset="0"/>
              </a:rPr>
              <a:t>Tenant – </a:t>
            </a:r>
            <a:r>
              <a:rPr lang="en-US" sz="1080" i="1" dirty="0" smtClean="0">
                <a:latin typeface="Calibri" charset="0"/>
                <a:ea typeface="Calibri" charset="0"/>
                <a:cs typeface="Times New Roman" charset="0"/>
              </a:rPr>
              <a:t>peasant renting land from the lord. </a:t>
            </a:r>
          </a:p>
          <a:p>
            <a:r>
              <a:rPr lang="en-US" sz="1080" dirty="0" smtClean="0">
                <a:latin typeface="Calibri" charset="0"/>
                <a:ea typeface="Calibri" charset="0"/>
                <a:cs typeface="Times New Roman" charset="0"/>
              </a:rPr>
              <a:t>Lancastrian – </a:t>
            </a:r>
            <a:r>
              <a:rPr lang="en-US" sz="1080" i="1" dirty="0" smtClean="0">
                <a:latin typeface="Calibri" charset="0"/>
                <a:ea typeface="Calibri" charset="0"/>
                <a:cs typeface="Times New Roman" charset="0"/>
              </a:rPr>
              <a:t>a supporter of the House of Lancaster, represented by a red rose, in the Wars of the Roses </a:t>
            </a:r>
            <a:r>
              <a:rPr lang="en-US" sz="1080" i="1" dirty="0">
                <a:latin typeface="Calibri" charset="0"/>
                <a:ea typeface="Calibri" charset="0"/>
                <a:cs typeface="Times New Roman" charset="0"/>
              </a:rPr>
              <a:t>(</a:t>
            </a:r>
            <a:r>
              <a:rPr lang="en-US" sz="1080" i="1" dirty="0" smtClean="0">
                <a:latin typeface="Calibri" charset="0"/>
                <a:ea typeface="Calibri" charset="0"/>
                <a:cs typeface="Times New Roman" charset="0"/>
              </a:rPr>
              <a:t>1455-1485) Henry Tudor (VII) </a:t>
            </a:r>
          </a:p>
          <a:p>
            <a:r>
              <a:rPr lang="en-US" sz="1080" dirty="0" smtClean="0">
                <a:latin typeface="Calibri" charset="0"/>
                <a:ea typeface="Calibri" charset="0"/>
                <a:cs typeface="Times New Roman" charset="0"/>
              </a:rPr>
              <a:t>Yorkist</a:t>
            </a:r>
            <a:r>
              <a:rPr lang="en-US" sz="1080" i="1" dirty="0" smtClean="0">
                <a:latin typeface="Calibri" charset="0"/>
                <a:ea typeface="Calibri" charset="0"/>
                <a:cs typeface="Times New Roman" charset="0"/>
              </a:rPr>
              <a:t> – a supporter of the House of York, represented by a white rose, in the Wars of the Roses (1455-85) Richard III </a:t>
            </a:r>
          </a:p>
          <a:p>
            <a:r>
              <a:rPr lang="en-US" sz="1080" dirty="0" smtClean="0">
                <a:latin typeface="Calibri" charset="0"/>
                <a:ea typeface="Calibri" charset="0"/>
                <a:cs typeface="Times New Roman" charset="0"/>
              </a:rPr>
              <a:t>Royalist/Cavalier – </a:t>
            </a:r>
            <a:r>
              <a:rPr lang="en-US" sz="1080" i="1" dirty="0" smtClean="0">
                <a:latin typeface="Calibri" charset="0"/>
                <a:ea typeface="Calibri" charset="0"/>
                <a:cs typeface="Times New Roman" charset="0"/>
              </a:rPr>
              <a:t>supporter of the King during the English Civil War (1642-1649)</a:t>
            </a:r>
          </a:p>
          <a:p>
            <a:r>
              <a:rPr lang="en-US" sz="1080" dirty="0" smtClean="0">
                <a:latin typeface="Calibri" charset="0"/>
                <a:ea typeface="Calibri" charset="0"/>
                <a:cs typeface="Times New Roman" charset="0"/>
              </a:rPr>
              <a:t>Parliamentarian/Roundhead </a:t>
            </a:r>
            <a:r>
              <a:rPr lang="en-US" sz="1080" i="1" dirty="0" smtClean="0">
                <a:latin typeface="Calibri" charset="0"/>
                <a:ea typeface="Calibri" charset="0"/>
                <a:cs typeface="Times New Roman" charset="0"/>
              </a:rPr>
              <a:t>– supporter of Parliament during the English Civil War (1642-1649)</a:t>
            </a:r>
          </a:p>
          <a:p>
            <a:r>
              <a:rPr lang="en-US" sz="1080" dirty="0" smtClean="0">
                <a:latin typeface="Calibri" charset="0"/>
                <a:ea typeface="Calibri" charset="0"/>
                <a:cs typeface="Times New Roman" charset="0"/>
              </a:rPr>
              <a:t>Jacobite – </a:t>
            </a:r>
            <a:r>
              <a:rPr lang="en-US" sz="1080" i="1" dirty="0" smtClean="0">
                <a:latin typeface="Calibri" charset="0"/>
                <a:ea typeface="Calibri" charset="0"/>
                <a:cs typeface="Times New Roman" charset="0"/>
              </a:rPr>
              <a:t>supporter of returning a Catholic King to the throne and reducing Parliament’s power (1680s-1750s)</a:t>
            </a:r>
          </a:p>
          <a:p>
            <a:endParaRPr lang="en-US" sz="1080" i="1" dirty="0">
              <a:latin typeface="Calibri" charset="0"/>
              <a:ea typeface="Calibri" charset="0"/>
              <a:cs typeface="Times New Roman" charset="0"/>
            </a:endParaRPr>
          </a:p>
          <a:p>
            <a:r>
              <a:rPr lang="en-US" sz="1080" b="1" dirty="0" smtClean="0">
                <a:latin typeface="Calibri" charset="0"/>
                <a:ea typeface="Calibri" charset="0"/>
                <a:cs typeface="Times New Roman" charset="0"/>
              </a:rPr>
              <a:t>Other:</a:t>
            </a:r>
          </a:p>
          <a:p>
            <a:r>
              <a:rPr lang="en-US" sz="1080" dirty="0" smtClean="0">
                <a:latin typeface="Calibri" charset="0"/>
                <a:ea typeface="Calibri" charset="0"/>
                <a:cs typeface="Times New Roman" charset="0"/>
              </a:rPr>
              <a:t>Harrying of the north – </a:t>
            </a:r>
            <a:r>
              <a:rPr lang="en-US" sz="1080" i="1" dirty="0" smtClean="0">
                <a:latin typeface="Calibri" charset="0"/>
                <a:ea typeface="Calibri" charset="0"/>
                <a:cs typeface="Times New Roman" charset="0"/>
              </a:rPr>
              <a:t>William the Conqueror laid waste to (burnt) land between Durham and York 1069-70 in response to rebellions.</a:t>
            </a:r>
          </a:p>
          <a:p>
            <a:r>
              <a:rPr lang="en-US" sz="1080" dirty="0" smtClean="0">
                <a:latin typeface="Calibri" charset="0"/>
                <a:ea typeface="Calibri" charset="0"/>
                <a:cs typeface="Times New Roman" charset="0"/>
              </a:rPr>
              <a:t>Siege – </a:t>
            </a:r>
            <a:r>
              <a:rPr lang="en-US" sz="1080" i="1" dirty="0" smtClean="0">
                <a:latin typeface="Calibri" charset="0"/>
                <a:ea typeface="Calibri" charset="0"/>
                <a:cs typeface="Times New Roman" charset="0"/>
              </a:rPr>
              <a:t>enemy forces surround a location (castle) and cut off essential supplies (food/water etc.) to make those inside surrender. </a:t>
            </a:r>
          </a:p>
          <a:p>
            <a:r>
              <a:rPr lang="en-US" sz="1080" dirty="0" smtClean="0">
                <a:latin typeface="Calibri" charset="0"/>
                <a:ea typeface="Calibri" charset="0"/>
                <a:cs typeface="Times New Roman" charset="0"/>
              </a:rPr>
              <a:t>Royal Court – </a:t>
            </a:r>
            <a:r>
              <a:rPr lang="en-US" sz="1080" i="1" dirty="0" smtClean="0">
                <a:latin typeface="Calibri" charset="0"/>
                <a:ea typeface="Calibri" charset="0"/>
                <a:cs typeface="Times New Roman" charset="0"/>
              </a:rPr>
              <a:t>can mean the King’s household, can also mean a legal court of justice that could visit around the country to administer justice in the King’s name.</a:t>
            </a:r>
          </a:p>
          <a:p>
            <a:r>
              <a:rPr lang="en-US" sz="1080" dirty="0" smtClean="0">
                <a:latin typeface="Calibri" charset="0"/>
                <a:ea typeface="Calibri" charset="0"/>
                <a:cs typeface="Times New Roman" charset="0"/>
              </a:rPr>
              <a:t>Gothic – </a:t>
            </a:r>
            <a:r>
              <a:rPr lang="en-US" sz="1080" i="1" dirty="0" smtClean="0">
                <a:latin typeface="Calibri" charset="0"/>
                <a:ea typeface="Calibri" charset="0"/>
                <a:cs typeface="Times New Roman" charset="0"/>
              </a:rPr>
              <a:t>a style of architecture fashionable in the early 1800s </a:t>
            </a:r>
            <a:endParaRPr lang="en-US" sz="1080" dirty="0">
              <a:latin typeface="Calibri" charset="0"/>
              <a:ea typeface="Calibri" charset="0"/>
              <a:cs typeface="Times New Roman" charset="0"/>
            </a:endParaRPr>
          </a:p>
        </p:txBody>
      </p:sp>
    </p:spTree>
    <p:extLst>
      <p:ext uri="{BB962C8B-B14F-4D97-AF65-F5344CB8AC3E}">
        <p14:creationId xmlns:p14="http://schemas.microsoft.com/office/powerpoint/2010/main" val="7775696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38489646"/>
              </p:ext>
            </p:extLst>
          </p:nvPr>
        </p:nvGraphicFramePr>
        <p:xfrm>
          <a:off x="0" y="386408"/>
          <a:ext cx="9144001" cy="6471592"/>
        </p:xfrm>
        <a:graphic>
          <a:graphicData uri="http://schemas.openxmlformats.org/drawingml/2006/table">
            <a:tbl>
              <a:tblPr firstRow="1" bandRow="1">
                <a:tableStyleId>{5C22544A-7EE6-4342-B048-85BDC9FD1C3A}</a:tableStyleId>
              </a:tblPr>
              <a:tblGrid>
                <a:gridCol w="1224643">
                  <a:extLst>
                    <a:ext uri="{9D8B030D-6E8A-4147-A177-3AD203B41FA5}">
                      <a16:colId xmlns="" xmlns:a16="http://schemas.microsoft.com/office/drawing/2014/main" val="2395186932"/>
                    </a:ext>
                  </a:extLst>
                </a:gridCol>
                <a:gridCol w="3037114">
                  <a:extLst>
                    <a:ext uri="{9D8B030D-6E8A-4147-A177-3AD203B41FA5}">
                      <a16:colId xmlns="" xmlns:a16="http://schemas.microsoft.com/office/drawing/2014/main" val="2539717567"/>
                    </a:ext>
                  </a:extLst>
                </a:gridCol>
                <a:gridCol w="4882244">
                  <a:extLst>
                    <a:ext uri="{9D8B030D-6E8A-4147-A177-3AD203B41FA5}">
                      <a16:colId xmlns="" xmlns:a16="http://schemas.microsoft.com/office/drawing/2014/main" val="1757460017"/>
                    </a:ext>
                  </a:extLst>
                </a:gridCol>
              </a:tblGrid>
              <a:tr h="713679">
                <a:tc>
                  <a:txBody>
                    <a:bodyPr/>
                    <a:lstStyle/>
                    <a:p>
                      <a:r>
                        <a:rPr lang="en-GB" sz="1000" b="0" dirty="0" smtClean="0">
                          <a:solidFill>
                            <a:schemeClr val="tx1"/>
                          </a:solidFill>
                        </a:rPr>
                        <a:t>Colour</a:t>
                      </a:r>
                      <a:r>
                        <a:rPr lang="en-GB" sz="1000" b="0" baseline="0" dirty="0" smtClean="0">
                          <a:solidFill>
                            <a:schemeClr val="tx1"/>
                          </a:solidFill>
                        </a:rPr>
                        <a:t> code:</a:t>
                      </a:r>
                    </a:p>
                    <a:p>
                      <a:r>
                        <a:rPr lang="en-GB" sz="1000" b="0" baseline="0" dirty="0" smtClean="0">
                          <a:solidFill>
                            <a:schemeClr val="tx1"/>
                          </a:solidFill>
                        </a:rPr>
                        <a:t>Pickering Castle</a:t>
                      </a:r>
                    </a:p>
                    <a:p>
                      <a:r>
                        <a:rPr lang="en-GB" sz="1000" b="0" baseline="0" dirty="0" smtClean="0">
                          <a:solidFill>
                            <a:schemeClr val="tx1"/>
                          </a:solidFill>
                        </a:rPr>
                        <a:t>Scarborough Castle</a:t>
                      </a:r>
                    </a:p>
                    <a:p>
                      <a:r>
                        <a:rPr lang="en-GB" sz="1000" b="0" baseline="0" dirty="0" smtClean="0">
                          <a:solidFill>
                            <a:schemeClr val="tx1"/>
                          </a:solidFill>
                        </a:rPr>
                        <a:t>Alnwick Castle</a:t>
                      </a:r>
                      <a:endParaRPr lang="en-GB" sz="1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500" dirty="0" smtClean="0">
                          <a:solidFill>
                            <a:schemeClr val="tx1"/>
                          </a:solidFill>
                        </a:rPr>
                        <a:t>SIMILAR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500" dirty="0" smtClean="0">
                          <a:solidFill>
                            <a:schemeClr val="tx1"/>
                          </a:solidFill>
                        </a:rPr>
                        <a:t>DIFFERENT to Helmsley Castle</a:t>
                      </a:r>
                      <a:endParaRPr lang="en-GB" sz="15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996977101"/>
                  </a:ext>
                </a:extLst>
              </a:tr>
              <a:tr h="1667609">
                <a:tc>
                  <a:txBody>
                    <a:bodyPr/>
                    <a:lstStyle/>
                    <a:p>
                      <a:r>
                        <a:rPr lang="en-GB" sz="1200" dirty="0" smtClean="0">
                          <a:solidFill>
                            <a:schemeClr val="tx1"/>
                          </a:solidFill>
                        </a:rPr>
                        <a:t>Reasons</a:t>
                      </a:r>
                      <a:r>
                        <a:rPr lang="en-GB" sz="1200" baseline="0" dirty="0" smtClean="0">
                          <a:solidFill>
                            <a:schemeClr val="tx1"/>
                          </a:solidFill>
                        </a:rPr>
                        <a:t> for building, location</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591911532"/>
                  </a:ext>
                </a:extLst>
              </a:tr>
              <a:tr h="1636308">
                <a:tc>
                  <a:txBody>
                    <a:bodyPr/>
                    <a:lstStyle/>
                    <a:p>
                      <a:r>
                        <a:rPr lang="en-GB" sz="1200" dirty="0" smtClean="0">
                          <a:solidFill>
                            <a:schemeClr val="tx1"/>
                          </a:solidFill>
                        </a:rPr>
                        <a:t>People living</a:t>
                      </a:r>
                      <a:r>
                        <a:rPr lang="en-GB" sz="1200" baseline="0" dirty="0" smtClean="0">
                          <a:solidFill>
                            <a:schemeClr val="tx1"/>
                          </a:solidFill>
                        </a:rPr>
                        <a:t> there/using it</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992924244"/>
                  </a:ext>
                </a:extLst>
              </a:tr>
              <a:tr h="2453996">
                <a:tc>
                  <a:txBody>
                    <a:bodyPr/>
                    <a:lstStyle/>
                    <a:p>
                      <a:r>
                        <a:rPr lang="en-GB" sz="1200" dirty="0" smtClean="0">
                          <a:solidFill>
                            <a:schemeClr val="tx1"/>
                          </a:solidFill>
                        </a:rPr>
                        <a:t>Physical elements/alterations</a:t>
                      </a:r>
                      <a:r>
                        <a:rPr lang="en-GB" sz="1200" baseline="0" dirty="0" smtClean="0">
                          <a:solidFill>
                            <a:schemeClr val="tx1"/>
                          </a:solidFill>
                        </a:rPr>
                        <a:t> to the castle over time</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75499382"/>
                  </a:ext>
                </a:extLst>
              </a:tr>
            </a:tbl>
          </a:graphicData>
        </a:graphic>
      </p:graphicFrame>
      <p:sp>
        <p:nvSpPr>
          <p:cNvPr id="6" name="Title 1"/>
          <p:cNvSpPr txBox="1">
            <a:spLocks/>
          </p:cNvSpPr>
          <p:nvPr/>
        </p:nvSpPr>
        <p:spPr>
          <a:xfrm>
            <a:off x="0" y="0"/>
            <a:ext cx="9144000" cy="51977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800" b="1" u="sng" dirty="0" smtClean="0"/>
              <a:t>How typical is Helmsley compared to other castles?</a:t>
            </a:r>
            <a:endParaRPr lang="en-US" sz="1800" b="1" u="sng" dirty="0"/>
          </a:p>
        </p:txBody>
      </p:sp>
      <p:sp>
        <p:nvSpPr>
          <p:cNvPr id="2" name="Rectangle 1"/>
          <p:cNvSpPr/>
          <p:nvPr/>
        </p:nvSpPr>
        <p:spPr>
          <a:xfrm rot="20152247">
            <a:off x="-147119" y="2547786"/>
            <a:ext cx="10011882" cy="2585323"/>
          </a:xfrm>
          <a:prstGeom prst="rect">
            <a:avLst/>
          </a:prstGeom>
          <a:noFill/>
        </p:spPr>
        <p:txBody>
          <a:bodyPr wrap="square" lIns="91440" tIns="45720" rIns="91440" bIns="45720">
            <a:spAutoFit/>
          </a:bodyPr>
          <a:lstStyle/>
          <a:p>
            <a:pPr algn="ctr"/>
            <a:r>
              <a:rPr lang="en-US" sz="5400" b="0" cap="none" spc="0" dirty="0" smtClean="0">
                <a:ln w="0"/>
                <a:solidFill>
                  <a:srgbClr val="FF0000"/>
                </a:solidFill>
                <a:effectLst>
                  <a:outerShdw blurRad="38100" dist="19050" dir="2700000" algn="tl" rotWithShape="0">
                    <a:schemeClr val="dk1">
                      <a:alpha val="40000"/>
                    </a:schemeClr>
                  </a:outerShdw>
                </a:effectLst>
              </a:rPr>
              <a:t>THIS NEEDS HELMSLEY info included to make comparison easier</a:t>
            </a:r>
            <a:endParaRPr lang="en-US" sz="5400" b="0" cap="none" spc="0" dirty="0">
              <a:ln w="0"/>
              <a:solidFill>
                <a:srgbClr val="FF00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9437682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6174</TotalTime>
  <Words>6827</Words>
  <Application>Microsoft Macintosh PowerPoint</Application>
  <PresentationFormat>On-screen Show (4:3)</PresentationFormat>
  <Paragraphs>488</Paragraphs>
  <Slides>32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Calibri</vt:lpstr>
      <vt:lpstr>Calibri Light</vt:lpstr>
      <vt:lpstr>Comic Sans MS</vt:lpstr>
      <vt:lpstr>Times New Roman</vt:lpstr>
      <vt:lpstr>Arial</vt:lpstr>
      <vt:lpstr>Office Theme</vt:lpstr>
      <vt:lpstr>Part of being able to compare Helmsley means knowing it well so…  Starter:</vt:lpstr>
      <vt:lpstr>PowerPoint Presentation</vt:lpstr>
      <vt:lpstr>Quiz! 1. Who won the Battle of Hastings and when? 2. Who did he grant the manor lands at Helmsley to? 3. Why did this man lose the lands? 4. What do we know about Helmsley until the 12th Century? 5. Who did King Henry II grant the lands to around 1120? 6. What family name had the castle until the 17th Century? 7. What/who were the rooms around the South Barbican for? 8. Why is the East tower the first thing you see as you come into the castle? 9. What did the Lord do the East tower in the 14th Century and why? 10. When was King Edward III due to visit the castle? 11. Where is the chapel building? Why? 12. What was the main leisure activity at the castle when lived in?  13. When was the mansion attached to the West Tower built? 14. Who slighted the East Tower? When? Why? 15. What was the purpose of Helmsley after Duncombe Park was built? 16. What would Helmsley have been used for if the Nazis invaded during WW2?   </vt:lpstr>
      <vt:lpstr>Quiz: Answers</vt:lpstr>
      <vt:lpstr>So – how typical is Helmsley Castle as an example of castles throughout history?</vt:lpstr>
      <vt:lpstr>PowerPoint Presentation</vt:lpstr>
      <vt:lpstr>PowerPoint Presentation</vt:lpstr>
      <vt:lpstr>Glossary</vt:lpstr>
      <vt:lpstr>PowerPoint Presentation</vt:lpstr>
      <vt:lpstr>PowerPoint Presentation</vt:lpstr>
      <vt:lpstr>PowerPoint Presentation</vt:lpstr>
      <vt:lpstr>PowerPoint Presentation</vt:lpstr>
      <vt:lpstr>PowerPoint Presentation</vt:lpstr>
      <vt:lpstr>Interpretations of what Norman castles were for…</vt:lpstr>
      <vt:lpstr>PowerPoint Presentation</vt:lpstr>
      <vt:lpstr>SKILLS practice </vt:lpstr>
      <vt:lpstr>Resources</vt:lpstr>
      <vt:lpstr>How similar is Helmsley to other English castles?  </vt:lpstr>
      <vt:lpstr>How typical is Helmsley compared to other castles?</vt:lpstr>
      <vt:lpstr>How typical is Helmsley compared to other castles?</vt:lpstr>
      <vt:lpstr>How typical is Helmsley compared to other castles?</vt:lpstr>
      <vt:lpstr>How typical is Helmsley compared to other castles?</vt:lpstr>
      <vt:lpstr>How typical is Helmsley compared to other castles?</vt:lpstr>
      <vt:lpstr>How typical is Helmsley compared to other castles?</vt:lpstr>
      <vt:lpstr>How typical is Helmsley compared to other castles?</vt:lpstr>
      <vt:lpstr>How typical is Helmsley compared to other castles?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Quiz! 1. Who won the Battle of Hastings and when? 2. Who did he grant the manor lands at Helmsley to? 3. Why did this man lose the lands? 4. What do we know about Helmsley until the 12th Century? 5. Who did King Henry II grant the lands to around 1120? 6. What family name had the castle until the 17th Century?    </dc:title>
  <dc:creator>Natalie Kesterton</dc:creator>
  <cp:lastModifiedBy>Natalie Kesterton</cp:lastModifiedBy>
  <cp:revision>72</cp:revision>
  <cp:lastPrinted>2017-06-07T07:07:04Z</cp:lastPrinted>
  <dcterms:created xsi:type="dcterms:W3CDTF">2017-05-20T07:55:30Z</dcterms:created>
  <dcterms:modified xsi:type="dcterms:W3CDTF">2017-08-30T13:56:56Z</dcterms:modified>
</cp:coreProperties>
</file>