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36"/>
  </p:notesMasterIdLst>
  <p:handoutMasterIdLst>
    <p:handoutMasterId r:id="rId37"/>
  </p:handoutMasterIdLst>
  <p:sldIdLst>
    <p:sldId id="299" r:id="rId2"/>
    <p:sldId id="258" r:id="rId3"/>
    <p:sldId id="281" r:id="rId4"/>
    <p:sldId id="263" r:id="rId5"/>
    <p:sldId id="279" r:id="rId6"/>
    <p:sldId id="264" r:id="rId7"/>
    <p:sldId id="282" r:id="rId8"/>
    <p:sldId id="283" r:id="rId9"/>
    <p:sldId id="276" r:id="rId10"/>
    <p:sldId id="291" r:id="rId11"/>
    <p:sldId id="284" r:id="rId12"/>
    <p:sldId id="285" r:id="rId13"/>
    <p:sldId id="289" r:id="rId14"/>
    <p:sldId id="288" r:id="rId15"/>
    <p:sldId id="262" r:id="rId16"/>
    <p:sldId id="290" r:id="rId17"/>
    <p:sldId id="305" r:id="rId18"/>
    <p:sldId id="303" r:id="rId19"/>
    <p:sldId id="280" r:id="rId20"/>
    <p:sldId id="296" r:id="rId21"/>
    <p:sldId id="302" r:id="rId22"/>
    <p:sldId id="300" r:id="rId23"/>
    <p:sldId id="301" r:id="rId24"/>
    <p:sldId id="298" r:id="rId25"/>
    <p:sldId id="304" r:id="rId26"/>
    <p:sldId id="306" r:id="rId27"/>
    <p:sldId id="307" r:id="rId28"/>
    <p:sldId id="308" r:id="rId29"/>
    <p:sldId id="309" r:id="rId30"/>
    <p:sldId id="286" r:id="rId31"/>
    <p:sldId id="310" r:id="rId32"/>
    <p:sldId id="277" r:id="rId33"/>
    <p:sldId id="278" r:id="rId34"/>
    <p:sldId id="275" r:id="rId35"/>
  </p:sldIdLst>
  <p:sldSz cx="9144000" cy="6858000" type="screen4x3"/>
  <p:notesSz cx="6799263" cy="99298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9812"/>
    <p:restoredTop sz="84569"/>
  </p:normalViewPr>
  <p:slideViewPr>
    <p:cSldViewPr snapToGrid="0" snapToObjects="1">
      <p:cViewPr varScale="1">
        <p:scale>
          <a:sx n="77" d="100"/>
          <a:sy n="77" d="100"/>
        </p:scale>
        <p:origin x="192" y="5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notesMaster" Target="notesMasters/notesMaster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handoutMaster" Target="handoutMasters/handoutMaster1.xml"/><Relationship Id="rId38" Type="http://schemas.openxmlformats.org/officeDocument/2006/relationships/presProps" Target="presProps.xml"/><Relationship Id="rId39" Type="http://schemas.openxmlformats.org/officeDocument/2006/relationships/viewProps" Target="viewProps.xml"/><Relationship Id="rId40" Type="http://schemas.openxmlformats.org/officeDocument/2006/relationships/theme" Target="theme/theme1.xml"/><Relationship Id="rId41"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847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1275" y="0"/>
            <a:ext cx="2946400" cy="498475"/>
          </a:xfrm>
          <a:prstGeom prst="rect">
            <a:avLst/>
          </a:prstGeom>
        </p:spPr>
        <p:txBody>
          <a:bodyPr vert="horz" lIns="91440" tIns="45720" rIns="91440" bIns="45720" rtlCol="0"/>
          <a:lstStyle>
            <a:lvl1pPr algn="r">
              <a:defRPr sz="1200"/>
            </a:lvl1pPr>
          </a:lstStyle>
          <a:p>
            <a:fld id="{3952E5C4-3CEE-4857-9F8E-EE66D0EF583D}" type="datetimeFigureOut">
              <a:rPr lang="en-GB" smtClean="0"/>
              <a:t>30/08/2017</a:t>
            </a:fld>
            <a:endParaRPr lang="en-GB"/>
          </a:p>
        </p:txBody>
      </p:sp>
      <p:sp>
        <p:nvSpPr>
          <p:cNvPr id="4" name="Footer Placeholder 3"/>
          <p:cNvSpPr>
            <a:spLocks noGrp="1"/>
          </p:cNvSpPr>
          <p:nvPr>
            <p:ph type="ftr" sz="quarter" idx="2"/>
          </p:nvPr>
        </p:nvSpPr>
        <p:spPr>
          <a:xfrm>
            <a:off x="0" y="9431338"/>
            <a:ext cx="2946400" cy="498475"/>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51275" y="9431338"/>
            <a:ext cx="2946400" cy="498475"/>
          </a:xfrm>
          <a:prstGeom prst="rect">
            <a:avLst/>
          </a:prstGeom>
        </p:spPr>
        <p:txBody>
          <a:bodyPr vert="horz" lIns="91440" tIns="45720" rIns="91440" bIns="45720" rtlCol="0" anchor="b"/>
          <a:lstStyle>
            <a:lvl1pPr algn="r">
              <a:defRPr sz="1200"/>
            </a:lvl1pPr>
          </a:lstStyle>
          <a:p>
            <a:fld id="{94FEB471-82A7-46D0-9AA2-3ACCF9654A47}" type="slidenum">
              <a:rPr lang="en-GB" smtClean="0"/>
              <a:t>‹#›</a:t>
            </a:fld>
            <a:endParaRPr lang="en-GB"/>
          </a:p>
        </p:txBody>
      </p:sp>
    </p:spTree>
    <p:extLst>
      <p:ext uri="{BB962C8B-B14F-4D97-AF65-F5344CB8AC3E}">
        <p14:creationId xmlns:p14="http://schemas.microsoft.com/office/powerpoint/2010/main" val="17489869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348" cy="498215"/>
          </a:xfrm>
          <a:prstGeom prst="rect">
            <a:avLst/>
          </a:prstGeom>
        </p:spPr>
        <p:txBody>
          <a:bodyPr vert="horz" lIns="91733" tIns="45866" rIns="91733" bIns="45866" rtlCol="0"/>
          <a:lstStyle>
            <a:lvl1pPr algn="l">
              <a:defRPr sz="1200"/>
            </a:lvl1pPr>
          </a:lstStyle>
          <a:p>
            <a:endParaRPr lang="en-US"/>
          </a:p>
        </p:txBody>
      </p:sp>
      <p:sp>
        <p:nvSpPr>
          <p:cNvPr id="3" name="Date Placeholder 2"/>
          <p:cNvSpPr>
            <a:spLocks noGrp="1"/>
          </p:cNvSpPr>
          <p:nvPr>
            <p:ph type="dt" idx="1"/>
          </p:nvPr>
        </p:nvSpPr>
        <p:spPr>
          <a:xfrm>
            <a:off x="3851343" y="0"/>
            <a:ext cx="2946348" cy="498215"/>
          </a:xfrm>
          <a:prstGeom prst="rect">
            <a:avLst/>
          </a:prstGeom>
        </p:spPr>
        <p:txBody>
          <a:bodyPr vert="horz" lIns="91733" tIns="45866" rIns="91733" bIns="45866" rtlCol="0"/>
          <a:lstStyle>
            <a:lvl1pPr algn="r">
              <a:defRPr sz="1200"/>
            </a:lvl1pPr>
          </a:lstStyle>
          <a:p>
            <a:fld id="{E5167683-44BF-324B-B4BC-8E25A5DC2B3E}" type="datetimeFigureOut">
              <a:rPr lang="en-US" smtClean="0"/>
              <a:t>8/30/17</a:t>
            </a:fld>
            <a:endParaRPr lang="en-US"/>
          </a:p>
        </p:txBody>
      </p:sp>
      <p:sp>
        <p:nvSpPr>
          <p:cNvPr id="4" name="Slide Image Placeholder 3"/>
          <p:cNvSpPr>
            <a:spLocks noGrp="1" noRot="1" noChangeAspect="1"/>
          </p:cNvSpPr>
          <p:nvPr>
            <p:ph type="sldImg" idx="2"/>
          </p:nvPr>
        </p:nvSpPr>
        <p:spPr>
          <a:xfrm>
            <a:off x="1165225" y="1241425"/>
            <a:ext cx="4468813" cy="3351213"/>
          </a:xfrm>
          <a:prstGeom prst="rect">
            <a:avLst/>
          </a:prstGeom>
          <a:noFill/>
          <a:ln w="12700">
            <a:solidFill>
              <a:prstClr val="black"/>
            </a:solidFill>
          </a:ln>
        </p:spPr>
        <p:txBody>
          <a:bodyPr vert="horz" lIns="91733" tIns="45866" rIns="91733" bIns="45866" rtlCol="0" anchor="ctr"/>
          <a:lstStyle/>
          <a:p>
            <a:endParaRPr lang="en-US"/>
          </a:p>
        </p:txBody>
      </p:sp>
      <p:sp>
        <p:nvSpPr>
          <p:cNvPr id="5" name="Notes Placeholder 4"/>
          <p:cNvSpPr>
            <a:spLocks noGrp="1"/>
          </p:cNvSpPr>
          <p:nvPr>
            <p:ph type="body" sz="quarter" idx="3"/>
          </p:nvPr>
        </p:nvSpPr>
        <p:spPr>
          <a:xfrm>
            <a:off x="679927" y="4778722"/>
            <a:ext cx="5439410" cy="3909864"/>
          </a:xfrm>
          <a:prstGeom prst="rect">
            <a:avLst/>
          </a:prstGeom>
        </p:spPr>
        <p:txBody>
          <a:bodyPr vert="horz" lIns="91733" tIns="45866" rIns="91733" bIns="45866"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31600"/>
            <a:ext cx="2946348" cy="498214"/>
          </a:xfrm>
          <a:prstGeom prst="rect">
            <a:avLst/>
          </a:prstGeom>
        </p:spPr>
        <p:txBody>
          <a:bodyPr vert="horz" lIns="91733" tIns="45866" rIns="91733" bIns="45866" rtlCol="0" anchor="b"/>
          <a:lstStyle>
            <a:lvl1pPr algn="l">
              <a:defRPr sz="1200"/>
            </a:lvl1pPr>
          </a:lstStyle>
          <a:p>
            <a:endParaRPr lang="en-US"/>
          </a:p>
        </p:txBody>
      </p:sp>
      <p:sp>
        <p:nvSpPr>
          <p:cNvPr id="7" name="Slide Number Placeholder 6"/>
          <p:cNvSpPr>
            <a:spLocks noGrp="1"/>
          </p:cNvSpPr>
          <p:nvPr>
            <p:ph type="sldNum" sz="quarter" idx="5"/>
          </p:nvPr>
        </p:nvSpPr>
        <p:spPr>
          <a:xfrm>
            <a:off x="3851343" y="9431600"/>
            <a:ext cx="2946348" cy="498214"/>
          </a:xfrm>
          <a:prstGeom prst="rect">
            <a:avLst/>
          </a:prstGeom>
        </p:spPr>
        <p:txBody>
          <a:bodyPr vert="horz" lIns="91733" tIns="45866" rIns="91733" bIns="45866" rtlCol="0" anchor="b"/>
          <a:lstStyle>
            <a:lvl1pPr algn="r">
              <a:defRPr sz="1200"/>
            </a:lvl1pPr>
          </a:lstStyle>
          <a:p>
            <a:fld id="{E8D38507-19F0-954C-AC14-4BD429BFA71F}" type="slidenum">
              <a:rPr lang="en-US" smtClean="0"/>
              <a:t>‹#›</a:t>
            </a:fld>
            <a:endParaRPr lang="en-US"/>
          </a:p>
        </p:txBody>
      </p:sp>
    </p:spTree>
    <p:extLst>
      <p:ext uri="{BB962C8B-B14F-4D97-AF65-F5344CB8AC3E}">
        <p14:creationId xmlns:p14="http://schemas.microsoft.com/office/powerpoint/2010/main" val="5147248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SIMILAR</a:t>
            </a:r>
          </a:p>
          <a:p>
            <a:r>
              <a:rPr lang="en-GB" dirty="0" smtClean="0"/>
              <a:t>-near a river</a:t>
            </a:r>
          </a:p>
          <a:p>
            <a:r>
              <a:rPr lang="en-GB" dirty="0" smtClean="0"/>
              <a:t>-on high ground</a:t>
            </a:r>
          </a:p>
          <a:p>
            <a:r>
              <a:rPr lang="en-GB" dirty="0" smtClean="0"/>
              <a:t>-originally wooden</a:t>
            </a:r>
          </a:p>
          <a:p>
            <a:r>
              <a:rPr lang="en-GB" dirty="0" smtClean="0"/>
              <a:t>-main defensive gate</a:t>
            </a:r>
          </a:p>
          <a:p>
            <a:r>
              <a:rPr lang="en-GB" dirty="0" smtClean="0"/>
              <a:t>-tower</a:t>
            </a:r>
          </a:p>
          <a:p>
            <a:r>
              <a:rPr lang="en-GB" dirty="0" smtClean="0"/>
              <a:t>-some living quarters</a:t>
            </a:r>
          </a:p>
          <a:p>
            <a:r>
              <a:rPr lang="en-GB" dirty="0" smtClean="0"/>
              <a:t>DIFFERENT</a:t>
            </a:r>
          </a:p>
          <a:p>
            <a:r>
              <a:rPr lang="en-GB" dirty="0" smtClean="0"/>
              <a:t>-no motte or central strong point</a:t>
            </a:r>
          </a:p>
          <a:p>
            <a:r>
              <a:rPr lang="en-GB" dirty="0" smtClean="0"/>
              <a:t>-rectangular</a:t>
            </a:r>
          </a:p>
          <a:p>
            <a:r>
              <a:rPr lang="en-GB" dirty="0" smtClean="0"/>
              <a:t>-Main gate doesn’t really face the town</a:t>
            </a:r>
          </a:p>
          <a:p>
            <a:r>
              <a:rPr lang="en-GB" dirty="0" smtClean="0"/>
              <a:t>-bailey isn’t obvious</a:t>
            </a:r>
          </a:p>
          <a:p>
            <a:endParaRPr lang="en-US" dirty="0"/>
          </a:p>
        </p:txBody>
      </p:sp>
      <p:sp>
        <p:nvSpPr>
          <p:cNvPr id="4" name="Slide Number Placeholder 3"/>
          <p:cNvSpPr>
            <a:spLocks noGrp="1"/>
          </p:cNvSpPr>
          <p:nvPr>
            <p:ph type="sldNum" sz="quarter" idx="10"/>
          </p:nvPr>
        </p:nvSpPr>
        <p:spPr/>
        <p:txBody>
          <a:bodyPr/>
          <a:lstStyle/>
          <a:p>
            <a:fld id="{E8D38507-19F0-954C-AC14-4BD429BFA71F}" type="slidenum">
              <a:rPr lang="en-US" smtClean="0"/>
              <a:t>4</a:t>
            </a:fld>
            <a:endParaRPr lang="en-US"/>
          </a:p>
        </p:txBody>
      </p:sp>
    </p:spTree>
    <p:extLst>
      <p:ext uri="{BB962C8B-B14F-4D97-AF65-F5344CB8AC3E}">
        <p14:creationId xmlns:p14="http://schemas.microsoft.com/office/powerpoint/2010/main" val="5494878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8D38507-19F0-954C-AC14-4BD429BFA71F}" type="slidenum">
              <a:rPr lang="en-US" smtClean="0"/>
              <a:t>30</a:t>
            </a:fld>
            <a:endParaRPr lang="en-US"/>
          </a:p>
        </p:txBody>
      </p:sp>
    </p:spTree>
    <p:extLst>
      <p:ext uri="{BB962C8B-B14F-4D97-AF65-F5344CB8AC3E}">
        <p14:creationId xmlns:p14="http://schemas.microsoft.com/office/powerpoint/2010/main" val="25955920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7BEAABE9-CF05-8940-A7DB-BCF7E91E44B2}" type="datetimeFigureOut">
              <a:rPr lang="en-US" smtClean="0"/>
              <a:t>8/30/17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9DEB1A1-6507-F24D-B0DE-2B75B7D7BE64}" type="slidenum">
              <a:rPr lang="en-US" smtClean="0"/>
              <a:t>‹#›</a:t>
            </a:fld>
            <a:endParaRPr lang="en-US"/>
          </a:p>
        </p:txBody>
      </p:sp>
    </p:spTree>
    <p:extLst>
      <p:ext uri="{BB962C8B-B14F-4D97-AF65-F5344CB8AC3E}">
        <p14:creationId xmlns:p14="http://schemas.microsoft.com/office/powerpoint/2010/main" val="14833883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BEAABE9-CF05-8940-A7DB-BCF7E91E44B2}" type="datetimeFigureOut">
              <a:rPr lang="en-US" smtClean="0"/>
              <a:t>8/30/17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9DEB1A1-6507-F24D-B0DE-2B75B7D7BE64}" type="slidenum">
              <a:rPr lang="en-US" smtClean="0"/>
              <a:t>‹#›</a:t>
            </a:fld>
            <a:endParaRPr lang="en-US"/>
          </a:p>
        </p:txBody>
      </p:sp>
    </p:spTree>
    <p:extLst>
      <p:ext uri="{BB962C8B-B14F-4D97-AF65-F5344CB8AC3E}">
        <p14:creationId xmlns:p14="http://schemas.microsoft.com/office/powerpoint/2010/main" val="7945202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BEAABE9-CF05-8940-A7DB-BCF7E91E44B2}" type="datetimeFigureOut">
              <a:rPr lang="en-US" smtClean="0"/>
              <a:t>8/30/17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9DEB1A1-6507-F24D-B0DE-2B75B7D7BE64}" type="slidenum">
              <a:rPr lang="en-US" smtClean="0"/>
              <a:t>‹#›</a:t>
            </a:fld>
            <a:endParaRPr lang="en-US"/>
          </a:p>
        </p:txBody>
      </p:sp>
    </p:spTree>
    <p:extLst>
      <p:ext uri="{BB962C8B-B14F-4D97-AF65-F5344CB8AC3E}">
        <p14:creationId xmlns:p14="http://schemas.microsoft.com/office/powerpoint/2010/main" val="4493314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BEAABE9-CF05-8940-A7DB-BCF7E91E44B2}" type="datetimeFigureOut">
              <a:rPr lang="en-US" smtClean="0"/>
              <a:t>8/30/17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9DEB1A1-6507-F24D-B0DE-2B75B7D7BE64}" type="slidenum">
              <a:rPr lang="en-US" smtClean="0"/>
              <a:t>‹#›</a:t>
            </a:fld>
            <a:endParaRPr lang="en-US"/>
          </a:p>
        </p:txBody>
      </p:sp>
    </p:spTree>
    <p:extLst>
      <p:ext uri="{BB962C8B-B14F-4D97-AF65-F5344CB8AC3E}">
        <p14:creationId xmlns:p14="http://schemas.microsoft.com/office/powerpoint/2010/main" val="11704580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BEAABE9-CF05-8940-A7DB-BCF7E91E44B2}" type="datetimeFigureOut">
              <a:rPr lang="en-US" smtClean="0"/>
              <a:t>8/30/17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9DEB1A1-6507-F24D-B0DE-2B75B7D7BE64}" type="slidenum">
              <a:rPr lang="en-US" smtClean="0"/>
              <a:t>‹#›</a:t>
            </a:fld>
            <a:endParaRPr lang="en-US"/>
          </a:p>
        </p:txBody>
      </p:sp>
    </p:spTree>
    <p:extLst>
      <p:ext uri="{BB962C8B-B14F-4D97-AF65-F5344CB8AC3E}">
        <p14:creationId xmlns:p14="http://schemas.microsoft.com/office/powerpoint/2010/main" val="9386768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7BEAABE9-CF05-8940-A7DB-BCF7E91E44B2}" type="datetimeFigureOut">
              <a:rPr lang="en-US" smtClean="0"/>
              <a:t>8/30/17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9DEB1A1-6507-F24D-B0DE-2B75B7D7BE64}" type="slidenum">
              <a:rPr lang="en-US" smtClean="0"/>
              <a:t>‹#›</a:t>
            </a:fld>
            <a:endParaRPr lang="en-US"/>
          </a:p>
        </p:txBody>
      </p:sp>
    </p:spTree>
    <p:extLst>
      <p:ext uri="{BB962C8B-B14F-4D97-AF65-F5344CB8AC3E}">
        <p14:creationId xmlns:p14="http://schemas.microsoft.com/office/powerpoint/2010/main" val="9263084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7BEAABE9-CF05-8940-A7DB-BCF7E91E44B2}" type="datetimeFigureOut">
              <a:rPr lang="en-US" smtClean="0"/>
              <a:t>8/30/17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9DEB1A1-6507-F24D-B0DE-2B75B7D7BE64}" type="slidenum">
              <a:rPr lang="en-US" smtClean="0"/>
              <a:t>‹#›</a:t>
            </a:fld>
            <a:endParaRPr lang="en-US"/>
          </a:p>
        </p:txBody>
      </p:sp>
    </p:spTree>
    <p:extLst>
      <p:ext uri="{BB962C8B-B14F-4D97-AF65-F5344CB8AC3E}">
        <p14:creationId xmlns:p14="http://schemas.microsoft.com/office/powerpoint/2010/main" val="13566914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7BEAABE9-CF05-8940-A7DB-BCF7E91E44B2}" type="datetimeFigureOut">
              <a:rPr lang="en-US" smtClean="0"/>
              <a:t>8/30/17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9DEB1A1-6507-F24D-B0DE-2B75B7D7BE64}" type="slidenum">
              <a:rPr lang="en-US" smtClean="0"/>
              <a:t>‹#›</a:t>
            </a:fld>
            <a:endParaRPr lang="en-US"/>
          </a:p>
        </p:txBody>
      </p:sp>
    </p:spTree>
    <p:extLst>
      <p:ext uri="{BB962C8B-B14F-4D97-AF65-F5344CB8AC3E}">
        <p14:creationId xmlns:p14="http://schemas.microsoft.com/office/powerpoint/2010/main" val="20793367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BEAABE9-CF05-8940-A7DB-BCF7E91E44B2}" type="datetimeFigureOut">
              <a:rPr lang="en-US" smtClean="0"/>
              <a:t>8/30/17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9DEB1A1-6507-F24D-B0DE-2B75B7D7BE64}" type="slidenum">
              <a:rPr lang="en-US" smtClean="0"/>
              <a:t>‹#›</a:t>
            </a:fld>
            <a:endParaRPr lang="en-US"/>
          </a:p>
        </p:txBody>
      </p:sp>
    </p:spTree>
    <p:extLst>
      <p:ext uri="{BB962C8B-B14F-4D97-AF65-F5344CB8AC3E}">
        <p14:creationId xmlns:p14="http://schemas.microsoft.com/office/powerpoint/2010/main" val="14115040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EAABE9-CF05-8940-A7DB-BCF7E91E44B2}" type="datetimeFigureOut">
              <a:rPr lang="en-US" smtClean="0"/>
              <a:t>8/30/17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9DEB1A1-6507-F24D-B0DE-2B75B7D7BE64}" type="slidenum">
              <a:rPr lang="en-US" smtClean="0"/>
              <a:t>‹#›</a:t>
            </a:fld>
            <a:endParaRPr lang="en-US"/>
          </a:p>
        </p:txBody>
      </p:sp>
    </p:spTree>
    <p:extLst>
      <p:ext uri="{BB962C8B-B14F-4D97-AF65-F5344CB8AC3E}">
        <p14:creationId xmlns:p14="http://schemas.microsoft.com/office/powerpoint/2010/main" val="20446237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EAABE9-CF05-8940-A7DB-BCF7E91E44B2}" type="datetimeFigureOut">
              <a:rPr lang="en-US" smtClean="0"/>
              <a:t>8/30/17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9DEB1A1-6507-F24D-B0DE-2B75B7D7BE64}" type="slidenum">
              <a:rPr lang="en-US" smtClean="0"/>
              <a:t>‹#›</a:t>
            </a:fld>
            <a:endParaRPr lang="en-US"/>
          </a:p>
        </p:txBody>
      </p:sp>
    </p:spTree>
    <p:extLst>
      <p:ext uri="{BB962C8B-B14F-4D97-AF65-F5344CB8AC3E}">
        <p14:creationId xmlns:p14="http://schemas.microsoft.com/office/powerpoint/2010/main" val="210574909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BEAABE9-CF05-8940-A7DB-BCF7E91E44B2}" type="datetimeFigureOut">
              <a:rPr lang="en-US" smtClean="0"/>
              <a:t>8/30/17</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9DEB1A1-6507-F24D-B0DE-2B75B7D7BE64}" type="slidenum">
              <a:rPr lang="en-US" smtClean="0"/>
              <a:t>‹#›</a:t>
            </a:fld>
            <a:endParaRPr lang="en-US"/>
          </a:p>
        </p:txBody>
      </p:sp>
    </p:spTree>
    <p:extLst>
      <p:ext uri="{BB962C8B-B14F-4D97-AF65-F5344CB8AC3E}">
        <p14:creationId xmlns:p14="http://schemas.microsoft.com/office/powerpoint/2010/main" val="1133229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tif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tiff"/></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www.youtube.com/watch?v=KwF8ScdOgQ0&amp;t=3s" TargetMode="External"/><Relationship Id="rId4" Type="http://schemas.openxmlformats.org/officeDocument/2006/relationships/hyperlink" Target="https://www.youtube.com/watch?v=6VhLzMnwqI0" TargetMode="External"/><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3.tif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tiff"/><Relationship Id="rId3" Type="http://schemas.openxmlformats.org/officeDocument/2006/relationships/image" Target="../media/image1.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 One &amp; half</a:t>
            </a:r>
            <a:endParaRPr lang="en-US" dirty="0"/>
          </a:p>
        </p:txBody>
      </p:sp>
      <p:sp>
        <p:nvSpPr>
          <p:cNvPr id="3" name="Content Placeholder 2"/>
          <p:cNvSpPr>
            <a:spLocks noGrp="1"/>
          </p:cNvSpPr>
          <p:nvPr>
            <p:ph idx="1"/>
          </p:nvPr>
        </p:nvSpPr>
        <p:spPr/>
        <p:txBody>
          <a:bodyPr/>
          <a:lstStyle/>
          <a:p>
            <a:endParaRPr lang="en-US" dirty="0"/>
          </a:p>
        </p:txBody>
      </p:sp>
    </p:spTree>
    <p:extLst>
      <p:ext uri="{BB962C8B-B14F-4D97-AF65-F5344CB8AC3E}">
        <p14:creationId xmlns:p14="http://schemas.microsoft.com/office/powerpoint/2010/main" val="7186173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extBox 3"/>
          <p:cNvSpPr txBox="1"/>
          <p:nvPr/>
        </p:nvSpPr>
        <p:spPr>
          <a:xfrm>
            <a:off x="450019" y="932370"/>
            <a:ext cx="4147033" cy="4832092"/>
          </a:xfrm>
          <a:prstGeom prst="rect">
            <a:avLst/>
          </a:prstGeom>
          <a:noFill/>
        </p:spPr>
        <p:txBody>
          <a:bodyPr wrap="square" rtlCol="0">
            <a:spAutoFit/>
          </a:bodyPr>
          <a:lstStyle/>
          <a:p>
            <a:pPr algn="ctr"/>
            <a:r>
              <a:rPr lang="en-GB" sz="2800" b="1" dirty="0" smtClean="0"/>
              <a:t>What do you already know about Helmsley Castle?</a:t>
            </a:r>
          </a:p>
          <a:p>
            <a:pPr algn="ctr"/>
            <a:endParaRPr lang="en-GB" sz="2800" b="1" dirty="0"/>
          </a:p>
          <a:p>
            <a:pPr algn="ctr"/>
            <a:r>
              <a:rPr lang="en-GB" sz="2800" b="1" dirty="0" smtClean="0"/>
              <a:t>What do you know about any MILITARY action it saw?</a:t>
            </a:r>
          </a:p>
          <a:p>
            <a:pPr algn="ctr"/>
            <a:endParaRPr lang="en-GB" sz="2800" b="1" dirty="0"/>
          </a:p>
          <a:p>
            <a:pPr algn="ctr"/>
            <a:r>
              <a:rPr lang="en-GB" sz="2800" b="1" dirty="0" smtClean="0"/>
              <a:t>What do you know about DOMESTIC comforts at Helmsley?</a:t>
            </a:r>
            <a:endParaRPr lang="en-GB" sz="2800" b="1" dirty="0"/>
          </a:p>
        </p:txBody>
      </p:sp>
      <p:sp>
        <p:nvSpPr>
          <p:cNvPr id="5" name="TextBox 4"/>
          <p:cNvSpPr txBox="1"/>
          <p:nvPr/>
        </p:nvSpPr>
        <p:spPr>
          <a:xfrm>
            <a:off x="4749452" y="932370"/>
            <a:ext cx="4147033" cy="4832092"/>
          </a:xfrm>
          <a:prstGeom prst="rect">
            <a:avLst/>
          </a:prstGeom>
          <a:noFill/>
        </p:spPr>
        <p:txBody>
          <a:bodyPr wrap="square" rtlCol="0">
            <a:spAutoFit/>
          </a:bodyPr>
          <a:lstStyle/>
          <a:p>
            <a:pPr algn="ctr"/>
            <a:r>
              <a:rPr lang="en-GB" sz="2800" b="1" dirty="0" smtClean="0"/>
              <a:t>What do you already know about Helmsley Castle?</a:t>
            </a:r>
          </a:p>
          <a:p>
            <a:pPr algn="ctr"/>
            <a:endParaRPr lang="en-GB" sz="2800" b="1" dirty="0"/>
          </a:p>
          <a:p>
            <a:pPr algn="ctr"/>
            <a:r>
              <a:rPr lang="en-GB" sz="2800" b="1" dirty="0" smtClean="0"/>
              <a:t>What do you know about any MILITARY action it saw?</a:t>
            </a:r>
          </a:p>
          <a:p>
            <a:pPr algn="ctr"/>
            <a:endParaRPr lang="en-GB" sz="2800" b="1" dirty="0"/>
          </a:p>
          <a:p>
            <a:pPr algn="ctr"/>
            <a:r>
              <a:rPr lang="en-GB" sz="2800" b="1" dirty="0" smtClean="0"/>
              <a:t>What do you know about DOMESTIC comforts at Helmsley?</a:t>
            </a:r>
            <a:endParaRPr lang="en-GB" sz="2800" b="1" dirty="0"/>
          </a:p>
        </p:txBody>
      </p:sp>
    </p:spTree>
    <p:extLst>
      <p:ext uri="{BB962C8B-B14F-4D97-AF65-F5344CB8AC3E}">
        <p14:creationId xmlns:p14="http://schemas.microsoft.com/office/powerpoint/2010/main" val="408208546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100083"/>
            <a:ext cx="9144000" cy="350491"/>
          </a:xfrm>
          <a:prstGeom prst="rect">
            <a:avLst/>
          </a:prstGeom>
        </p:spPr>
        <p:txBody>
          <a:bodyPr vert="horz" lIns="91440" tIns="45720" rIns="91440" bIns="45720" rtlCol="0" anchor="ctr">
            <a:normAutofit fontScale="4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dirty="0"/>
              <a:t>Military </a:t>
            </a:r>
            <a:r>
              <a:rPr lang="en-GB" dirty="0" smtClean="0"/>
              <a:t>might </a:t>
            </a:r>
            <a:r>
              <a:rPr lang="en-GB" dirty="0"/>
              <a:t>or domestic comfort: - which was more important at </a:t>
            </a:r>
            <a:r>
              <a:rPr lang="en-GB" dirty="0" smtClean="0"/>
              <a:t>Helmsley </a:t>
            </a:r>
            <a:r>
              <a:rPr lang="en-GB" dirty="0"/>
              <a:t>Castle?</a:t>
            </a:r>
          </a:p>
        </p:txBody>
      </p:sp>
      <p:pic>
        <p:nvPicPr>
          <p:cNvPr id="6" name="Picture 5"/>
          <p:cNvPicPr>
            <a:picLocks noChangeAspect="1"/>
          </p:cNvPicPr>
          <p:nvPr/>
        </p:nvPicPr>
        <p:blipFill rotWithShape="1">
          <a:blip r:embed="rId2"/>
          <a:srcRect l="20583" t="16763" r="39406" b="5379"/>
          <a:stretch/>
        </p:blipFill>
        <p:spPr>
          <a:xfrm>
            <a:off x="0" y="592187"/>
            <a:ext cx="5487794" cy="6674285"/>
          </a:xfrm>
          <a:prstGeom prst="rect">
            <a:avLst/>
          </a:prstGeom>
        </p:spPr>
      </p:pic>
      <p:sp>
        <p:nvSpPr>
          <p:cNvPr id="7" name="TextBox 6"/>
          <p:cNvSpPr txBox="1"/>
          <p:nvPr/>
        </p:nvSpPr>
        <p:spPr>
          <a:xfrm>
            <a:off x="6051884" y="2141621"/>
            <a:ext cx="2719137" cy="3477875"/>
          </a:xfrm>
          <a:prstGeom prst="rect">
            <a:avLst/>
          </a:prstGeom>
          <a:solidFill>
            <a:srgbClr val="FFC000"/>
          </a:solidFill>
        </p:spPr>
        <p:txBody>
          <a:bodyPr wrap="square" rtlCol="0">
            <a:spAutoFit/>
          </a:bodyPr>
          <a:lstStyle/>
          <a:p>
            <a:r>
              <a:rPr lang="en-GB" sz="2000" dirty="0" smtClean="0"/>
              <a:t>TASK:</a:t>
            </a:r>
          </a:p>
          <a:p>
            <a:endParaRPr lang="en-GB" sz="2000" dirty="0"/>
          </a:p>
          <a:p>
            <a:r>
              <a:rPr lang="en-GB" sz="2000" dirty="0" smtClean="0"/>
              <a:t>Read the English Heritage timeline.</a:t>
            </a:r>
          </a:p>
          <a:p>
            <a:endParaRPr lang="en-GB" sz="2000" dirty="0"/>
          </a:p>
          <a:p>
            <a:r>
              <a:rPr lang="en-GB" sz="2000" dirty="0" smtClean="0"/>
              <a:t>Have they chosen to include more MILITARY or DOMESTIC events?</a:t>
            </a:r>
          </a:p>
          <a:p>
            <a:endParaRPr lang="en-GB" sz="2000" dirty="0"/>
          </a:p>
          <a:p>
            <a:r>
              <a:rPr lang="en-GB" sz="2000" dirty="0" smtClean="0"/>
              <a:t>Colour code the timeline.</a:t>
            </a:r>
          </a:p>
        </p:txBody>
      </p:sp>
    </p:spTree>
    <p:extLst>
      <p:ext uri="{BB962C8B-B14F-4D97-AF65-F5344CB8AC3E}">
        <p14:creationId xmlns:p14="http://schemas.microsoft.com/office/powerpoint/2010/main" val="155909856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100083"/>
            <a:ext cx="9144000" cy="350491"/>
          </a:xfrm>
          <a:prstGeom prst="rect">
            <a:avLst/>
          </a:prstGeom>
        </p:spPr>
        <p:txBody>
          <a:bodyPr vert="horz" lIns="91440" tIns="45720" rIns="91440" bIns="45720" rtlCol="0" anchor="ctr">
            <a:normAutofit fontScale="4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dirty="0"/>
              <a:t>Military </a:t>
            </a:r>
            <a:r>
              <a:rPr lang="en-GB" dirty="0" smtClean="0"/>
              <a:t>might </a:t>
            </a:r>
            <a:r>
              <a:rPr lang="en-GB" dirty="0"/>
              <a:t>or domestic comfort: - which was more important at </a:t>
            </a:r>
            <a:r>
              <a:rPr lang="en-GB" dirty="0" smtClean="0"/>
              <a:t>Helmsley </a:t>
            </a:r>
            <a:r>
              <a:rPr lang="en-GB" dirty="0"/>
              <a:t>Castle?</a:t>
            </a:r>
          </a:p>
        </p:txBody>
      </p:sp>
      <p:pic>
        <p:nvPicPr>
          <p:cNvPr id="6" name="Picture 5"/>
          <p:cNvPicPr>
            <a:picLocks noChangeAspect="1"/>
          </p:cNvPicPr>
          <p:nvPr/>
        </p:nvPicPr>
        <p:blipFill rotWithShape="1">
          <a:blip r:embed="rId2"/>
          <a:srcRect l="20583" t="16763" r="39406" b="5379"/>
          <a:stretch/>
        </p:blipFill>
        <p:spPr>
          <a:xfrm>
            <a:off x="0" y="592187"/>
            <a:ext cx="5487794" cy="6674285"/>
          </a:xfrm>
          <a:prstGeom prst="rect">
            <a:avLst/>
          </a:prstGeom>
        </p:spPr>
      </p:pic>
      <p:sp>
        <p:nvSpPr>
          <p:cNvPr id="7" name="TextBox 6"/>
          <p:cNvSpPr txBox="1"/>
          <p:nvPr/>
        </p:nvSpPr>
        <p:spPr>
          <a:xfrm>
            <a:off x="6051884" y="568124"/>
            <a:ext cx="3224463" cy="3785652"/>
          </a:xfrm>
          <a:prstGeom prst="rect">
            <a:avLst/>
          </a:prstGeom>
          <a:solidFill>
            <a:srgbClr val="FFC000"/>
          </a:solidFill>
        </p:spPr>
        <p:txBody>
          <a:bodyPr wrap="square" rtlCol="0">
            <a:spAutoFit/>
          </a:bodyPr>
          <a:lstStyle/>
          <a:p>
            <a:r>
              <a:rPr lang="en-GB" sz="2000" dirty="0" smtClean="0"/>
              <a:t>Q: What do you notice about the balance of military and domestic events?</a:t>
            </a:r>
          </a:p>
          <a:p>
            <a:endParaRPr lang="en-GB" sz="2000" dirty="0"/>
          </a:p>
          <a:p>
            <a:r>
              <a:rPr lang="en-GB" sz="2000" dirty="0" smtClean="0"/>
              <a:t>Q: What IMPACT did the military events have on the castle building? Compared to the domestic events?</a:t>
            </a:r>
          </a:p>
          <a:p>
            <a:endParaRPr lang="en-GB" sz="2000" dirty="0"/>
          </a:p>
          <a:p>
            <a:r>
              <a:rPr lang="en-GB" sz="2000" dirty="0" smtClean="0"/>
              <a:t>Q: Are there any OTHER themes that emerge from the timeline?</a:t>
            </a:r>
          </a:p>
        </p:txBody>
      </p:sp>
      <p:sp>
        <p:nvSpPr>
          <p:cNvPr id="5" name="TextBox 4"/>
          <p:cNvSpPr txBox="1"/>
          <p:nvPr/>
        </p:nvSpPr>
        <p:spPr>
          <a:xfrm>
            <a:off x="6051884" y="4526243"/>
            <a:ext cx="3092116" cy="2246769"/>
          </a:xfrm>
          <a:prstGeom prst="rect">
            <a:avLst/>
          </a:prstGeom>
          <a:solidFill>
            <a:srgbClr val="FFC000"/>
          </a:solidFill>
        </p:spPr>
        <p:txBody>
          <a:bodyPr wrap="square" rtlCol="0">
            <a:spAutoFit/>
          </a:bodyPr>
          <a:lstStyle/>
          <a:p>
            <a:r>
              <a:rPr lang="en-GB" sz="2000" b="1" dirty="0" smtClean="0"/>
              <a:t>What appear to be the key TURNING POINTS in the history of the castle?</a:t>
            </a:r>
          </a:p>
          <a:p>
            <a:r>
              <a:rPr lang="en-GB" sz="2000" dirty="0" smtClean="0"/>
              <a:t>TASK: Put a star next to at least 3 turning points and annotate to explain why they are.</a:t>
            </a:r>
          </a:p>
        </p:txBody>
      </p:sp>
    </p:spTree>
    <p:extLst>
      <p:ext uri="{BB962C8B-B14F-4D97-AF65-F5344CB8AC3E}">
        <p14:creationId xmlns:p14="http://schemas.microsoft.com/office/powerpoint/2010/main" val="41931427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100083"/>
            <a:ext cx="9144000" cy="350491"/>
          </a:xfrm>
          <a:prstGeom prst="rect">
            <a:avLst/>
          </a:prstGeom>
        </p:spPr>
        <p:txBody>
          <a:bodyPr vert="horz" lIns="91440" tIns="45720" rIns="91440" bIns="45720" rtlCol="0" anchor="ctr">
            <a:normAutofit fontScale="4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dirty="0"/>
              <a:t>Military </a:t>
            </a:r>
            <a:r>
              <a:rPr lang="en-GB" dirty="0" smtClean="0"/>
              <a:t>might </a:t>
            </a:r>
            <a:r>
              <a:rPr lang="en-GB" dirty="0"/>
              <a:t>or domestic comfort: - which was more important at </a:t>
            </a:r>
            <a:r>
              <a:rPr lang="en-GB" dirty="0" smtClean="0"/>
              <a:t>Helmsley </a:t>
            </a:r>
            <a:r>
              <a:rPr lang="en-GB" dirty="0"/>
              <a:t>Castle?</a:t>
            </a:r>
          </a:p>
        </p:txBody>
      </p:sp>
      <p:pic>
        <p:nvPicPr>
          <p:cNvPr id="6" name="Picture 5"/>
          <p:cNvPicPr>
            <a:picLocks noChangeAspect="1"/>
          </p:cNvPicPr>
          <p:nvPr/>
        </p:nvPicPr>
        <p:blipFill rotWithShape="1">
          <a:blip r:embed="rId2"/>
          <a:srcRect l="20583" t="16763" r="39406" b="5379"/>
          <a:stretch/>
        </p:blipFill>
        <p:spPr>
          <a:xfrm>
            <a:off x="0" y="592187"/>
            <a:ext cx="5487794" cy="6674285"/>
          </a:xfrm>
          <a:prstGeom prst="rect">
            <a:avLst/>
          </a:prstGeom>
        </p:spPr>
      </p:pic>
      <p:sp>
        <p:nvSpPr>
          <p:cNvPr id="7" name="TextBox 6"/>
          <p:cNvSpPr txBox="1"/>
          <p:nvPr/>
        </p:nvSpPr>
        <p:spPr>
          <a:xfrm>
            <a:off x="5487794" y="568124"/>
            <a:ext cx="3788553" cy="4093428"/>
          </a:xfrm>
          <a:prstGeom prst="rect">
            <a:avLst/>
          </a:prstGeom>
          <a:solidFill>
            <a:srgbClr val="FFC000"/>
          </a:solidFill>
        </p:spPr>
        <p:txBody>
          <a:bodyPr wrap="square" rtlCol="0">
            <a:spAutoFit/>
          </a:bodyPr>
          <a:lstStyle/>
          <a:p>
            <a:r>
              <a:rPr lang="en-GB" sz="2000" dirty="0" smtClean="0"/>
              <a:t>Q: What do you notice about the balance of military and domestic events?</a:t>
            </a:r>
          </a:p>
          <a:p>
            <a:endParaRPr lang="en-GB" sz="2000" dirty="0"/>
          </a:p>
          <a:p>
            <a:r>
              <a:rPr lang="en-GB" sz="2000" dirty="0" smtClean="0"/>
              <a:t>Q: What IMPACT did the military events have on the castle building? Compared to the domestic events?</a:t>
            </a:r>
          </a:p>
          <a:p>
            <a:endParaRPr lang="en-GB" sz="2000" dirty="0"/>
          </a:p>
          <a:p>
            <a:r>
              <a:rPr lang="en-GB" sz="2000" dirty="0" smtClean="0"/>
              <a:t>Q: Are there any OTHER themes that emerge from the timeline?</a:t>
            </a:r>
          </a:p>
          <a:p>
            <a:r>
              <a:rPr lang="en-GB" sz="2000" b="1" dirty="0" smtClean="0"/>
              <a:t>TASK: </a:t>
            </a:r>
            <a:r>
              <a:rPr lang="en-GB" sz="2000" dirty="0" smtClean="0"/>
              <a:t>Add these themes to your timeline</a:t>
            </a:r>
          </a:p>
        </p:txBody>
      </p:sp>
      <p:sp>
        <p:nvSpPr>
          <p:cNvPr id="5" name="TextBox 4"/>
          <p:cNvSpPr txBox="1"/>
          <p:nvPr/>
        </p:nvSpPr>
        <p:spPr>
          <a:xfrm>
            <a:off x="5487794" y="4779102"/>
            <a:ext cx="3656206" cy="1938992"/>
          </a:xfrm>
          <a:prstGeom prst="rect">
            <a:avLst/>
          </a:prstGeom>
          <a:solidFill>
            <a:srgbClr val="FFC000"/>
          </a:solidFill>
        </p:spPr>
        <p:txBody>
          <a:bodyPr wrap="square" rtlCol="0">
            <a:spAutoFit/>
          </a:bodyPr>
          <a:lstStyle/>
          <a:p>
            <a:r>
              <a:rPr lang="en-GB" sz="2000" b="1" dirty="0" smtClean="0"/>
              <a:t>What appear to be the key TURNING POINTS in the history of the castle?</a:t>
            </a:r>
          </a:p>
          <a:p>
            <a:r>
              <a:rPr lang="en-GB" sz="2000" dirty="0" smtClean="0"/>
              <a:t>TASK: Put a star next to at least 3 turning points and annotate to explain why they are.</a:t>
            </a:r>
          </a:p>
        </p:txBody>
      </p:sp>
    </p:spTree>
    <p:extLst>
      <p:ext uri="{BB962C8B-B14F-4D97-AF65-F5344CB8AC3E}">
        <p14:creationId xmlns:p14="http://schemas.microsoft.com/office/powerpoint/2010/main" val="14057451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936702" y="1226634"/>
            <a:ext cx="7147932" cy="369332"/>
          </a:xfrm>
          <a:prstGeom prst="rect">
            <a:avLst/>
          </a:prstGeom>
          <a:noFill/>
        </p:spPr>
        <p:txBody>
          <a:bodyPr wrap="square" rtlCol="0">
            <a:spAutoFit/>
          </a:bodyPr>
          <a:lstStyle/>
          <a:p>
            <a:pPr algn="ctr"/>
            <a:r>
              <a:rPr lang="en-GB" dirty="0" smtClean="0"/>
              <a:t>Based on the initial timeline</a:t>
            </a:r>
            <a:r>
              <a:rPr lang="is-IS" dirty="0" smtClean="0"/>
              <a:t>…</a:t>
            </a:r>
            <a:endParaRPr lang="en-GB" dirty="0"/>
          </a:p>
        </p:txBody>
      </p:sp>
      <p:sp>
        <p:nvSpPr>
          <p:cNvPr id="6" name="Title 1"/>
          <p:cNvSpPr txBox="1">
            <a:spLocks/>
          </p:cNvSpPr>
          <p:nvPr/>
        </p:nvSpPr>
        <p:spPr>
          <a:xfrm>
            <a:off x="1154151" y="900443"/>
            <a:ext cx="6713034" cy="446092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b="1" dirty="0"/>
              <a:t>Military </a:t>
            </a:r>
            <a:r>
              <a:rPr lang="en-GB" b="1" dirty="0" smtClean="0"/>
              <a:t>might </a:t>
            </a:r>
            <a:r>
              <a:rPr lang="en-GB" b="1" dirty="0"/>
              <a:t>or domestic comfort: - </a:t>
            </a:r>
            <a:endParaRPr lang="en-GB" b="1" dirty="0" smtClean="0"/>
          </a:p>
          <a:p>
            <a:pPr algn="ctr"/>
            <a:r>
              <a:rPr lang="en-GB" b="1" dirty="0" smtClean="0"/>
              <a:t>which </a:t>
            </a:r>
            <a:r>
              <a:rPr lang="en-GB" b="1" dirty="0"/>
              <a:t>was more important at </a:t>
            </a:r>
            <a:r>
              <a:rPr lang="en-GB" b="1" dirty="0" smtClean="0"/>
              <a:t>Helmsley </a:t>
            </a:r>
            <a:r>
              <a:rPr lang="en-GB" b="1" dirty="0"/>
              <a:t>Castle?</a:t>
            </a:r>
          </a:p>
        </p:txBody>
      </p:sp>
      <p:sp>
        <p:nvSpPr>
          <p:cNvPr id="7" name="TextBox 6"/>
          <p:cNvSpPr txBox="1"/>
          <p:nvPr/>
        </p:nvSpPr>
        <p:spPr>
          <a:xfrm>
            <a:off x="-4842" y="5700463"/>
            <a:ext cx="8819147" cy="1200329"/>
          </a:xfrm>
          <a:prstGeom prst="rect">
            <a:avLst/>
          </a:prstGeom>
          <a:noFill/>
        </p:spPr>
        <p:txBody>
          <a:bodyPr wrap="square" rtlCol="0">
            <a:spAutoFit/>
          </a:bodyPr>
          <a:lstStyle/>
          <a:p>
            <a:r>
              <a:rPr lang="en-GB" i="1" dirty="0" smtClean="0"/>
              <a:t>DEFINITIONS:</a:t>
            </a:r>
          </a:p>
          <a:p>
            <a:r>
              <a:rPr lang="en-GB" i="1" dirty="0" smtClean="0"/>
              <a:t>Military might: power, authority, resources and strength </a:t>
            </a:r>
          </a:p>
          <a:p>
            <a:r>
              <a:rPr lang="en-GB" i="1" dirty="0" smtClean="0"/>
              <a:t>Domestic: in the home, family, day to day life</a:t>
            </a:r>
          </a:p>
          <a:p>
            <a:r>
              <a:rPr lang="en-GB" i="1" dirty="0" smtClean="0"/>
              <a:t>Comfort: being at ease</a:t>
            </a:r>
            <a:endParaRPr lang="en-GB" i="1" dirty="0"/>
          </a:p>
        </p:txBody>
      </p:sp>
    </p:spTree>
    <p:extLst>
      <p:ext uri="{BB962C8B-B14F-4D97-AF65-F5344CB8AC3E}">
        <p14:creationId xmlns:p14="http://schemas.microsoft.com/office/powerpoint/2010/main" val="1688203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569842" y="-1"/>
            <a:ext cx="10251298" cy="6826975"/>
          </a:xfrm>
          <a:prstGeom prst="rect">
            <a:avLst/>
          </a:prstGeom>
        </p:spPr>
      </p:pic>
      <p:sp>
        <p:nvSpPr>
          <p:cNvPr id="5" name="TextBox 4"/>
          <p:cNvSpPr txBox="1"/>
          <p:nvPr/>
        </p:nvSpPr>
        <p:spPr>
          <a:xfrm>
            <a:off x="2372140" y="6340444"/>
            <a:ext cx="5274365" cy="369332"/>
          </a:xfrm>
          <a:prstGeom prst="rect">
            <a:avLst/>
          </a:prstGeom>
          <a:noFill/>
        </p:spPr>
        <p:txBody>
          <a:bodyPr wrap="square" rtlCol="0">
            <a:spAutoFit/>
          </a:bodyPr>
          <a:lstStyle/>
          <a:p>
            <a:r>
              <a:rPr lang="en-US" smtClean="0"/>
              <a:t>The Harrying of the North by artist Pat Nicolle</a:t>
            </a:r>
            <a:endParaRPr lang="en-US"/>
          </a:p>
        </p:txBody>
      </p:sp>
      <p:sp>
        <p:nvSpPr>
          <p:cNvPr id="7" name="TextBox 6"/>
          <p:cNvSpPr txBox="1"/>
          <p:nvPr/>
        </p:nvSpPr>
        <p:spPr>
          <a:xfrm>
            <a:off x="265043" y="0"/>
            <a:ext cx="8547653" cy="923330"/>
          </a:xfrm>
          <a:prstGeom prst="rect">
            <a:avLst/>
          </a:prstGeom>
          <a:solidFill>
            <a:schemeClr val="bg2"/>
          </a:solidFill>
        </p:spPr>
        <p:txBody>
          <a:bodyPr wrap="square" rtlCol="0">
            <a:spAutoFit/>
          </a:bodyPr>
          <a:lstStyle/>
          <a:p>
            <a:r>
              <a:rPr lang="en-GB" dirty="0" smtClean="0"/>
              <a:t>What is the artist depicting here?</a:t>
            </a:r>
          </a:p>
          <a:p>
            <a:r>
              <a:rPr lang="en-GB" dirty="0" smtClean="0"/>
              <a:t>How do they achieve this?</a:t>
            </a:r>
          </a:p>
          <a:p>
            <a:r>
              <a:rPr lang="en-GB" dirty="0" smtClean="0"/>
              <a:t>What does this picture tell us about why there is a castle at Helmsley?</a:t>
            </a:r>
            <a:endParaRPr lang="en-GB" dirty="0"/>
          </a:p>
        </p:txBody>
      </p:sp>
    </p:spTree>
    <p:extLst>
      <p:ext uri="{BB962C8B-B14F-4D97-AF65-F5344CB8AC3E}">
        <p14:creationId xmlns:p14="http://schemas.microsoft.com/office/powerpoint/2010/main" val="31333703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dirty="0" smtClean="0"/>
              <a:t>LESSON </a:t>
            </a:r>
            <a:r>
              <a:rPr lang="en-US" dirty="0" smtClean="0"/>
              <a:t>TWO and THREE</a:t>
            </a:r>
            <a:endParaRPr lang="en-US" dirty="0"/>
          </a:p>
        </p:txBody>
      </p:sp>
    </p:spTree>
    <p:extLst>
      <p:ext uri="{BB962C8B-B14F-4D97-AF65-F5344CB8AC3E}">
        <p14:creationId xmlns:p14="http://schemas.microsoft.com/office/powerpoint/2010/main" val="213276792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5000" dirty="0" smtClean="0"/>
              <a:t>Why is local </a:t>
            </a:r>
            <a:r>
              <a:rPr lang="en-US" sz="5000" smtClean="0"/>
              <a:t>history important? </a:t>
            </a:r>
            <a:endParaRPr lang="en-US" sz="5000"/>
          </a:p>
        </p:txBody>
      </p:sp>
    </p:spTree>
    <p:extLst>
      <p:ext uri="{BB962C8B-B14F-4D97-AF65-F5344CB8AC3E}">
        <p14:creationId xmlns:p14="http://schemas.microsoft.com/office/powerpoint/2010/main" val="205841622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does Helmsley fit in with the national timeline?</a:t>
            </a:r>
            <a:endParaRPr lang="en-US" dirty="0"/>
          </a:p>
        </p:txBody>
      </p:sp>
      <p:sp>
        <p:nvSpPr>
          <p:cNvPr id="3" name="Content Placeholder 2"/>
          <p:cNvSpPr>
            <a:spLocks noGrp="1"/>
          </p:cNvSpPr>
          <p:nvPr>
            <p:ph idx="1"/>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dirty="0" smtClean="0"/>
              <a:t>- Look at your timeline of Helmsley’s history and think about what you have learnt about the castle – what BIG national events have had an impact on Helmsley?</a:t>
            </a:r>
            <a:endParaRPr lang="en-US" dirty="0"/>
          </a:p>
        </p:txBody>
      </p:sp>
    </p:spTree>
    <p:extLst>
      <p:ext uri="{BB962C8B-B14F-4D97-AF65-F5344CB8AC3E}">
        <p14:creationId xmlns:p14="http://schemas.microsoft.com/office/powerpoint/2010/main" val="135209566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91465"/>
            <a:ext cx="9144000" cy="1325563"/>
          </a:xfrm>
        </p:spPr>
        <p:txBody>
          <a:bodyPr>
            <a:normAutofit/>
          </a:bodyPr>
          <a:lstStyle/>
          <a:p>
            <a:pPr algn="ctr"/>
            <a:r>
              <a:rPr lang="en-GB" sz="3000" b="1" u="sng" dirty="0" smtClean="0"/>
              <a:t>Where does Helmsley fit in with the national timeline?</a:t>
            </a:r>
            <a:endParaRPr lang="en-GB" sz="3000" b="1" u="sng"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612465209"/>
              </p:ext>
            </p:extLst>
          </p:nvPr>
        </p:nvGraphicFramePr>
        <p:xfrm>
          <a:off x="0" y="831713"/>
          <a:ext cx="9144001" cy="6076289"/>
        </p:xfrm>
        <a:graphic>
          <a:graphicData uri="http://schemas.openxmlformats.org/drawingml/2006/table">
            <a:tbl>
              <a:tblPr firstRow="1" bandRow="1">
                <a:tableStyleId>{5C22544A-7EE6-4342-B048-85BDC9FD1C3A}</a:tableStyleId>
              </a:tblPr>
              <a:tblGrid>
                <a:gridCol w="1879824">
                  <a:extLst>
                    <a:ext uri="{9D8B030D-6E8A-4147-A177-3AD203B41FA5}">
                      <a16:colId xmlns:a16="http://schemas.microsoft.com/office/drawing/2014/main" xmlns="" val="2781480528"/>
                    </a:ext>
                  </a:extLst>
                </a:gridCol>
                <a:gridCol w="1826115">
                  <a:extLst>
                    <a:ext uri="{9D8B030D-6E8A-4147-A177-3AD203B41FA5}">
                      <a16:colId xmlns:a16="http://schemas.microsoft.com/office/drawing/2014/main" xmlns="" val="1426970091"/>
                    </a:ext>
                  </a:extLst>
                </a:gridCol>
                <a:gridCol w="1611278">
                  <a:extLst>
                    <a:ext uri="{9D8B030D-6E8A-4147-A177-3AD203B41FA5}">
                      <a16:colId xmlns:a16="http://schemas.microsoft.com/office/drawing/2014/main" xmlns="" val="3008860846"/>
                    </a:ext>
                  </a:extLst>
                </a:gridCol>
                <a:gridCol w="1839542">
                  <a:extLst>
                    <a:ext uri="{9D8B030D-6E8A-4147-A177-3AD203B41FA5}">
                      <a16:colId xmlns:a16="http://schemas.microsoft.com/office/drawing/2014/main" xmlns="" val="3216425269"/>
                    </a:ext>
                  </a:extLst>
                </a:gridCol>
                <a:gridCol w="1987242">
                  <a:extLst>
                    <a:ext uri="{9D8B030D-6E8A-4147-A177-3AD203B41FA5}">
                      <a16:colId xmlns:a16="http://schemas.microsoft.com/office/drawing/2014/main" xmlns="" val="2997019649"/>
                    </a:ext>
                  </a:extLst>
                </a:gridCol>
              </a:tblGrid>
              <a:tr h="1193168">
                <a:tc>
                  <a:txBody>
                    <a:bodyPr/>
                    <a:lstStyle/>
                    <a:p>
                      <a:r>
                        <a:rPr lang="en-GB" sz="2000" b="0" dirty="0" smtClean="0">
                          <a:solidFill>
                            <a:schemeClr val="tx1"/>
                          </a:solidFill>
                        </a:rPr>
                        <a:t>Commonwealth</a:t>
                      </a:r>
                      <a:r>
                        <a:rPr lang="en-GB" sz="2000" b="0" baseline="0" dirty="0" smtClean="0">
                          <a:solidFill>
                            <a:schemeClr val="tx1"/>
                          </a:solidFill>
                        </a:rPr>
                        <a:t> (no monarch)</a:t>
                      </a:r>
                      <a:endParaRPr lang="en-GB"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2000" b="0" dirty="0" smtClean="0">
                          <a:solidFill>
                            <a:schemeClr val="tx1"/>
                          </a:solidFill>
                        </a:rPr>
                        <a:t>The Black Death</a:t>
                      </a:r>
                      <a:endParaRPr lang="en-GB"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b="0" dirty="0" smtClean="0">
                          <a:solidFill>
                            <a:schemeClr val="tx1"/>
                          </a:solidFill>
                        </a:rPr>
                        <a:t>The Domesday</a:t>
                      </a:r>
                      <a:r>
                        <a:rPr lang="en-GB" sz="2000" b="0" baseline="0" dirty="0" smtClean="0">
                          <a:solidFill>
                            <a:schemeClr val="tx1"/>
                          </a:solidFill>
                        </a:rPr>
                        <a:t> Book</a:t>
                      </a:r>
                      <a:endParaRPr lang="en-GB" sz="2000" b="0" dirty="0" smtClean="0">
                        <a:solidFill>
                          <a:schemeClr val="tx1"/>
                        </a:solidFill>
                      </a:endParaRPr>
                    </a:p>
                    <a:p>
                      <a:endParaRPr lang="en-GB"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2000" b="0" dirty="0" smtClean="0">
                          <a:solidFill>
                            <a:schemeClr val="tx1"/>
                          </a:solidFill>
                        </a:rPr>
                        <a:t>Henry VIII</a:t>
                      </a:r>
                    </a:p>
                    <a:p>
                      <a:r>
                        <a:rPr lang="en-GB" sz="2000" b="0" dirty="0" smtClean="0">
                          <a:solidFill>
                            <a:schemeClr val="tx1"/>
                          </a:solidFill>
                        </a:rPr>
                        <a:t>1509-1547</a:t>
                      </a:r>
                      <a:endParaRPr lang="en-GB"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2000" b="0" dirty="0" smtClean="0">
                          <a:solidFill>
                            <a:schemeClr val="tx1"/>
                          </a:solidFill>
                        </a:rPr>
                        <a:t>The Battle of the Standard</a:t>
                      </a:r>
                      <a:r>
                        <a:rPr lang="en-GB" sz="2000" b="0" baseline="0" dirty="0" smtClean="0">
                          <a:solidFill>
                            <a:schemeClr val="tx1"/>
                          </a:solidFill>
                        </a:rPr>
                        <a:t> at </a:t>
                      </a:r>
                      <a:r>
                        <a:rPr lang="en-GB" sz="2000" b="0" baseline="0" dirty="0" err="1" smtClean="0">
                          <a:solidFill>
                            <a:schemeClr val="tx1"/>
                          </a:solidFill>
                        </a:rPr>
                        <a:t>Northallerton</a:t>
                      </a:r>
                      <a:r>
                        <a:rPr lang="en-GB" sz="2000" b="0" baseline="0" dirty="0" smtClean="0">
                          <a:solidFill>
                            <a:schemeClr val="tx1"/>
                          </a:solidFill>
                        </a:rPr>
                        <a:t> 1138</a:t>
                      </a:r>
                      <a:endParaRPr lang="en-GB"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65777616"/>
                  </a:ext>
                </a:extLst>
              </a:tr>
              <a:tr h="915687">
                <a:tc>
                  <a:txBody>
                    <a:bodyPr/>
                    <a:lstStyle/>
                    <a:p>
                      <a:r>
                        <a:rPr lang="en-GB" sz="2000" b="0" dirty="0" smtClean="0">
                          <a:solidFill>
                            <a:schemeClr val="tx1"/>
                          </a:solidFill>
                        </a:rPr>
                        <a:t>The Break with Rome</a:t>
                      </a:r>
                      <a:endParaRPr lang="en-GB"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b="0" dirty="0" smtClean="0">
                          <a:solidFill>
                            <a:schemeClr val="tx1"/>
                          </a:solidFill>
                        </a:rPr>
                        <a:t>The</a:t>
                      </a:r>
                      <a:r>
                        <a:rPr lang="en-GB" sz="2000" b="0" baseline="0" dirty="0" smtClean="0">
                          <a:solidFill>
                            <a:schemeClr val="tx1"/>
                          </a:solidFill>
                        </a:rPr>
                        <a:t> restoration of the English monarch 1660</a:t>
                      </a:r>
                      <a:endParaRPr lang="en-GB" sz="2000" b="0" dirty="0" smtClean="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2000" b="0" dirty="0" smtClean="0">
                          <a:solidFill>
                            <a:schemeClr val="tx1"/>
                          </a:solidFill>
                        </a:rPr>
                        <a:t>Edward III</a:t>
                      </a:r>
                      <a:endParaRPr lang="en-GB"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2000" b="0" dirty="0" smtClean="0">
                          <a:solidFill>
                            <a:schemeClr val="tx1"/>
                          </a:solidFill>
                        </a:rPr>
                        <a:t>Scottish Jacobite Rebellion</a:t>
                      </a:r>
                      <a:r>
                        <a:rPr lang="en-GB" sz="2000" b="0" baseline="0" dirty="0" smtClean="0">
                          <a:solidFill>
                            <a:schemeClr val="tx1"/>
                          </a:solidFill>
                        </a:rPr>
                        <a:t> 1745</a:t>
                      </a:r>
                      <a:endParaRPr lang="en-GB"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b="0" dirty="0" smtClean="0">
                          <a:solidFill>
                            <a:schemeClr val="tx1"/>
                          </a:solidFill>
                        </a:rPr>
                        <a:t>World War</a:t>
                      </a:r>
                      <a:r>
                        <a:rPr lang="en-GB" sz="2000" b="0" baseline="0" dirty="0" smtClean="0">
                          <a:solidFill>
                            <a:schemeClr val="tx1"/>
                          </a:solidFill>
                        </a:rPr>
                        <a:t> One </a:t>
                      </a:r>
                      <a:endParaRPr lang="en-GB"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617265073"/>
                  </a:ext>
                </a:extLst>
              </a:tr>
              <a:tr h="91568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b="0" dirty="0" smtClean="0">
                          <a:solidFill>
                            <a:schemeClr val="tx1"/>
                          </a:solidFill>
                        </a:rPr>
                        <a:t>The English Civil War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2000" b="0" dirty="0" smtClean="0">
                          <a:solidFill>
                            <a:schemeClr val="tx1"/>
                          </a:solidFill>
                        </a:rPr>
                        <a:t>Charles II</a:t>
                      </a:r>
                      <a:endParaRPr lang="en-GB"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b="0" dirty="0" smtClean="0">
                          <a:solidFill>
                            <a:schemeClr val="tx1"/>
                          </a:solidFill>
                        </a:rPr>
                        <a:t>Magna Carta 1215</a:t>
                      </a:r>
                    </a:p>
                    <a:p>
                      <a:endParaRPr lang="en-GB"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2000" b="0" dirty="0" smtClean="0">
                          <a:solidFill>
                            <a:schemeClr val="tx1"/>
                          </a:solidFill>
                        </a:rPr>
                        <a:t>Richard III</a:t>
                      </a:r>
                      <a:endParaRPr lang="en-GB"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2000" b="0" dirty="0" smtClean="0">
                          <a:solidFill>
                            <a:schemeClr val="tx1"/>
                          </a:solidFill>
                        </a:rPr>
                        <a:t>King John</a:t>
                      </a:r>
                      <a:endParaRPr lang="en-GB"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2"/>
                  </a:ext>
                </a:extLst>
              </a:tr>
              <a:tr h="915687">
                <a:tc>
                  <a:txBody>
                    <a:bodyPr/>
                    <a:lstStyle/>
                    <a:p>
                      <a:r>
                        <a:rPr lang="en-GB" sz="2000" b="0" dirty="0" smtClean="0">
                          <a:solidFill>
                            <a:schemeClr val="tx1"/>
                          </a:solidFill>
                        </a:rPr>
                        <a:t>King William II</a:t>
                      </a:r>
                      <a:endParaRPr lang="en-GB"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b="0" dirty="0" smtClean="0">
                          <a:solidFill>
                            <a:schemeClr val="tx1"/>
                          </a:solidFill>
                        </a:rPr>
                        <a:t>The Wars</a:t>
                      </a:r>
                      <a:r>
                        <a:rPr lang="en-GB" sz="2000" b="0" baseline="0" dirty="0" smtClean="0">
                          <a:solidFill>
                            <a:schemeClr val="tx1"/>
                          </a:solidFill>
                        </a:rPr>
                        <a:t> of the Roses 1455-1487</a:t>
                      </a:r>
                      <a:endParaRPr lang="en-GB" sz="2000" b="0" dirty="0" smtClean="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b="0" dirty="0" smtClean="0">
                          <a:solidFill>
                            <a:schemeClr val="tx1"/>
                          </a:solidFill>
                        </a:rPr>
                        <a:t>The Norman Conquest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2000" b="0" dirty="0" smtClean="0">
                          <a:solidFill>
                            <a:schemeClr val="tx1"/>
                          </a:solidFill>
                        </a:rPr>
                        <a:t>Henry VII</a:t>
                      </a:r>
                      <a:endParaRPr lang="en-GB"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2000" b="0" dirty="0" smtClean="0">
                          <a:solidFill>
                            <a:schemeClr val="tx1"/>
                          </a:solidFill>
                        </a:rPr>
                        <a:t>King Henry II</a:t>
                      </a:r>
                      <a:endParaRPr lang="en-GB"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3"/>
                  </a:ext>
                </a:extLst>
              </a:tr>
              <a:tr h="174812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b="0" dirty="0" smtClean="0">
                          <a:solidFill>
                            <a:schemeClr val="tx1"/>
                          </a:solidFill>
                        </a:rPr>
                        <a:t>Execution and removal of protectors of the throne by Edward III 1330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2000" b="0" dirty="0" smtClean="0">
                          <a:solidFill>
                            <a:schemeClr val="tx1"/>
                          </a:solidFill>
                        </a:rPr>
                        <a:t>Charles</a:t>
                      </a:r>
                      <a:r>
                        <a:rPr lang="en-US" sz="2000" b="0" baseline="0" dirty="0" smtClean="0">
                          <a:solidFill>
                            <a:schemeClr val="tx1"/>
                          </a:solidFill>
                        </a:rPr>
                        <a:t> I</a:t>
                      </a:r>
                    </a:p>
                    <a:p>
                      <a:r>
                        <a:rPr lang="en-US" sz="2000" b="0" baseline="0" dirty="0" smtClean="0">
                          <a:solidFill>
                            <a:schemeClr val="tx1"/>
                          </a:solidFill>
                        </a:rPr>
                        <a:t>1625-1642</a:t>
                      </a:r>
                      <a:endParaRPr lang="en-US"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b="0" dirty="0" smtClean="0">
                          <a:solidFill>
                            <a:schemeClr val="tx1"/>
                          </a:solidFill>
                        </a:rPr>
                        <a:t>World War Two</a:t>
                      </a:r>
                      <a:endParaRPr lang="en-GB"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2000" b="0" dirty="0" smtClean="0">
                          <a:solidFill>
                            <a:schemeClr val="tx1"/>
                          </a:solidFill>
                        </a:rPr>
                        <a:t>Elizabeth</a:t>
                      </a:r>
                      <a:r>
                        <a:rPr lang="en-GB" sz="2000" b="0" baseline="0" dirty="0" smtClean="0">
                          <a:solidFill>
                            <a:schemeClr val="tx1"/>
                          </a:solidFill>
                        </a:rPr>
                        <a:t> I</a:t>
                      </a:r>
                      <a:endParaRPr lang="en-GB"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2000" b="0" dirty="0" smtClean="0">
                          <a:solidFill>
                            <a:schemeClr val="tx1"/>
                          </a:solidFill>
                        </a:rPr>
                        <a:t>Victoria</a:t>
                      </a:r>
                      <a:r>
                        <a:rPr lang="en-GB" sz="2000" b="0" baseline="0" dirty="0" smtClean="0">
                          <a:solidFill>
                            <a:schemeClr val="tx1"/>
                          </a:solidFill>
                        </a:rPr>
                        <a:t> </a:t>
                      </a:r>
                      <a:endParaRPr lang="en-GB"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4"/>
                  </a:ext>
                </a:extLst>
              </a:tr>
            </a:tbl>
          </a:graphicData>
        </a:graphic>
      </p:graphicFrame>
      <p:sp>
        <p:nvSpPr>
          <p:cNvPr id="3" name="TextBox 2"/>
          <p:cNvSpPr txBox="1"/>
          <p:nvPr/>
        </p:nvSpPr>
        <p:spPr>
          <a:xfrm>
            <a:off x="4121426" y="5430674"/>
            <a:ext cx="5022574" cy="1477328"/>
          </a:xfrm>
          <a:prstGeom prst="rect">
            <a:avLst/>
          </a:prstGeom>
          <a:solidFill>
            <a:srgbClr val="FFC000"/>
          </a:solidFill>
        </p:spPr>
        <p:txBody>
          <a:bodyPr wrap="square" rtlCol="0">
            <a:spAutoFit/>
          </a:bodyPr>
          <a:lstStyle/>
          <a:p>
            <a:r>
              <a:rPr lang="en-US" sz="3000" dirty="0" smtClean="0"/>
              <a:t>TASK: In pairs - can you put these events and monarchs in chronological order?</a:t>
            </a:r>
            <a:endParaRPr lang="en-US" sz="3000" dirty="0"/>
          </a:p>
        </p:txBody>
      </p:sp>
    </p:spTree>
    <p:extLst>
      <p:ext uri="{BB962C8B-B14F-4D97-AF65-F5344CB8AC3E}">
        <p14:creationId xmlns:p14="http://schemas.microsoft.com/office/powerpoint/2010/main" val="241108268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6" descr="BIGmotte_and_baile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038" y="1579419"/>
            <a:ext cx="9414296" cy="4644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781878" y="6109252"/>
            <a:ext cx="7540487" cy="553998"/>
          </a:xfrm>
          <a:prstGeom prst="rect">
            <a:avLst/>
          </a:prstGeom>
          <a:noFill/>
        </p:spPr>
        <p:txBody>
          <a:bodyPr wrap="square" rtlCol="0">
            <a:spAutoFit/>
          </a:bodyPr>
          <a:lstStyle/>
          <a:p>
            <a:pPr algn="ctr"/>
            <a:r>
              <a:rPr lang="en-US" sz="3000" smtClean="0"/>
              <a:t>The Motte and Bailey Castle</a:t>
            </a:r>
            <a:endParaRPr lang="en-US" sz="3000"/>
          </a:p>
        </p:txBody>
      </p:sp>
      <p:sp>
        <p:nvSpPr>
          <p:cNvPr id="4098" name="Text Box 4"/>
          <p:cNvSpPr txBox="1">
            <a:spLocks noChangeArrowheads="1"/>
          </p:cNvSpPr>
          <p:nvPr/>
        </p:nvSpPr>
        <p:spPr bwMode="auto">
          <a:xfrm>
            <a:off x="0" y="0"/>
            <a:ext cx="5329237" cy="2169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50000"/>
              </a:spcBef>
              <a:buFontTx/>
              <a:buNone/>
            </a:pPr>
            <a:r>
              <a:rPr lang="en-GB" altLang="en-US" sz="1800" dirty="0"/>
              <a:t>Q: What features make this place easy to defend?</a:t>
            </a:r>
          </a:p>
          <a:p>
            <a:pPr eaLnBrk="1" hangingPunct="1">
              <a:spcBef>
                <a:spcPct val="50000"/>
              </a:spcBef>
              <a:buFontTx/>
              <a:buNone/>
            </a:pPr>
            <a:r>
              <a:rPr lang="en-GB" altLang="en-US" sz="1800" dirty="0"/>
              <a:t>Q: which parts are most difficult to defend?</a:t>
            </a:r>
          </a:p>
          <a:p>
            <a:pPr eaLnBrk="1" hangingPunct="1">
              <a:spcBef>
                <a:spcPct val="50000"/>
              </a:spcBef>
              <a:buFontTx/>
              <a:buNone/>
            </a:pPr>
            <a:r>
              <a:rPr lang="en-GB" altLang="en-US" sz="1800" dirty="0"/>
              <a:t>Q: If you were an attacker, how might you attack the castle</a:t>
            </a:r>
            <a:r>
              <a:rPr lang="en-GB" altLang="en-US" sz="1800" dirty="0" smtClean="0"/>
              <a:t>?</a:t>
            </a:r>
          </a:p>
          <a:p>
            <a:pPr eaLnBrk="1" hangingPunct="1">
              <a:spcBef>
                <a:spcPct val="50000"/>
              </a:spcBef>
              <a:buFontTx/>
              <a:buNone/>
            </a:pPr>
            <a:r>
              <a:rPr lang="en-GB" altLang="en-US" sz="1800" dirty="0" smtClean="0"/>
              <a:t>Q: Why were Motte and Bailey Castles built by the Normans and later in the Middle Ages?</a:t>
            </a:r>
            <a:endParaRPr lang="en-GB" altLang="en-US" sz="1800" dirty="0"/>
          </a:p>
        </p:txBody>
      </p:sp>
      <p:grpSp>
        <p:nvGrpSpPr>
          <p:cNvPr id="4159" name="SMARTInkShape-Group41"/>
          <p:cNvGrpSpPr/>
          <p:nvPr/>
        </p:nvGrpSpPr>
        <p:grpSpPr>
          <a:xfrm>
            <a:off x="2004060" y="4694013"/>
            <a:ext cx="4526281" cy="236129"/>
            <a:chOff x="2004060" y="4694013"/>
            <a:chExt cx="4526281" cy="236129"/>
          </a:xfrm>
        </p:grpSpPr>
        <p:sp>
          <p:nvSpPr>
            <p:cNvPr id="4157" name="SMARTInkShape-96"/>
            <p:cNvSpPr/>
            <p:nvPr/>
          </p:nvSpPr>
          <p:spPr>
            <a:xfrm>
              <a:off x="2438400" y="4709173"/>
              <a:ext cx="4091941" cy="220969"/>
            </a:xfrm>
            <a:custGeom>
              <a:avLst/>
              <a:gdLst/>
              <a:ahLst/>
              <a:cxnLst/>
              <a:rect l="0" t="0" r="0" b="0"/>
              <a:pathLst>
                <a:path w="4091941" h="220969">
                  <a:moveTo>
                    <a:pt x="0" y="129527"/>
                  </a:moveTo>
                  <a:lnTo>
                    <a:pt x="14691" y="130373"/>
                  </a:lnTo>
                  <a:lnTo>
                    <a:pt x="50696" y="140133"/>
                  </a:lnTo>
                  <a:lnTo>
                    <a:pt x="83507" y="147439"/>
                  </a:lnTo>
                  <a:lnTo>
                    <a:pt x="115995" y="154966"/>
                  </a:lnTo>
                  <a:lnTo>
                    <a:pt x="151115" y="162559"/>
                  </a:lnTo>
                  <a:lnTo>
                    <a:pt x="184286" y="170170"/>
                  </a:lnTo>
                  <a:lnTo>
                    <a:pt x="219609" y="177788"/>
                  </a:lnTo>
                  <a:lnTo>
                    <a:pt x="256886" y="181361"/>
                  </a:lnTo>
                  <a:lnTo>
                    <a:pt x="290698" y="186467"/>
                  </a:lnTo>
                  <a:lnTo>
                    <a:pt x="326210" y="193341"/>
                  </a:lnTo>
                  <a:lnTo>
                    <a:pt x="363543" y="196695"/>
                  </a:lnTo>
                  <a:lnTo>
                    <a:pt x="397371" y="201735"/>
                  </a:lnTo>
                  <a:lnTo>
                    <a:pt x="432888" y="204545"/>
                  </a:lnTo>
                  <a:lnTo>
                    <a:pt x="470222" y="205377"/>
                  </a:lnTo>
                  <a:lnTo>
                    <a:pt x="508095" y="209668"/>
                  </a:lnTo>
                  <a:lnTo>
                    <a:pt x="535700" y="211712"/>
                  </a:lnTo>
                  <a:lnTo>
                    <a:pt x="563209" y="212620"/>
                  </a:lnTo>
                  <a:lnTo>
                    <a:pt x="598583" y="213978"/>
                  </a:lnTo>
                  <a:lnTo>
                    <a:pt x="635498" y="218520"/>
                  </a:lnTo>
                  <a:lnTo>
                    <a:pt x="673248" y="220241"/>
                  </a:lnTo>
                  <a:lnTo>
                    <a:pt x="698566" y="220645"/>
                  </a:lnTo>
                  <a:lnTo>
                    <a:pt x="726187" y="220824"/>
                  </a:lnTo>
                  <a:lnTo>
                    <a:pt x="753703" y="220903"/>
                  </a:lnTo>
                  <a:lnTo>
                    <a:pt x="789081" y="220948"/>
                  </a:lnTo>
                  <a:lnTo>
                    <a:pt x="825152" y="220961"/>
                  </a:lnTo>
                  <a:lnTo>
                    <a:pt x="858511" y="220965"/>
                  </a:lnTo>
                  <a:lnTo>
                    <a:pt x="893983" y="220968"/>
                  </a:lnTo>
                  <a:lnTo>
                    <a:pt x="927165" y="220968"/>
                  </a:lnTo>
                  <a:lnTo>
                    <a:pt x="963432" y="220968"/>
                  </a:lnTo>
                  <a:lnTo>
                    <a:pt x="1000142" y="220120"/>
                  </a:lnTo>
                  <a:lnTo>
                    <a:pt x="1034538" y="215731"/>
                  </a:lnTo>
                  <a:lnTo>
                    <a:pt x="1061775" y="214407"/>
                  </a:lnTo>
                  <a:lnTo>
                    <a:pt x="1088556" y="213818"/>
                  </a:lnTo>
                  <a:lnTo>
                    <a:pt x="1114569" y="213556"/>
                  </a:lnTo>
                  <a:lnTo>
                    <a:pt x="1140242" y="213440"/>
                  </a:lnTo>
                  <a:lnTo>
                    <a:pt x="1165763" y="213388"/>
                  </a:lnTo>
                  <a:lnTo>
                    <a:pt x="1191216" y="212518"/>
                  </a:lnTo>
                  <a:lnTo>
                    <a:pt x="1216640" y="209310"/>
                  </a:lnTo>
                  <a:lnTo>
                    <a:pt x="1242051" y="207319"/>
                  </a:lnTo>
                  <a:lnTo>
                    <a:pt x="1267456" y="206435"/>
                  </a:lnTo>
                  <a:lnTo>
                    <a:pt x="1292858" y="206042"/>
                  </a:lnTo>
                  <a:lnTo>
                    <a:pt x="1318259" y="205867"/>
                  </a:lnTo>
                  <a:lnTo>
                    <a:pt x="1354103" y="205768"/>
                  </a:lnTo>
                  <a:lnTo>
                    <a:pt x="1388429" y="203482"/>
                  </a:lnTo>
                  <a:lnTo>
                    <a:pt x="1423153" y="199699"/>
                  </a:lnTo>
                  <a:lnTo>
                    <a:pt x="1457148" y="198579"/>
                  </a:lnTo>
                  <a:lnTo>
                    <a:pt x="1494032" y="195988"/>
                  </a:lnTo>
                  <a:lnTo>
                    <a:pt x="1531772" y="192117"/>
                  </a:lnTo>
                  <a:lnTo>
                    <a:pt x="1569765" y="190970"/>
                  </a:lnTo>
                  <a:lnTo>
                    <a:pt x="1607833" y="188372"/>
                  </a:lnTo>
                  <a:lnTo>
                    <a:pt x="1645924" y="184498"/>
                  </a:lnTo>
                  <a:lnTo>
                    <a:pt x="1684021" y="183350"/>
                  </a:lnTo>
                  <a:lnTo>
                    <a:pt x="1722120" y="180752"/>
                  </a:lnTo>
                  <a:lnTo>
                    <a:pt x="1760220" y="176878"/>
                  </a:lnTo>
                  <a:lnTo>
                    <a:pt x="1796062" y="173472"/>
                  </a:lnTo>
                  <a:lnTo>
                    <a:pt x="1828131" y="169359"/>
                  </a:lnTo>
                  <a:lnTo>
                    <a:pt x="1859082" y="165883"/>
                  </a:lnTo>
                  <a:lnTo>
                    <a:pt x="1891959" y="161748"/>
                  </a:lnTo>
                  <a:lnTo>
                    <a:pt x="1928512" y="160522"/>
                  </a:lnTo>
                  <a:lnTo>
                    <a:pt x="1963896" y="160160"/>
                  </a:lnTo>
                  <a:lnTo>
                    <a:pt x="1998086" y="157795"/>
                  </a:lnTo>
                  <a:lnTo>
                    <a:pt x="2035028" y="153989"/>
                  </a:lnTo>
                  <a:lnTo>
                    <a:pt x="2061003" y="153099"/>
                  </a:lnTo>
                  <a:lnTo>
                    <a:pt x="2089482" y="152703"/>
                  </a:lnTo>
                  <a:lnTo>
                    <a:pt x="2103341" y="144131"/>
                  </a:lnTo>
                  <a:lnTo>
                    <a:pt x="2130029" y="112029"/>
                  </a:lnTo>
                  <a:lnTo>
                    <a:pt x="2156002" y="92117"/>
                  </a:lnTo>
                  <a:lnTo>
                    <a:pt x="2181656" y="83267"/>
                  </a:lnTo>
                  <a:lnTo>
                    <a:pt x="2207169" y="79333"/>
                  </a:lnTo>
                  <a:lnTo>
                    <a:pt x="2232620" y="75327"/>
                  </a:lnTo>
                  <a:lnTo>
                    <a:pt x="2258889" y="71571"/>
                  </a:lnTo>
                  <a:lnTo>
                    <a:pt x="2287496" y="69902"/>
                  </a:lnTo>
                  <a:lnTo>
                    <a:pt x="2317145" y="69160"/>
                  </a:lnTo>
                  <a:lnTo>
                    <a:pt x="2346409" y="68831"/>
                  </a:lnTo>
                  <a:lnTo>
                    <a:pt x="2373526" y="68684"/>
                  </a:lnTo>
                  <a:lnTo>
                    <a:pt x="2404205" y="66361"/>
                  </a:lnTo>
                  <a:lnTo>
                    <a:pt x="2436749" y="63353"/>
                  </a:lnTo>
                  <a:lnTo>
                    <a:pt x="2468147" y="62016"/>
                  </a:lnTo>
                  <a:lnTo>
                    <a:pt x="2499034" y="61423"/>
                  </a:lnTo>
                  <a:lnTo>
                    <a:pt x="2529696" y="60311"/>
                  </a:lnTo>
                  <a:lnTo>
                    <a:pt x="2560257" y="56996"/>
                  </a:lnTo>
                  <a:lnTo>
                    <a:pt x="2590772" y="54958"/>
                  </a:lnTo>
                  <a:lnTo>
                    <a:pt x="2621268" y="53205"/>
                  </a:lnTo>
                  <a:lnTo>
                    <a:pt x="2651754" y="49604"/>
                  </a:lnTo>
                  <a:lnTo>
                    <a:pt x="2684495" y="47439"/>
                  </a:lnTo>
                  <a:lnTo>
                    <a:pt x="2717956" y="46477"/>
                  </a:lnTo>
                  <a:lnTo>
                    <a:pt x="2749761" y="46050"/>
                  </a:lnTo>
                  <a:lnTo>
                    <a:pt x="2783087" y="43601"/>
                  </a:lnTo>
                  <a:lnTo>
                    <a:pt x="2817653" y="40537"/>
                  </a:lnTo>
                  <a:lnTo>
                    <a:pt x="2852773" y="39176"/>
                  </a:lnTo>
                  <a:lnTo>
                    <a:pt x="2888137" y="36314"/>
                  </a:lnTo>
                  <a:lnTo>
                    <a:pt x="2924456" y="33066"/>
                  </a:lnTo>
                  <a:lnTo>
                    <a:pt x="2943625" y="32200"/>
                  </a:lnTo>
                  <a:lnTo>
                    <a:pt x="2963176" y="31623"/>
                  </a:lnTo>
                  <a:lnTo>
                    <a:pt x="3000705" y="30981"/>
                  </a:lnTo>
                  <a:lnTo>
                    <a:pt x="3037987" y="29848"/>
                  </a:lnTo>
                  <a:lnTo>
                    <a:pt x="3057412" y="28361"/>
                  </a:lnTo>
                  <a:lnTo>
                    <a:pt x="3077134" y="26523"/>
                  </a:lnTo>
                  <a:lnTo>
                    <a:pt x="3097056" y="25298"/>
                  </a:lnTo>
                  <a:lnTo>
                    <a:pt x="3117111" y="24481"/>
                  </a:lnTo>
                  <a:lnTo>
                    <a:pt x="3137254" y="23937"/>
                  </a:lnTo>
                  <a:lnTo>
                    <a:pt x="3156609" y="22726"/>
                  </a:lnTo>
                  <a:lnTo>
                    <a:pt x="3193920" y="19124"/>
                  </a:lnTo>
                  <a:lnTo>
                    <a:pt x="3213013" y="17825"/>
                  </a:lnTo>
                  <a:lnTo>
                    <a:pt x="3232515" y="16959"/>
                  </a:lnTo>
                  <a:lnTo>
                    <a:pt x="3252290" y="16382"/>
                  </a:lnTo>
                  <a:lnTo>
                    <a:pt x="3290067" y="15740"/>
                  </a:lnTo>
                  <a:lnTo>
                    <a:pt x="3326612" y="14608"/>
                  </a:lnTo>
                  <a:lnTo>
                    <a:pt x="3362610" y="11283"/>
                  </a:lnTo>
                  <a:lnTo>
                    <a:pt x="3400621" y="9240"/>
                  </a:lnTo>
                  <a:lnTo>
                    <a:pt x="3420241" y="8696"/>
                  </a:lnTo>
                  <a:lnTo>
                    <a:pt x="3457845" y="8091"/>
                  </a:lnTo>
                  <a:lnTo>
                    <a:pt x="3493466" y="6976"/>
                  </a:lnTo>
                  <a:lnTo>
                    <a:pt x="3526232" y="3657"/>
                  </a:lnTo>
                  <a:lnTo>
                    <a:pt x="3559986" y="1619"/>
                  </a:lnTo>
                  <a:lnTo>
                    <a:pt x="3594742" y="713"/>
                  </a:lnTo>
                  <a:lnTo>
                    <a:pt x="3629945" y="309"/>
                  </a:lnTo>
                  <a:lnTo>
                    <a:pt x="3663089" y="130"/>
                  </a:lnTo>
                  <a:lnTo>
                    <a:pt x="3695600" y="51"/>
                  </a:lnTo>
                  <a:lnTo>
                    <a:pt x="3729805" y="15"/>
                  </a:lnTo>
                  <a:lnTo>
                    <a:pt x="3762504" y="0"/>
                  </a:lnTo>
                  <a:lnTo>
                    <a:pt x="3793971" y="839"/>
                  </a:lnTo>
                  <a:lnTo>
                    <a:pt x="3824889" y="4035"/>
                  </a:lnTo>
                  <a:lnTo>
                    <a:pt x="3853307" y="8277"/>
                  </a:lnTo>
                  <a:lnTo>
                    <a:pt x="3880047" y="12138"/>
                  </a:lnTo>
                  <a:lnTo>
                    <a:pt x="3906043" y="13855"/>
                  </a:lnTo>
                  <a:lnTo>
                    <a:pt x="3931708" y="16875"/>
                  </a:lnTo>
                  <a:lnTo>
                    <a:pt x="3967699" y="23335"/>
                  </a:lnTo>
                  <a:lnTo>
                    <a:pt x="3997553" y="30612"/>
                  </a:lnTo>
                  <a:lnTo>
                    <a:pt x="4034443" y="40656"/>
                  </a:lnTo>
                  <a:lnTo>
                    <a:pt x="4061329" y="50793"/>
                  </a:lnTo>
                  <a:lnTo>
                    <a:pt x="4091940" y="68568"/>
                  </a:lnTo>
                </a:path>
              </a:pathLst>
            </a:custGeom>
            <a:ln w="19050">
              <a:solidFill>
                <a:srgbClr val="0000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4158" name="SMARTInkShape-97"/>
            <p:cNvSpPr/>
            <p:nvPr/>
          </p:nvSpPr>
          <p:spPr>
            <a:xfrm>
              <a:off x="2004060" y="4694013"/>
              <a:ext cx="144781" cy="45629"/>
            </a:xfrm>
            <a:custGeom>
              <a:avLst/>
              <a:gdLst/>
              <a:ahLst/>
              <a:cxnLst/>
              <a:rect l="0" t="0" r="0" b="0"/>
              <a:pathLst>
                <a:path w="144781" h="45629">
                  <a:moveTo>
                    <a:pt x="0" y="7528"/>
                  </a:moveTo>
                  <a:lnTo>
                    <a:pt x="0" y="3482"/>
                  </a:lnTo>
                  <a:lnTo>
                    <a:pt x="847" y="2291"/>
                  </a:lnTo>
                  <a:lnTo>
                    <a:pt x="2258" y="1496"/>
                  </a:lnTo>
                  <a:lnTo>
                    <a:pt x="10547" y="378"/>
                  </a:lnTo>
                  <a:lnTo>
                    <a:pt x="24473" y="0"/>
                  </a:lnTo>
                  <a:lnTo>
                    <a:pt x="56970" y="12910"/>
                  </a:lnTo>
                  <a:lnTo>
                    <a:pt x="94142" y="27027"/>
                  </a:lnTo>
                  <a:lnTo>
                    <a:pt x="117938" y="31981"/>
                  </a:lnTo>
                  <a:lnTo>
                    <a:pt x="144780" y="45628"/>
                  </a:lnTo>
                </a:path>
              </a:pathLst>
            </a:custGeom>
            <a:ln w="19050">
              <a:solidFill>
                <a:srgbClr val="0000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4162" name="SMARTInkShape-Group42"/>
          <p:cNvGrpSpPr/>
          <p:nvPr/>
        </p:nvGrpSpPr>
        <p:grpSpPr>
          <a:xfrm>
            <a:off x="4591093" y="3474720"/>
            <a:ext cx="757674" cy="571501"/>
            <a:chOff x="4591093" y="3474720"/>
            <a:chExt cx="757674" cy="571501"/>
          </a:xfrm>
        </p:grpSpPr>
        <p:sp>
          <p:nvSpPr>
            <p:cNvPr id="4160" name="SMARTInkShape-98"/>
            <p:cNvSpPr/>
            <p:nvPr/>
          </p:nvSpPr>
          <p:spPr>
            <a:xfrm>
              <a:off x="4591093" y="3505216"/>
              <a:ext cx="757674" cy="541005"/>
            </a:xfrm>
            <a:custGeom>
              <a:avLst/>
              <a:gdLst/>
              <a:ahLst/>
              <a:cxnLst/>
              <a:rect l="0" t="0" r="0" b="0"/>
              <a:pathLst>
                <a:path w="757674" h="541005">
                  <a:moveTo>
                    <a:pt x="377148" y="99044"/>
                  </a:moveTo>
                  <a:lnTo>
                    <a:pt x="366541" y="109650"/>
                  </a:lnTo>
                  <a:lnTo>
                    <a:pt x="345419" y="121146"/>
                  </a:lnTo>
                  <a:lnTo>
                    <a:pt x="308524" y="155369"/>
                  </a:lnTo>
                  <a:lnTo>
                    <a:pt x="281684" y="181196"/>
                  </a:lnTo>
                  <a:lnTo>
                    <a:pt x="248318" y="206900"/>
                  </a:lnTo>
                  <a:lnTo>
                    <a:pt x="212031" y="241673"/>
                  </a:lnTo>
                  <a:lnTo>
                    <a:pt x="175010" y="276137"/>
                  </a:lnTo>
                  <a:lnTo>
                    <a:pt x="141995" y="303069"/>
                  </a:lnTo>
                  <a:lnTo>
                    <a:pt x="110764" y="324879"/>
                  </a:lnTo>
                  <a:lnTo>
                    <a:pt x="73915" y="351463"/>
                  </a:lnTo>
                  <a:lnTo>
                    <a:pt x="36711" y="380441"/>
                  </a:lnTo>
                  <a:lnTo>
                    <a:pt x="8499" y="403128"/>
                  </a:lnTo>
                  <a:lnTo>
                    <a:pt x="6922" y="405906"/>
                  </a:lnTo>
                  <a:lnTo>
                    <a:pt x="5023" y="407759"/>
                  </a:lnTo>
                  <a:lnTo>
                    <a:pt x="0" y="410366"/>
                  </a:lnTo>
                  <a:lnTo>
                    <a:pt x="409" y="410732"/>
                  </a:lnTo>
                  <a:lnTo>
                    <a:pt x="3104" y="411319"/>
                  </a:lnTo>
                  <a:lnTo>
                    <a:pt x="20258" y="405414"/>
                  </a:lnTo>
                  <a:lnTo>
                    <a:pt x="24921" y="404890"/>
                  </a:lnTo>
                  <a:lnTo>
                    <a:pt x="34617" y="399794"/>
                  </a:lnTo>
                  <a:lnTo>
                    <a:pt x="71016" y="377064"/>
                  </a:lnTo>
                  <a:lnTo>
                    <a:pt x="107080" y="351988"/>
                  </a:lnTo>
                  <a:lnTo>
                    <a:pt x="139929" y="333445"/>
                  </a:lnTo>
                  <a:lnTo>
                    <a:pt x="173370" y="309607"/>
                  </a:lnTo>
                  <a:lnTo>
                    <a:pt x="210089" y="283353"/>
                  </a:lnTo>
                  <a:lnTo>
                    <a:pt x="247779" y="257230"/>
                  </a:lnTo>
                  <a:lnTo>
                    <a:pt x="285758" y="228041"/>
                  </a:lnTo>
                  <a:lnTo>
                    <a:pt x="311976" y="208022"/>
                  </a:lnTo>
                  <a:lnTo>
                    <a:pt x="340563" y="187837"/>
                  </a:lnTo>
                  <a:lnTo>
                    <a:pt x="370200" y="169834"/>
                  </a:lnTo>
                  <a:lnTo>
                    <a:pt x="399459" y="152519"/>
                  </a:lnTo>
                  <a:lnTo>
                    <a:pt x="426574" y="133536"/>
                  </a:lnTo>
                  <a:lnTo>
                    <a:pt x="457252" y="113809"/>
                  </a:lnTo>
                  <a:lnTo>
                    <a:pt x="489796" y="94600"/>
                  </a:lnTo>
                  <a:lnTo>
                    <a:pt x="521195" y="77595"/>
                  </a:lnTo>
                  <a:lnTo>
                    <a:pt x="552081" y="61571"/>
                  </a:lnTo>
                  <a:lnTo>
                    <a:pt x="582742" y="46830"/>
                  </a:lnTo>
                  <a:lnTo>
                    <a:pt x="613304" y="34633"/>
                  </a:lnTo>
                  <a:lnTo>
                    <a:pt x="641561" y="23568"/>
                  </a:lnTo>
                  <a:lnTo>
                    <a:pt x="679012" y="10076"/>
                  </a:lnTo>
                  <a:lnTo>
                    <a:pt x="709300" y="2974"/>
                  </a:lnTo>
                  <a:lnTo>
                    <a:pt x="747271" y="101"/>
                  </a:lnTo>
                  <a:lnTo>
                    <a:pt x="756548" y="0"/>
                  </a:lnTo>
                  <a:lnTo>
                    <a:pt x="757081" y="841"/>
                  </a:lnTo>
                  <a:lnTo>
                    <a:pt x="757673" y="4034"/>
                  </a:lnTo>
                  <a:lnTo>
                    <a:pt x="756138" y="6070"/>
                  </a:lnTo>
                  <a:lnTo>
                    <a:pt x="718265" y="36029"/>
                  </a:lnTo>
                  <a:lnTo>
                    <a:pt x="687521" y="62890"/>
                  </a:lnTo>
                  <a:lnTo>
                    <a:pt x="654436" y="90213"/>
                  </a:lnTo>
                  <a:lnTo>
                    <a:pt x="616975" y="120605"/>
                  </a:lnTo>
                  <a:lnTo>
                    <a:pt x="588724" y="143904"/>
                  </a:lnTo>
                  <a:lnTo>
                    <a:pt x="559234" y="166113"/>
                  </a:lnTo>
                  <a:lnTo>
                    <a:pt x="528348" y="188119"/>
                  </a:lnTo>
                  <a:lnTo>
                    <a:pt x="494865" y="212011"/>
                  </a:lnTo>
                  <a:lnTo>
                    <a:pt x="462486" y="238998"/>
                  </a:lnTo>
                  <a:lnTo>
                    <a:pt x="430316" y="267079"/>
                  </a:lnTo>
                  <a:lnTo>
                    <a:pt x="396262" y="293671"/>
                  </a:lnTo>
                  <a:lnTo>
                    <a:pt x="363629" y="319600"/>
                  </a:lnTo>
                  <a:lnTo>
                    <a:pt x="332193" y="345236"/>
                  </a:lnTo>
                  <a:lnTo>
                    <a:pt x="301287" y="370740"/>
                  </a:lnTo>
                  <a:lnTo>
                    <a:pt x="272876" y="396187"/>
                  </a:lnTo>
                  <a:lnTo>
                    <a:pt x="235338" y="432055"/>
                  </a:lnTo>
                  <a:lnTo>
                    <a:pt x="202767" y="461874"/>
                  </a:lnTo>
                  <a:lnTo>
                    <a:pt x="165466" y="498750"/>
                  </a:lnTo>
                  <a:lnTo>
                    <a:pt x="130942" y="530023"/>
                  </a:lnTo>
                  <a:lnTo>
                    <a:pt x="118066" y="541004"/>
                  </a:lnTo>
                </a:path>
              </a:pathLst>
            </a:custGeom>
            <a:ln w="19050">
              <a:solidFill>
                <a:srgbClr val="0000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4161" name="SMARTInkShape-99"/>
            <p:cNvSpPr/>
            <p:nvPr/>
          </p:nvSpPr>
          <p:spPr>
            <a:xfrm>
              <a:off x="5120641" y="3474720"/>
              <a:ext cx="7619" cy="7621"/>
            </a:xfrm>
            <a:custGeom>
              <a:avLst/>
              <a:gdLst/>
              <a:ahLst/>
              <a:cxnLst/>
              <a:rect l="0" t="0" r="0" b="0"/>
              <a:pathLst>
                <a:path w="7619" h="7621">
                  <a:moveTo>
                    <a:pt x="0" y="0"/>
                  </a:moveTo>
                  <a:lnTo>
                    <a:pt x="0" y="4045"/>
                  </a:lnTo>
                  <a:lnTo>
                    <a:pt x="845" y="5237"/>
                  </a:lnTo>
                  <a:lnTo>
                    <a:pt x="2257" y="6031"/>
                  </a:lnTo>
                  <a:lnTo>
                    <a:pt x="7618" y="7620"/>
                  </a:lnTo>
                </a:path>
              </a:pathLst>
            </a:custGeom>
            <a:ln w="19050">
              <a:solidFill>
                <a:srgbClr val="0000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sp>
        <p:nvSpPr>
          <p:cNvPr id="4163" name="SMARTInkShape-100"/>
          <p:cNvSpPr/>
          <p:nvPr/>
        </p:nvSpPr>
        <p:spPr>
          <a:xfrm>
            <a:off x="556801" y="4472941"/>
            <a:ext cx="1461742" cy="647307"/>
          </a:xfrm>
          <a:custGeom>
            <a:avLst/>
            <a:gdLst/>
            <a:ahLst/>
            <a:cxnLst/>
            <a:rect l="0" t="0" r="0" b="0"/>
            <a:pathLst>
              <a:path w="1461742" h="647307">
                <a:moveTo>
                  <a:pt x="1188179" y="0"/>
                </a:moveTo>
                <a:lnTo>
                  <a:pt x="1184134" y="0"/>
                </a:lnTo>
                <a:lnTo>
                  <a:pt x="1182942" y="845"/>
                </a:lnTo>
                <a:lnTo>
                  <a:pt x="1182148" y="2257"/>
                </a:lnTo>
                <a:lnTo>
                  <a:pt x="1181618" y="4043"/>
                </a:lnTo>
                <a:lnTo>
                  <a:pt x="1148834" y="21956"/>
                </a:lnTo>
                <a:lnTo>
                  <a:pt x="1111815" y="45935"/>
                </a:lnTo>
                <a:lnTo>
                  <a:pt x="1084555" y="63280"/>
                </a:lnTo>
                <a:lnTo>
                  <a:pt x="1051924" y="86764"/>
                </a:lnTo>
                <a:lnTo>
                  <a:pt x="1018549" y="115171"/>
                </a:lnTo>
                <a:lnTo>
                  <a:pt x="981850" y="145038"/>
                </a:lnTo>
                <a:lnTo>
                  <a:pt x="955930" y="165214"/>
                </a:lnTo>
                <a:lnTo>
                  <a:pt x="927477" y="185469"/>
                </a:lnTo>
                <a:lnTo>
                  <a:pt x="897898" y="205761"/>
                </a:lnTo>
                <a:lnTo>
                  <a:pt x="867819" y="226916"/>
                </a:lnTo>
                <a:lnTo>
                  <a:pt x="837517" y="250428"/>
                </a:lnTo>
                <a:lnTo>
                  <a:pt x="804858" y="272732"/>
                </a:lnTo>
                <a:lnTo>
                  <a:pt x="770587" y="294780"/>
                </a:lnTo>
                <a:lnTo>
                  <a:pt x="735601" y="318691"/>
                </a:lnTo>
                <a:lnTo>
                  <a:pt x="700295" y="343429"/>
                </a:lnTo>
                <a:lnTo>
                  <a:pt x="664848" y="367688"/>
                </a:lnTo>
                <a:lnTo>
                  <a:pt x="629339" y="389759"/>
                </a:lnTo>
                <a:lnTo>
                  <a:pt x="593801" y="413114"/>
                </a:lnTo>
                <a:lnTo>
                  <a:pt x="557404" y="437606"/>
                </a:lnTo>
                <a:lnTo>
                  <a:pt x="538216" y="450064"/>
                </a:lnTo>
                <a:lnTo>
                  <a:pt x="518650" y="462602"/>
                </a:lnTo>
                <a:lnTo>
                  <a:pt x="481106" y="485564"/>
                </a:lnTo>
                <a:lnTo>
                  <a:pt x="443818" y="507059"/>
                </a:lnTo>
                <a:lnTo>
                  <a:pt x="424392" y="517532"/>
                </a:lnTo>
                <a:lnTo>
                  <a:pt x="404667" y="527901"/>
                </a:lnTo>
                <a:lnTo>
                  <a:pt x="366947" y="546196"/>
                </a:lnTo>
                <a:lnTo>
                  <a:pt x="331274" y="562792"/>
                </a:lnTo>
                <a:lnTo>
                  <a:pt x="298486" y="578636"/>
                </a:lnTo>
                <a:lnTo>
                  <a:pt x="266980" y="591886"/>
                </a:lnTo>
                <a:lnTo>
                  <a:pt x="236890" y="603420"/>
                </a:lnTo>
                <a:lnTo>
                  <a:pt x="209406" y="614192"/>
                </a:lnTo>
                <a:lnTo>
                  <a:pt x="174178" y="629774"/>
                </a:lnTo>
                <a:lnTo>
                  <a:pt x="142291" y="637026"/>
                </a:lnTo>
                <a:lnTo>
                  <a:pt x="107555" y="645708"/>
                </a:lnTo>
                <a:lnTo>
                  <a:pt x="90144" y="647306"/>
                </a:lnTo>
                <a:lnTo>
                  <a:pt x="88702" y="646590"/>
                </a:lnTo>
                <a:lnTo>
                  <a:pt x="88588" y="645266"/>
                </a:lnTo>
                <a:lnTo>
                  <a:pt x="90719" y="641538"/>
                </a:lnTo>
                <a:lnTo>
                  <a:pt x="110736" y="621200"/>
                </a:lnTo>
                <a:lnTo>
                  <a:pt x="139785" y="599504"/>
                </a:lnTo>
                <a:lnTo>
                  <a:pt x="170295" y="578386"/>
                </a:lnTo>
                <a:lnTo>
                  <a:pt x="195613" y="563553"/>
                </a:lnTo>
                <a:lnTo>
                  <a:pt x="226621" y="548494"/>
                </a:lnTo>
                <a:lnTo>
                  <a:pt x="257900" y="533335"/>
                </a:lnTo>
                <a:lnTo>
                  <a:pt x="289582" y="517283"/>
                </a:lnTo>
                <a:lnTo>
                  <a:pt x="323418" y="498861"/>
                </a:lnTo>
                <a:lnTo>
                  <a:pt x="358212" y="481642"/>
                </a:lnTo>
                <a:lnTo>
                  <a:pt x="394278" y="464675"/>
                </a:lnTo>
                <a:lnTo>
                  <a:pt x="413378" y="455411"/>
                </a:lnTo>
                <a:lnTo>
                  <a:pt x="432885" y="445846"/>
                </a:lnTo>
                <a:lnTo>
                  <a:pt x="453510" y="436085"/>
                </a:lnTo>
                <a:lnTo>
                  <a:pt x="474880" y="426189"/>
                </a:lnTo>
                <a:lnTo>
                  <a:pt x="496746" y="416206"/>
                </a:lnTo>
                <a:lnTo>
                  <a:pt x="518097" y="406164"/>
                </a:lnTo>
                <a:lnTo>
                  <a:pt x="539104" y="396082"/>
                </a:lnTo>
                <a:lnTo>
                  <a:pt x="559883" y="385974"/>
                </a:lnTo>
                <a:lnTo>
                  <a:pt x="581355" y="375849"/>
                </a:lnTo>
                <a:lnTo>
                  <a:pt x="603290" y="365712"/>
                </a:lnTo>
                <a:lnTo>
                  <a:pt x="625533" y="355569"/>
                </a:lnTo>
                <a:lnTo>
                  <a:pt x="647135" y="344572"/>
                </a:lnTo>
                <a:lnTo>
                  <a:pt x="668309" y="333008"/>
                </a:lnTo>
                <a:lnTo>
                  <a:pt x="689199" y="321064"/>
                </a:lnTo>
                <a:lnTo>
                  <a:pt x="710746" y="308869"/>
                </a:lnTo>
                <a:lnTo>
                  <a:pt x="732730" y="296506"/>
                </a:lnTo>
                <a:lnTo>
                  <a:pt x="755006" y="284031"/>
                </a:lnTo>
                <a:lnTo>
                  <a:pt x="777477" y="272326"/>
                </a:lnTo>
                <a:lnTo>
                  <a:pt x="800078" y="261137"/>
                </a:lnTo>
                <a:lnTo>
                  <a:pt x="822765" y="250292"/>
                </a:lnTo>
                <a:lnTo>
                  <a:pt x="845510" y="238827"/>
                </a:lnTo>
                <a:lnTo>
                  <a:pt x="868293" y="226951"/>
                </a:lnTo>
                <a:lnTo>
                  <a:pt x="891102" y="214800"/>
                </a:lnTo>
                <a:lnTo>
                  <a:pt x="913081" y="203313"/>
                </a:lnTo>
                <a:lnTo>
                  <a:pt x="934507" y="192269"/>
                </a:lnTo>
                <a:lnTo>
                  <a:pt x="955564" y="181519"/>
                </a:lnTo>
                <a:lnTo>
                  <a:pt x="975529" y="171812"/>
                </a:lnTo>
                <a:lnTo>
                  <a:pt x="1013517" y="154254"/>
                </a:lnTo>
                <a:lnTo>
                  <a:pt x="1050156" y="135725"/>
                </a:lnTo>
                <a:lnTo>
                  <a:pt x="1085349" y="117049"/>
                </a:lnTo>
                <a:lnTo>
                  <a:pt x="1117923" y="100281"/>
                </a:lnTo>
                <a:lnTo>
                  <a:pt x="1147076" y="86619"/>
                </a:lnTo>
                <a:lnTo>
                  <a:pt x="1182774" y="69409"/>
                </a:lnTo>
                <a:lnTo>
                  <a:pt x="1217591" y="48423"/>
                </a:lnTo>
                <a:lnTo>
                  <a:pt x="1233112" y="37114"/>
                </a:lnTo>
                <a:lnTo>
                  <a:pt x="1237783" y="31170"/>
                </a:lnTo>
                <a:lnTo>
                  <a:pt x="1239028" y="28400"/>
                </a:lnTo>
                <a:lnTo>
                  <a:pt x="1239012" y="25707"/>
                </a:lnTo>
                <a:lnTo>
                  <a:pt x="1236736" y="20456"/>
                </a:lnTo>
                <a:lnTo>
                  <a:pt x="1234097" y="18717"/>
                </a:lnTo>
                <a:lnTo>
                  <a:pt x="1226649" y="16785"/>
                </a:lnTo>
                <a:lnTo>
                  <a:pt x="1208891" y="19742"/>
                </a:lnTo>
                <a:lnTo>
                  <a:pt x="1179452" y="30026"/>
                </a:lnTo>
                <a:lnTo>
                  <a:pt x="1153820" y="39027"/>
                </a:lnTo>
                <a:lnTo>
                  <a:pt x="1124648" y="48671"/>
                </a:lnTo>
                <a:lnTo>
                  <a:pt x="1091928" y="58603"/>
                </a:lnTo>
                <a:lnTo>
                  <a:pt x="1057630" y="70918"/>
                </a:lnTo>
                <a:lnTo>
                  <a:pt x="1020937" y="85705"/>
                </a:lnTo>
                <a:lnTo>
                  <a:pt x="1000484" y="94390"/>
                </a:lnTo>
                <a:lnTo>
                  <a:pt x="979229" y="103566"/>
                </a:lnTo>
                <a:lnTo>
                  <a:pt x="957439" y="112223"/>
                </a:lnTo>
                <a:lnTo>
                  <a:pt x="935293" y="120535"/>
                </a:lnTo>
                <a:lnTo>
                  <a:pt x="912908" y="128617"/>
                </a:lnTo>
                <a:lnTo>
                  <a:pt x="890365" y="137390"/>
                </a:lnTo>
                <a:lnTo>
                  <a:pt x="867716" y="146627"/>
                </a:lnTo>
                <a:lnTo>
                  <a:pt x="844997" y="156170"/>
                </a:lnTo>
                <a:lnTo>
                  <a:pt x="822231" y="165920"/>
                </a:lnTo>
                <a:lnTo>
                  <a:pt x="799434" y="175806"/>
                </a:lnTo>
                <a:lnTo>
                  <a:pt x="776616" y="185784"/>
                </a:lnTo>
                <a:lnTo>
                  <a:pt x="753783" y="195822"/>
                </a:lnTo>
                <a:lnTo>
                  <a:pt x="730942" y="205901"/>
                </a:lnTo>
                <a:lnTo>
                  <a:pt x="708094" y="216007"/>
                </a:lnTo>
                <a:lnTo>
                  <a:pt x="685243" y="226131"/>
                </a:lnTo>
                <a:lnTo>
                  <a:pt x="662388" y="236267"/>
                </a:lnTo>
                <a:lnTo>
                  <a:pt x="639532" y="246411"/>
                </a:lnTo>
                <a:lnTo>
                  <a:pt x="616674" y="256560"/>
                </a:lnTo>
                <a:lnTo>
                  <a:pt x="593816" y="266713"/>
                </a:lnTo>
                <a:lnTo>
                  <a:pt x="570957" y="276868"/>
                </a:lnTo>
                <a:lnTo>
                  <a:pt x="548944" y="287025"/>
                </a:lnTo>
                <a:lnTo>
                  <a:pt x="527496" y="297183"/>
                </a:lnTo>
                <a:lnTo>
                  <a:pt x="506424" y="307341"/>
                </a:lnTo>
                <a:lnTo>
                  <a:pt x="484755" y="317500"/>
                </a:lnTo>
                <a:lnTo>
                  <a:pt x="462690" y="327660"/>
                </a:lnTo>
                <a:lnTo>
                  <a:pt x="440360" y="337820"/>
                </a:lnTo>
                <a:lnTo>
                  <a:pt x="418699" y="347133"/>
                </a:lnTo>
                <a:lnTo>
                  <a:pt x="397486" y="355882"/>
                </a:lnTo>
                <a:lnTo>
                  <a:pt x="376570" y="364254"/>
                </a:lnTo>
                <a:lnTo>
                  <a:pt x="355853" y="373222"/>
                </a:lnTo>
                <a:lnTo>
                  <a:pt x="335268" y="382588"/>
                </a:lnTo>
                <a:lnTo>
                  <a:pt x="314772" y="392218"/>
                </a:lnTo>
                <a:lnTo>
                  <a:pt x="294334" y="401179"/>
                </a:lnTo>
                <a:lnTo>
                  <a:pt x="273936" y="409692"/>
                </a:lnTo>
                <a:lnTo>
                  <a:pt x="253564" y="417908"/>
                </a:lnTo>
                <a:lnTo>
                  <a:pt x="234056" y="425925"/>
                </a:lnTo>
                <a:lnTo>
                  <a:pt x="196575" y="441606"/>
                </a:lnTo>
                <a:lnTo>
                  <a:pt x="160162" y="457042"/>
                </a:lnTo>
                <a:lnTo>
                  <a:pt x="125916" y="471522"/>
                </a:lnTo>
                <a:lnTo>
                  <a:pt x="96584" y="483603"/>
                </a:lnTo>
                <a:lnTo>
                  <a:pt x="60316" y="495879"/>
                </a:lnTo>
                <a:lnTo>
                  <a:pt x="25497" y="506766"/>
                </a:lnTo>
                <a:lnTo>
                  <a:pt x="12066" y="510268"/>
                </a:lnTo>
                <a:lnTo>
                  <a:pt x="0" y="517802"/>
                </a:lnTo>
                <a:lnTo>
                  <a:pt x="3664" y="518053"/>
                </a:lnTo>
                <a:lnTo>
                  <a:pt x="36082" y="507544"/>
                </a:lnTo>
                <a:lnTo>
                  <a:pt x="70287" y="490819"/>
                </a:lnTo>
                <a:lnTo>
                  <a:pt x="95285" y="478068"/>
                </a:lnTo>
                <a:lnTo>
                  <a:pt x="125586" y="463934"/>
                </a:lnTo>
                <a:lnTo>
                  <a:pt x="158809" y="449186"/>
                </a:lnTo>
                <a:lnTo>
                  <a:pt x="193330" y="434164"/>
                </a:lnTo>
                <a:lnTo>
                  <a:pt x="230686" y="419022"/>
                </a:lnTo>
                <a:lnTo>
                  <a:pt x="250130" y="411427"/>
                </a:lnTo>
                <a:lnTo>
                  <a:pt x="270713" y="403825"/>
                </a:lnTo>
                <a:lnTo>
                  <a:pt x="292055" y="396216"/>
                </a:lnTo>
                <a:lnTo>
                  <a:pt x="313903" y="388604"/>
                </a:lnTo>
                <a:lnTo>
                  <a:pt x="336088" y="380141"/>
                </a:lnTo>
                <a:lnTo>
                  <a:pt x="358499" y="371115"/>
                </a:lnTo>
                <a:lnTo>
                  <a:pt x="381059" y="361708"/>
                </a:lnTo>
                <a:lnTo>
                  <a:pt x="403719" y="352899"/>
                </a:lnTo>
                <a:lnTo>
                  <a:pt x="426445" y="344486"/>
                </a:lnTo>
                <a:lnTo>
                  <a:pt x="449217" y="336336"/>
                </a:lnTo>
                <a:lnTo>
                  <a:pt x="472864" y="328364"/>
                </a:lnTo>
                <a:lnTo>
                  <a:pt x="497096" y="320509"/>
                </a:lnTo>
                <a:lnTo>
                  <a:pt x="521717" y="312733"/>
                </a:lnTo>
                <a:lnTo>
                  <a:pt x="546598" y="304161"/>
                </a:lnTo>
                <a:lnTo>
                  <a:pt x="571651" y="295060"/>
                </a:lnTo>
                <a:lnTo>
                  <a:pt x="596820" y="285607"/>
                </a:lnTo>
                <a:lnTo>
                  <a:pt x="622067" y="276764"/>
                </a:lnTo>
                <a:lnTo>
                  <a:pt x="647364" y="268329"/>
                </a:lnTo>
                <a:lnTo>
                  <a:pt x="672696" y="260166"/>
                </a:lnTo>
                <a:lnTo>
                  <a:pt x="699744" y="252183"/>
                </a:lnTo>
                <a:lnTo>
                  <a:pt x="727935" y="244323"/>
                </a:lnTo>
                <a:lnTo>
                  <a:pt x="756890" y="236541"/>
                </a:lnTo>
                <a:lnTo>
                  <a:pt x="785506" y="228813"/>
                </a:lnTo>
                <a:lnTo>
                  <a:pt x="813897" y="221122"/>
                </a:lnTo>
                <a:lnTo>
                  <a:pt x="842138" y="213454"/>
                </a:lnTo>
                <a:lnTo>
                  <a:pt x="870278" y="206649"/>
                </a:lnTo>
                <a:lnTo>
                  <a:pt x="898352" y="200419"/>
                </a:lnTo>
                <a:lnTo>
                  <a:pt x="926381" y="194573"/>
                </a:lnTo>
                <a:lnTo>
                  <a:pt x="953534" y="188981"/>
                </a:lnTo>
                <a:lnTo>
                  <a:pt x="980102" y="183561"/>
                </a:lnTo>
                <a:lnTo>
                  <a:pt x="1006281" y="178253"/>
                </a:lnTo>
                <a:lnTo>
                  <a:pt x="1032201" y="173022"/>
                </a:lnTo>
                <a:lnTo>
                  <a:pt x="1057947" y="167841"/>
                </a:lnTo>
                <a:lnTo>
                  <a:pt x="1083578" y="162694"/>
                </a:lnTo>
                <a:lnTo>
                  <a:pt x="1108285" y="158415"/>
                </a:lnTo>
                <a:lnTo>
                  <a:pt x="1132376" y="154716"/>
                </a:lnTo>
                <a:lnTo>
                  <a:pt x="1156057" y="151404"/>
                </a:lnTo>
                <a:lnTo>
                  <a:pt x="1178618" y="148349"/>
                </a:lnTo>
                <a:lnTo>
                  <a:pt x="1200431" y="145466"/>
                </a:lnTo>
                <a:lnTo>
                  <a:pt x="1221747" y="142697"/>
                </a:lnTo>
                <a:lnTo>
                  <a:pt x="1242731" y="140004"/>
                </a:lnTo>
                <a:lnTo>
                  <a:pt x="1263494" y="137362"/>
                </a:lnTo>
                <a:lnTo>
                  <a:pt x="1284109" y="134755"/>
                </a:lnTo>
                <a:lnTo>
                  <a:pt x="1320561" y="129600"/>
                </a:lnTo>
                <a:lnTo>
                  <a:pt x="1352002" y="125332"/>
                </a:lnTo>
                <a:lnTo>
                  <a:pt x="1388743" y="122930"/>
                </a:lnTo>
                <a:lnTo>
                  <a:pt x="1420231" y="123065"/>
                </a:lnTo>
                <a:lnTo>
                  <a:pt x="1453860" y="128519"/>
                </a:lnTo>
                <a:lnTo>
                  <a:pt x="1456740" y="129706"/>
                </a:lnTo>
                <a:lnTo>
                  <a:pt x="1458660" y="131344"/>
                </a:lnTo>
                <a:lnTo>
                  <a:pt x="1460792" y="135421"/>
                </a:lnTo>
                <a:lnTo>
                  <a:pt x="1461741" y="140055"/>
                </a:lnTo>
                <a:lnTo>
                  <a:pt x="1460300" y="142477"/>
                </a:lnTo>
                <a:lnTo>
                  <a:pt x="1427078" y="168321"/>
                </a:lnTo>
                <a:lnTo>
                  <a:pt x="1397817" y="180823"/>
                </a:lnTo>
                <a:lnTo>
                  <a:pt x="1362336" y="192148"/>
                </a:lnTo>
                <a:lnTo>
                  <a:pt x="1335856" y="201392"/>
                </a:lnTo>
                <a:lnTo>
                  <a:pt x="1304331" y="211145"/>
                </a:lnTo>
                <a:lnTo>
                  <a:pt x="1272822" y="223382"/>
                </a:lnTo>
                <a:lnTo>
                  <a:pt x="1240191" y="237287"/>
                </a:lnTo>
                <a:lnTo>
                  <a:pt x="1203111" y="251933"/>
                </a:lnTo>
                <a:lnTo>
                  <a:pt x="1166311" y="266910"/>
                </a:lnTo>
                <a:lnTo>
                  <a:pt x="1129353" y="282032"/>
                </a:lnTo>
                <a:lnTo>
                  <a:pt x="1110015" y="289622"/>
                </a:lnTo>
                <a:lnTo>
                  <a:pt x="1090350" y="297221"/>
                </a:lnTo>
                <a:lnTo>
                  <a:pt x="1070466" y="305673"/>
                </a:lnTo>
                <a:lnTo>
                  <a:pt x="1050437" y="314695"/>
                </a:lnTo>
                <a:lnTo>
                  <a:pt x="1030311" y="324096"/>
                </a:lnTo>
                <a:lnTo>
                  <a:pt x="1010967" y="332904"/>
                </a:lnTo>
                <a:lnTo>
                  <a:pt x="973669" y="349463"/>
                </a:lnTo>
                <a:lnTo>
                  <a:pt x="953732" y="357435"/>
                </a:lnTo>
                <a:lnTo>
                  <a:pt x="932821" y="365290"/>
                </a:lnTo>
                <a:lnTo>
                  <a:pt x="911261" y="373066"/>
                </a:lnTo>
                <a:lnTo>
                  <a:pt x="890960" y="380789"/>
                </a:lnTo>
                <a:lnTo>
                  <a:pt x="871500" y="388480"/>
                </a:lnTo>
                <a:lnTo>
                  <a:pt x="834073" y="403797"/>
                </a:lnTo>
                <a:lnTo>
                  <a:pt x="797683" y="419072"/>
                </a:lnTo>
                <a:lnTo>
                  <a:pt x="761754" y="434327"/>
                </a:lnTo>
                <a:lnTo>
                  <a:pt x="726030" y="448727"/>
                </a:lnTo>
                <a:lnTo>
                  <a:pt x="690397" y="460771"/>
                </a:lnTo>
                <a:lnTo>
                  <a:pt x="657063" y="471769"/>
                </a:lnTo>
                <a:lnTo>
                  <a:pt x="626161" y="482301"/>
                </a:lnTo>
                <a:lnTo>
                  <a:pt x="598315" y="492627"/>
                </a:lnTo>
                <a:lnTo>
                  <a:pt x="562884" y="503915"/>
                </a:lnTo>
                <a:lnTo>
                  <a:pt x="530936" y="512621"/>
                </a:lnTo>
                <a:lnTo>
                  <a:pt x="500022" y="520564"/>
                </a:lnTo>
                <a:lnTo>
                  <a:pt x="466165" y="525595"/>
                </a:lnTo>
                <a:lnTo>
                  <a:pt x="426179" y="533400"/>
                </a:lnTo>
              </a:path>
            </a:pathLst>
          </a:custGeom>
          <a:ln w="19050">
            <a:solidFill>
              <a:srgbClr val="0000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nvGrpSpPr>
          <p:cNvPr id="4178" name="SMARTInkShape-Group46"/>
          <p:cNvGrpSpPr/>
          <p:nvPr/>
        </p:nvGrpSpPr>
        <p:grpSpPr>
          <a:xfrm>
            <a:off x="4444088" y="3268980"/>
            <a:ext cx="3930291" cy="899160"/>
            <a:chOff x="4444088" y="3268980"/>
            <a:chExt cx="3930291" cy="899160"/>
          </a:xfrm>
        </p:grpSpPr>
        <p:sp>
          <p:nvSpPr>
            <p:cNvPr id="4176" name="SMARTInkShape-111"/>
            <p:cNvSpPr/>
            <p:nvPr/>
          </p:nvSpPr>
          <p:spPr>
            <a:xfrm>
              <a:off x="4541520" y="3284705"/>
              <a:ext cx="967740" cy="121436"/>
            </a:xfrm>
            <a:custGeom>
              <a:avLst/>
              <a:gdLst/>
              <a:ahLst/>
              <a:cxnLst/>
              <a:rect l="0" t="0" r="0" b="0"/>
              <a:pathLst>
                <a:path w="967740" h="121436">
                  <a:moveTo>
                    <a:pt x="0" y="121435"/>
                  </a:moveTo>
                  <a:lnTo>
                    <a:pt x="0" y="117390"/>
                  </a:lnTo>
                  <a:lnTo>
                    <a:pt x="846" y="116198"/>
                  </a:lnTo>
                  <a:lnTo>
                    <a:pt x="2257" y="115404"/>
                  </a:lnTo>
                  <a:lnTo>
                    <a:pt x="4046" y="114874"/>
                  </a:lnTo>
                  <a:lnTo>
                    <a:pt x="13844" y="108787"/>
                  </a:lnTo>
                  <a:lnTo>
                    <a:pt x="47893" y="99492"/>
                  </a:lnTo>
                  <a:lnTo>
                    <a:pt x="76750" y="88028"/>
                  </a:lnTo>
                  <a:lnTo>
                    <a:pt x="102691" y="81752"/>
                  </a:lnTo>
                  <a:lnTo>
                    <a:pt x="128896" y="73883"/>
                  </a:lnTo>
                  <a:lnTo>
                    <a:pt x="156348" y="64741"/>
                  </a:lnTo>
                  <a:lnTo>
                    <a:pt x="188303" y="55033"/>
                  </a:lnTo>
                  <a:lnTo>
                    <a:pt x="222262" y="45074"/>
                  </a:lnTo>
                  <a:lnTo>
                    <a:pt x="257956" y="35004"/>
                  </a:lnTo>
                  <a:lnTo>
                    <a:pt x="276958" y="29948"/>
                  </a:lnTo>
                  <a:lnTo>
                    <a:pt x="296397" y="24883"/>
                  </a:lnTo>
                  <a:lnTo>
                    <a:pt x="316979" y="20660"/>
                  </a:lnTo>
                  <a:lnTo>
                    <a:pt x="338320" y="16999"/>
                  </a:lnTo>
                  <a:lnTo>
                    <a:pt x="360166" y="13710"/>
                  </a:lnTo>
                  <a:lnTo>
                    <a:pt x="382350" y="10673"/>
                  </a:lnTo>
                  <a:lnTo>
                    <a:pt x="404761" y="7800"/>
                  </a:lnTo>
                  <a:lnTo>
                    <a:pt x="427321" y="5038"/>
                  </a:lnTo>
                  <a:lnTo>
                    <a:pt x="449980" y="3197"/>
                  </a:lnTo>
                  <a:lnTo>
                    <a:pt x="472706" y="1970"/>
                  </a:lnTo>
                  <a:lnTo>
                    <a:pt x="495478" y="1152"/>
                  </a:lnTo>
                  <a:lnTo>
                    <a:pt x="518278" y="606"/>
                  </a:lnTo>
                  <a:lnTo>
                    <a:pt x="541099" y="243"/>
                  </a:lnTo>
                  <a:lnTo>
                    <a:pt x="563934" y="0"/>
                  </a:lnTo>
                  <a:lnTo>
                    <a:pt x="586775" y="685"/>
                  </a:lnTo>
                  <a:lnTo>
                    <a:pt x="609624" y="1988"/>
                  </a:lnTo>
                  <a:lnTo>
                    <a:pt x="632475" y="3704"/>
                  </a:lnTo>
                  <a:lnTo>
                    <a:pt x="655330" y="5695"/>
                  </a:lnTo>
                  <a:lnTo>
                    <a:pt x="678187" y="7868"/>
                  </a:lnTo>
                  <a:lnTo>
                    <a:pt x="701044" y="10164"/>
                  </a:lnTo>
                  <a:lnTo>
                    <a:pt x="722209" y="12541"/>
                  </a:lnTo>
                  <a:lnTo>
                    <a:pt x="742246" y="14972"/>
                  </a:lnTo>
                  <a:lnTo>
                    <a:pt x="780314" y="20778"/>
                  </a:lnTo>
                  <a:lnTo>
                    <a:pt x="816989" y="29002"/>
                  </a:lnTo>
                  <a:lnTo>
                    <a:pt x="850785" y="38303"/>
                  </a:lnTo>
                  <a:lnTo>
                    <a:pt x="881047" y="47234"/>
                  </a:lnTo>
                  <a:lnTo>
                    <a:pt x="916277" y="57022"/>
                  </a:lnTo>
                  <a:lnTo>
                    <a:pt x="949108" y="67915"/>
                  </a:lnTo>
                  <a:lnTo>
                    <a:pt x="967739" y="75715"/>
                  </a:lnTo>
                </a:path>
              </a:pathLst>
            </a:custGeom>
            <a:ln w="19050">
              <a:solidFill>
                <a:srgbClr val="0000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4177" name="SMARTInkShape-112"/>
            <p:cNvSpPr/>
            <p:nvPr/>
          </p:nvSpPr>
          <p:spPr>
            <a:xfrm>
              <a:off x="4444088" y="3268980"/>
              <a:ext cx="3930291" cy="899160"/>
            </a:xfrm>
            <a:custGeom>
              <a:avLst/>
              <a:gdLst/>
              <a:ahLst/>
              <a:cxnLst/>
              <a:rect l="0" t="0" r="0" b="0"/>
              <a:pathLst>
                <a:path w="3930291" h="899160">
                  <a:moveTo>
                    <a:pt x="493671" y="0"/>
                  </a:moveTo>
                  <a:lnTo>
                    <a:pt x="493671" y="4045"/>
                  </a:lnTo>
                  <a:lnTo>
                    <a:pt x="492826" y="5237"/>
                  </a:lnTo>
                  <a:lnTo>
                    <a:pt x="491414" y="6031"/>
                  </a:lnTo>
                  <a:lnTo>
                    <a:pt x="489628" y="6561"/>
                  </a:lnTo>
                  <a:lnTo>
                    <a:pt x="488435" y="7760"/>
                  </a:lnTo>
                  <a:lnTo>
                    <a:pt x="479200" y="29687"/>
                  </a:lnTo>
                  <a:lnTo>
                    <a:pt x="478774" y="33796"/>
                  </a:lnTo>
                  <a:lnTo>
                    <a:pt x="477813" y="35230"/>
                  </a:lnTo>
                  <a:lnTo>
                    <a:pt x="476326" y="36187"/>
                  </a:lnTo>
                  <a:lnTo>
                    <a:pt x="474488" y="36825"/>
                  </a:lnTo>
                  <a:lnTo>
                    <a:pt x="473263" y="38096"/>
                  </a:lnTo>
                  <a:lnTo>
                    <a:pt x="471901" y="41767"/>
                  </a:lnTo>
                  <a:lnTo>
                    <a:pt x="470691" y="43085"/>
                  </a:lnTo>
                  <a:lnTo>
                    <a:pt x="464347" y="45373"/>
                  </a:lnTo>
                  <a:lnTo>
                    <a:pt x="459490" y="45617"/>
                  </a:lnTo>
                  <a:lnTo>
                    <a:pt x="458184" y="46498"/>
                  </a:lnTo>
                  <a:lnTo>
                    <a:pt x="457313" y="47932"/>
                  </a:lnTo>
                  <a:lnTo>
                    <a:pt x="455916" y="52272"/>
                  </a:lnTo>
                  <a:lnTo>
                    <a:pt x="451628" y="57069"/>
                  </a:lnTo>
                  <a:lnTo>
                    <a:pt x="447329" y="59230"/>
                  </a:lnTo>
                  <a:lnTo>
                    <a:pt x="444996" y="59807"/>
                  </a:lnTo>
                  <a:lnTo>
                    <a:pt x="407924" y="81715"/>
                  </a:lnTo>
                  <a:lnTo>
                    <a:pt x="394041" y="85454"/>
                  </a:lnTo>
                  <a:lnTo>
                    <a:pt x="363053" y="96735"/>
                  </a:lnTo>
                  <a:lnTo>
                    <a:pt x="329935" y="109248"/>
                  </a:lnTo>
                  <a:lnTo>
                    <a:pt x="295063" y="127955"/>
                  </a:lnTo>
                  <a:lnTo>
                    <a:pt x="263471" y="142878"/>
                  </a:lnTo>
                  <a:lnTo>
                    <a:pt x="226051" y="165222"/>
                  </a:lnTo>
                  <a:lnTo>
                    <a:pt x="192796" y="188311"/>
                  </a:lnTo>
                  <a:lnTo>
                    <a:pt x="160163" y="213406"/>
                  </a:lnTo>
                  <a:lnTo>
                    <a:pt x="127988" y="244850"/>
                  </a:lnTo>
                  <a:lnTo>
                    <a:pt x="100317" y="282073"/>
                  </a:lnTo>
                  <a:lnTo>
                    <a:pt x="74617" y="320058"/>
                  </a:lnTo>
                  <a:lnTo>
                    <a:pt x="50025" y="358142"/>
                  </a:lnTo>
                  <a:lnTo>
                    <a:pt x="34379" y="392195"/>
                  </a:lnTo>
                  <a:lnTo>
                    <a:pt x="19471" y="420653"/>
                  </a:lnTo>
                  <a:lnTo>
                    <a:pt x="12511" y="455750"/>
                  </a:lnTo>
                  <a:lnTo>
                    <a:pt x="7279" y="491439"/>
                  </a:lnTo>
                  <a:lnTo>
                    <a:pt x="2329" y="521061"/>
                  </a:lnTo>
                  <a:lnTo>
                    <a:pt x="0" y="556175"/>
                  </a:lnTo>
                  <a:lnTo>
                    <a:pt x="3841" y="584927"/>
                  </a:lnTo>
                  <a:lnTo>
                    <a:pt x="7825" y="622726"/>
                  </a:lnTo>
                  <a:lnTo>
                    <a:pt x="16413" y="647074"/>
                  </a:lnTo>
                  <a:lnTo>
                    <a:pt x="34486" y="678056"/>
                  </a:lnTo>
                  <a:lnTo>
                    <a:pt x="55208" y="707789"/>
                  </a:lnTo>
                  <a:lnTo>
                    <a:pt x="91655" y="745771"/>
                  </a:lnTo>
                  <a:lnTo>
                    <a:pt x="102202" y="754223"/>
                  </a:lnTo>
                  <a:lnTo>
                    <a:pt x="109079" y="753428"/>
                  </a:lnTo>
                  <a:lnTo>
                    <a:pt x="134091" y="741210"/>
                  </a:lnTo>
                  <a:lnTo>
                    <a:pt x="150132" y="743164"/>
                  </a:lnTo>
                  <a:lnTo>
                    <a:pt x="182819" y="752980"/>
                  </a:lnTo>
                  <a:lnTo>
                    <a:pt x="214549" y="765630"/>
                  </a:lnTo>
                  <a:lnTo>
                    <a:pt x="242482" y="779256"/>
                  </a:lnTo>
                  <a:lnTo>
                    <a:pt x="275970" y="789032"/>
                  </a:lnTo>
                  <a:lnTo>
                    <a:pt x="307718" y="797291"/>
                  </a:lnTo>
                  <a:lnTo>
                    <a:pt x="339420" y="805100"/>
                  </a:lnTo>
                  <a:lnTo>
                    <a:pt x="376095" y="812776"/>
                  </a:lnTo>
                  <a:lnTo>
                    <a:pt x="404163" y="817870"/>
                  </a:lnTo>
                  <a:lnTo>
                    <a:pt x="431312" y="820698"/>
                  </a:lnTo>
                  <a:lnTo>
                    <a:pt x="457490" y="822801"/>
                  </a:lnTo>
                  <a:lnTo>
                    <a:pt x="483236" y="826558"/>
                  </a:lnTo>
                  <a:lnTo>
                    <a:pt x="511047" y="828792"/>
                  </a:lnTo>
                  <a:lnTo>
                    <a:pt x="540341" y="830632"/>
                  </a:lnTo>
                  <a:lnTo>
                    <a:pt x="570294" y="834272"/>
                  </a:lnTo>
                  <a:lnTo>
                    <a:pt x="600539" y="836454"/>
                  </a:lnTo>
                  <a:lnTo>
                    <a:pt x="630915" y="838271"/>
                  </a:lnTo>
                  <a:lnTo>
                    <a:pt x="661349" y="841900"/>
                  </a:lnTo>
                  <a:lnTo>
                    <a:pt x="689551" y="844077"/>
                  </a:lnTo>
                  <a:lnTo>
                    <a:pt x="717890" y="845045"/>
                  </a:lnTo>
                  <a:lnTo>
                    <a:pt x="750240" y="845476"/>
                  </a:lnTo>
                  <a:lnTo>
                    <a:pt x="779858" y="847925"/>
                  </a:lnTo>
                  <a:lnTo>
                    <a:pt x="808827" y="850989"/>
                  </a:lnTo>
                  <a:lnTo>
                    <a:pt x="841456" y="852350"/>
                  </a:lnTo>
                  <a:lnTo>
                    <a:pt x="873456" y="852956"/>
                  </a:lnTo>
                  <a:lnTo>
                    <a:pt x="904611" y="854071"/>
                  </a:lnTo>
                  <a:lnTo>
                    <a:pt x="935393" y="857389"/>
                  </a:lnTo>
                  <a:lnTo>
                    <a:pt x="968263" y="859428"/>
                  </a:lnTo>
                  <a:lnTo>
                    <a:pt x="1001781" y="860335"/>
                  </a:lnTo>
                  <a:lnTo>
                    <a:pt x="1033611" y="860738"/>
                  </a:lnTo>
                  <a:lnTo>
                    <a:pt x="1064692" y="863175"/>
                  </a:lnTo>
                  <a:lnTo>
                    <a:pt x="1096285" y="866233"/>
                  </a:lnTo>
                  <a:lnTo>
                    <a:pt x="1130082" y="867593"/>
                  </a:lnTo>
                  <a:lnTo>
                    <a:pt x="1164859" y="868197"/>
                  </a:lnTo>
                  <a:lnTo>
                    <a:pt x="1200071" y="869312"/>
                  </a:lnTo>
                  <a:lnTo>
                    <a:pt x="1235477" y="872630"/>
                  </a:lnTo>
                  <a:lnTo>
                    <a:pt x="1268709" y="874669"/>
                  </a:lnTo>
                  <a:lnTo>
                    <a:pt x="1301260" y="875576"/>
                  </a:lnTo>
                  <a:lnTo>
                    <a:pt x="1335483" y="875978"/>
                  </a:lnTo>
                  <a:lnTo>
                    <a:pt x="1370448" y="876157"/>
                  </a:lnTo>
                  <a:lnTo>
                    <a:pt x="1405744" y="876236"/>
                  </a:lnTo>
                  <a:lnTo>
                    <a:pt x="1441186" y="876272"/>
                  </a:lnTo>
                  <a:lnTo>
                    <a:pt x="1476694" y="878546"/>
                  </a:lnTo>
                  <a:lnTo>
                    <a:pt x="1513077" y="881531"/>
                  </a:lnTo>
                  <a:lnTo>
                    <a:pt x="1532262" y="882327"/>
                  </a:lnTo>
                  <a:lnTo>
                    <a:pt x="1551825" y="882858"/>
                  </a:lnTo>
                  <a:lnTo>
                    <a:pt x="1571641" y="884059"/>
                  </a:lnTo>
                  <a:lnTo>
                    <a:pt x="1591625" y="885706"/>
                  </a:lnTo>
                  <a:lnTo>
                    <a:pt x="1611720" y="887650"/>
                  </a:lnTo>
                  <a:lnTo>
                    <a:pt x="1632738" y="888947"/>
                  </a:lnTo>
                  <a:lnTo>
                    <a:pt x="1654369" y="889812"/>
                  </a:lnTo>
                  <a:lnTo>
                    <a:pt x="1676411" y="890387"/>
                  </a:lnTo>
                  <a:lnTo>
                    <a:pt x="1698723" y="890772"/>
                  </a:lnTo>
                  <a:lnTo>
                    <a:pt x="1721221" y="891028"/>
                  </a:lnTo>
                  <a:lnTo>
                    <a:pt x="1743838" y="891199"/>
                  </a:lnTo>
                  <a:lnTo>
                    <a:pt x="1766536" y="892159"/>
                  </a:lnTo>
                  <a:lnTo>
                    <a:pt x="1789288" y="893646"/>
                  </a:lnTo>
                  <a:lnTo>
                    <a:pt x="1812075" y="895484"/>
                  </a:lnTo>
                  <a:lnTo>
                    <a:pt x="1834887" y="896710"/>
                  </a:lnTo>
                  <a:lnTo>
                    <a:pt x="1857715" y="897527"/>
                  </a:lnTo>
                  <a:lnTo>
                    <a:pt x="1880554" y="898071"/>
                  </a:lnTo>
                  <a:lnTo>
                    <a:pt x="1902554" y="898434"/>
                  </a:lnTo>
                  <a:lnTo>
                    <a:pt x="1923993" y="898676"/>
                  </a:lnTo>
                  <a:lnTo>
                    <a:pt x="1945059" y="898837"/>
                  </a:lnTo>
                  <a:lnTo>
                    <a:pt x="1966724" y="898945"/>
                  </a:lnTo>
                  <a:lnTo>
                    <a:pt x="1988786" y="899017"/>
                  </a:lnTo>
                  <a:lnTo>
                    <a:pt x="2011114" y="899064"/>
                  </a:lnTo>
                  <a:lnTo>
                    <a:pt x="2032774" y="899096"/>
                  </a:lnTo>
                  <a:lnTo>
                    <a:pt x="2053988" y="899117"/>
                  </a:lnTo>
                  <a:lnTo>
                    <a:pt x="2074902" y="899131"/>
                  </a:lnTo>
                  <a:lnTo>
                    <a:pt x="2096465" y="899141"/>
                  </a:lnTo>
                  <a:lnTo>
                    <a:pt x="2118461" y="899147"/>
                  </a:lnTo>
                  <a:lnTo>
                    <a:pt x="2140744" y="899152"/>
                  </a:lnTo>
                  <a:lnTo>
                    <a:pt x="2163221" y="899154"/>
                  </a:lnTo>
                  <a:lnTo>
                    <a:pt x="2185824" y="899156"/>
                  </a:lnTo>
                  <a:lnTo>
                    <a:pt x="2208514" y="899158"/>
                  </a:lnTo>
                  <a:lnTo>
                    <a:pt x="2230412" y="899159"/>
                  </a:lnTo>
                  <a:lnTo>
                    <a:pt x="2251786" y="899159"/>
                  </a:lnTo>
                  <a:lnTo>
                    <a:pt x="2272808" y="899159"/>
                  </a:lnTo>
                  <a:lnTo>
                    <a:pt x="2294443" y="898313"/>
                  </a:lnTo>
                  <a:lnTo>
                    <a:pt x="2316486" y="896903"/>
                  </a:lnTo>
                  <a:lnTo>
                    <a:pt x="2338801" y="895115"/>
                  </a:lnTo>
                  <a:lnTo>
                    <a:pt x="2361297" y="893924"/>
                  </a:lnTo>
                  <a:lnTo>
                    <a:pt x="2383915" y="893129"/>
                  </a:lnTo>
                  <a:lnTo>
                    <a:pt x="2406614" y="892599"/>
                  </a:lnTo>
                  <a:lnTo>
                    <a:pt x="2429366" y="892247"/>
                  </a:lnTo>
                  <a:lnTo>
                    <a:pt x="2452155" y="892011"/>
                  </a:lnTo>
                  <a:lnTo>
                    <a:pt x="2474968" y="891854"/>
                  </a:lnTo>
                  <a:lnTo>
                    <a:pt x="2497795" y="890903"/>
                  </a:lnTo>
                  <a:lnTo>
                    <a:pt x="2520634" y="889422"/>
                  </a:lnTo>
                  <a:lnTo>
                    <a:pt x="2543480" y="887588"/>
                  </a:lnTo>
                  <a:lnTo>
                    <a:pt x="2565484" y="885518"/>
                  </a:lnTo>
                  <a:lnTo>
                    <a:pt x="2586928" y="883293"/>
                  </a:lnTo>
                  <a:lnTo>
                    <a:pt x="2607995" y="880962"/>
                  </a:lnTo>
                  <a:lnTo>
                    <a:pt x="2628814" y="879408"/>
                  </a:lnTo>
                  <a:lnTo>
                    <a:pt x="2649466" y="878372"/>
                  </a:lnTo>
                  <a:lnTo>
                    <a:pt x="2670008" y="877681"/>
                  </a:lnTo>
                  <a:lnTo>
                    <a:pt x="2691323" y="876374"/>
                  </a:lnTo>
                  <a:lnTo>
                    <a:pt x="2713153" y="874656"/>
                  </a:lnTo>
                  <a:lnTo>
                    <a:pt x="2735326" y="872664"/>
                  </a:lnTo>
                  <a:lnTo>
                    <a:pt x="2756035" y="870490"/>
                  </a:lnTo>
                  <a:lnTo>
                    <a:pt x="2775767" y="868193"/>
                  </a:lnTo>
                  <a:lnTo>
                    <a:pt x="2813496" y="864230"/>
                  </a:lnTo>
                  <a:lnTo>
                    <a:pt x="2850020" y="862469"/>
                  </a:lnTo>
                  <a:lnTo>
                    <a:pt x="2883752" y="859428"/>
                  </a:lnTo>
                  <a:lnTo>
                    <a:pt x="2915677" y="855255"/>
                  </a:lnTo>
                  <a:lnTo>
                    <a:pt x="2946799" y="850577"/>
                  </a:lnTo>
                  <a:lnTo>
                    <a:pt x="2977564" y="845677"/>
                  </a:lnTo>
                  <a:lnTo>
                    <a:pt x="3008170" y="840677"/>
                  </a:lnTo>
                  <a:lnTo>
                    <a:pt x="3038706" y="835632"/>
                  </a:lnTo>
                  <a:lnTo>
                    <a:pt x="3066955" y="832825"/>
                  </a:lnTo>
                  <a:lnTo>
                    <a:pt x="3094467" y="830732"/>
                  </a:lnTo>
                  <a:lnTo>
                    <a:pt x="3123628" y="826979"/>
                  </a:lnTo>
                  <a:lnTo>
                    <a:pt x="3153522" y="824746"/>
                  </a:lnTo>
                  <a:lnTo>
                    <a:pt x="3183740" y="822907"/>
                  </a:lnTo>
                  <a:lnTo>
                    <a:pt x="3214105" y="819268"/>
                  </a:lnTo>
                  <a:lnTo>
                    <a:pt x="3244533" y="814828"/>
                  </a:lnTo>
                  <a:lnTo>
                    <a:pt x="3274990" y="810879"/>
                  </a:lnTo>
                  <a:lnTo>
                    <a:pt x="3305459" y="809124"/>
                  </a:lnTo>
                  <a:lnTo>
                    <a:pt x="3335936" y="806086"/>
                  </a:lnTo>
                  <a:lnTo>
                    <a:pt x="3366414" y="801914"/>
                  </a:lnTo>
                  <a:lnTo>
                    <a:pt x="3396893" y="797237"/>
                  </a:lnTo>
                  <a:lnTo>
                    <a:pt x="3425114" y="792337"/>
                  </a:lnTo>
                  <a:lnTo>
                    <a:pt x="3462545" y="784817"/>
                  </a:lnTo>
                  <a:lnTo>
                    <a:pt x="3495085" y="779485"/>
                  </a:lnTo>
                  <a:lnTo>
                    <a:pt x="3526175" y="775648"/>
                  </a:lnTo>
                  <a:lnTo>
                    <a:pt x="3562976" y="766766"/>
                  </a:lnTo>
                  <a:lnTo>
                    <a:pt x="3600788" y="756858"/>
                  </a:lnTo>
                  <a:lnTo>
                    <a:pt x="3630778" y="748435"/>
                  </a:lnTo>
                  <a:lnTo>
                    <a:pt x="3661113" y="736438"/>
                  </a:lnTo>
                  <a:lnTo>
                    <a:pt x="3690704" y="726298"/>
                  </a:lnTo>
                  <a:lnTo>
                    <a:pt x="3726144" y="710388"/>
                  </a:lnTo>
                  <a:lnTo>
                    <a:pt x="3750989" y="699294"/>
                  </a:lnTo>
                  <a:lnTo>
                    <a:pt x="3787415" y="678695"/>
                  </a:lnTo>
                  <a:lnTo>
                    <a:pt x="3800751" y="672483"/>
                  </a:lnTo>
                  <a:lnTo>
                    <a:pt x="3837272" y="641438"/>
                  </a:lnTo>
                  <a:lnTo>
                    <a:pt x="3873634" y="604447"/>
                  </a:lnTo>
                  <a:lnTo>
                    <a:pt x="3904166" y="566509"/>
                  </a:lnTo>
                  <a:lnTo>
                    <a:pt x="3919222" y="543502"/>
                  </a:lnTo>
                  <a:lnTo>
                    <a:pt x="3924248" y="527525"/>
                  </a:lnTo>
                  <a:lnTo>
                    <a:pt x="3927606" y="521475"/>
                  </a:lnTo>
                  <a:lnTo>
                    <a:pt x="3929495" y="512463"/>
                  </a:lnTo>
                  <a:lnTo>
                    <a:pt x="3930261" y="474857"/>
                  </a:lnTo>
                  <a:lnTo>
                    <a:pt x="3930290" y="438566"/>
                  </a:lnTo>
                  <a:lnTo>
                    <a:pt x="3929446" y="418941"/>
                  </a:lnTo>
                  <a:lnTo>
                    <a:pt x="3923731" y="387428"/>
                  </a:lnTo>
                  <a:lnTo>
                    <a:pt x="3914523" y="350363"/>
                  </a:lnTo>
                  <a:lnTo>
                    <a:pt x="3902282" y="312399"/>
                  </a:lnTo>
                  <a:lnTo>
                    <a:pt x="3889644" y="278362"/>
                  </a:lnTo>
                  <a:lnTo>
                    <a:pt x="3870920" y="245627"/>
                  </a:lnTo>
                  <a:lnTo>
                    <a:pt x="3849716" y="211259"/>
                  </a:lnTo>
                  <a:lnTo>
                    <a:pt x="3832194" y="194393"/>
                  </a:lnTo>
                  <a:lnTo>
                    <a:pt x="3822346" y="186304"/>
                  </a:lnTo>
                  <a:lnTo>
                    <a:pt x="3806868" y="169570"/>
                  </a:lnTo>
                  <a:lnTo>
                    <a:pt x="3795850" y="163418"/>
                  </a:lnTo>
                  <a:lnTo>
                    <a:pt x="3763440" y="152570"/>
                  </a:lnTo>
                  <a:lnTo>
                    <a:pt x="3730739" y="140569"/>
                  </a:lnTo>
                  <a:lnTo>
                    <a:pt x="3693166" y="132222"/>
                  </a:lnTo>
                  <a:lnTo>
                    <a:pt x="3655853" y="129894"/>
                  </a:lnTo>
                  <a:lnTo>
                    <a:pt x="3624621" y="128763"/>
                  </a:lnTo>
                  <a:lnTo>
                    <a:pt x="3586719" y="123523"/>
                  </a:lnTo>
                  <a:lnTo>
                    <a:pt x="3554455" y="122395"/>
                  </a:lnTo>
                  <a:lnTo>
                    <a:pt x="3529573" y="121284"/>
                  </a:lnTo>
                  <a:lnTo>
                    <a:pt x="3501581" y="117969"/>
                  </a:lnTo>
                  <a:lnTo>
                    <a:pt x="3465352" y="115387"/>
                  </a:lnTo>
                  <a:lnTo>
                    <a:pt x="3419752" y="106680"/>
                  </a:lnTo>
                </a:path>
              </a:pathLst>
            </a:custGeom>
            <a:ln w="19050">
              <a:solidFill>
                <a:srgbClr val="0000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sp>
        <p:nvSpPr>
          <p:cNvPr id="4179" name="SMARTInkShape-113"/>
          <p:cNvSpPr/>
          <p:nvPr/>
        </p:nvSpPr>
        <p:spPr>
          <a:xfrm>
            <a:off x="2555992" y="4975859"/>
            <a:ext cx="95769" cy="563747"/>
          </a:xfrm>
          <a:custGeom>
            <a:avLst/>
            <a:gdLst/>
            <a:ahLst/>
            <a:cxnLst/>
            <a:rect l="0" t="0" r="0" b="0"/>
            <a:pathLst>
              <a:path w="95769" h="563747">
                <a:moveTo>
                  <a:pt x="88148" y="0"/>
                </a:moveTo>
                <a:lnTo>
                  <a:pt x="88148" y="36415"/>
                </a:lnTo>
                <a:lnTo>
                  <a:pt x="88148" y="74473"/>
                </a:lnTo>
                <a:lnTo>
                  <a:pt x="88148" y="108530"/>
                </a:lnTo>
                <a:lnTo>
                  <a:pt x="88148" y="141958"/>
                </a:lnTo>
                <a:lnTo>
                  <a:pt x="88995" y="167742"/>
                </a:lnTo>
                <a:lnTo>
                  <a:pt x="95297" y="205598"/>
                </a:lnTo>
                <a:lnTo>
                  <a:pt x="95727" y="242240"/>
                </a:lnTo>
                <a:lnTo>
                  <a:pt x="93498" y="260864"/>
                </a:lnTo>
                <a:lnTo>
                  <a:pt x="89205" y="285868"/>
                </a:lnTo>
                <a:lnTo>
                  <a:pt x="94801" y="323961"/>
                </a:lnTo>
                <a:lnTo>
                  <a:pt x="94730" y="350449"/>
                </a:lnTo>
                <a:lnTo>
                  <a:pt x="88837" y="388548"/>
                </a:lnTo>
                <a:lnTo>
                  <a:pt x="89199" y="406474"/>
                </a:lnTo>
                <a:lnTo>
                  <a:pt x="95080" y="443727"/>
                </a:lnTo>
                <a:lnTo>
                  <a:pt x="95728" y="480016"/>
                </a:lnTo>
                <a:lnTo>
                  <a:pt x="95766" y="515619"/>
                </a:lnTo>
                <a:lnTo>
                  <a:pt x="95768" y="540878"/>
                </a:lnTo>
                <a:lnTo>
                  <a:pt x="94921" y="506970"/>
                </a:lnTo>
                <a:lnTo>
                  <a:pt x="89208" y="478420"/>
                </a:lnTo>
                <a:lnTo>
                  <a:pt x="86030" y="441745"/>
                </a:lnTo>
                <a:lnTo>
                  <a:pt x="81615" y="411439"/>
                </a:lnTo>
                <a:lnTo>
                  <a:pt x="75506" y="374909"/>
                </a:lnTo>
                <a:lnTo>
                  <a:pt x="73678" y="345141"/>
                </a:lnTo>
                <a:lnTo>
                  <a:pt x="72289" y="314871"/>
                </a:lnTo>
                <a:lnTo>
                  <a:pt x="67739" y="283608"/>
                </a:lnTo>
                <a:lnTo>
                  <a:pt x="66014" y="248757"/>
                </a:lnTo>
                <a:lnTo>
                  <a:pt x="64657" y="216605"/>
                </a:lnTo>
                <a:lnTo>
                  <a:pt x="60115" y="185629"/>
                </a:lnTo>
                <a:lnTo>
                  <a:pt x="57546" y="155850"/>
                </a:lnTo>
                <a:lnTo>
                  <a:pt x="49522" y="122602"/>
                </a:lnTo>
                <a:lnTo>
                  <a:pt x="42515" y="84757"/>
                </a:lnTo>
                <a:lnTo>
                  <a:pt x="34195" y="49496"/>
                </a:lnTo>
                <a:lnTo>
                  <a:pt x="32706" y="48238"/>
                </a:lnTo>
                <a:lnTo>
                  <a:pt x="27511" y="45870"/>
                </a:lnTo>
                <a:lnTo>
                  <a:pt x="27283" y="49810"/>
                </a:lnTo>
                <a:lnTo>
                  <a:pt x="24973" y="54029"/>
                </a:lnTo>
                <a:lnTo>
                  <a:pt x="21970" y="58727"/>
                </a:lnTo>
                <a:lnTo>
                  <a:pt x="20280" y="66979"/>
                </a:lnTo>
                <a:lnTo>
                  <a:pt x="18932" y="79772"/>
                </a:lnTo>
                <a:lnTo>
                  <a:pt x="15617" y="89359"/>
                </a:lnTo>
                <a:lnTo>
                  <a:pt x="15836" y="101523"/>
                </a:lnTo>
                <a:lnTo>
                  <a:pt x="19077" y="138332"/>
                </a:lnTo>
                <a:lnTo>
                  <a:pt x="17213" y="175994"/>
                </a:lnTo>
                <a:lnTo>
                  <a:pt x="15135" y="195907"/>
                </a:lnTo>
                <a:lnTo>
                  <a:pt x="17032" y="226157"/>
                </a:lnTo>
                <a:lnTo>
                  <a:pt x="13831" y="257417"/>
                </a:lnTo>
                <a:lnTo>
                  <a:pt x="12506" y="292266"/>
                </a:lnTo>
                <a:lnTo>
                  <a:pt x="12113" y="324417"/>
                </a:lnTo>
                <a:lnTo>
                  <a:pt x="11151" y="355393"/>
                </a:lnTo>
                <a:lnTo>
                  <a:pt x="6726" y="386020"/>
                </a:lnTo>
                <a:lnTo>
                  <a:pt x="5038" y="415696"/>
                </a:lnTo>
                <a:lnTo>
                  <a:pt x="2211" y="448909"/>
                </a:lnTo>
                <a:lnTo>
                  <a:pt x="0" y="464522"/>
                </a:lnTo>
                <a:lnTo>
                  <a:pt x="3591" y="498836"/>
                </a:lnTo>
                <a:lnTo>
                  <a:pt x="5029" y="520396"/>
                </a:lnTo>
                <a:lnTo>
                  <a:pt x="11629" y="550723"/>
                </a:lnTo>
                <a:lnTo>
                  <a:pt x="11853" y="558665"/>
                </a:lnTo>
                <a:lnTo>
                  <a:pt x="12731" y="560403"/>
                </a:lnTo>
                <a:lnTo>
                  <a:pt x="14163" y="561563"/>
                </a:lnTo>
                <a:lnTo>
                  <a:pt x="18500" y="563423"/>
                </a:lnTo>
                <a:lnTo>
                  <a:pt x="16836" y="563677"/>
                </a:lnTo>
                <a:lnTo>
                  <a:pt x="15206" y="563746"/>
                </a:lnTo>
                <a:lnTo>
                  <a:pt x="14120" y="562944"/>
                </a:lnTo>
                <a:lnTo>
                  <a:pt x="12913" y="559795"/>
                </a:lnTo>
                <a:lnTo>
                  <a:pt x="11986" y="525523"/>
                </a:lnTo>
                <a:lnTo>
                  <a:pt x="11953" y="493417"/>
                </a:lnTo>
                <a:lnTo>
                  <a:pt x="11949" y="456327"/>
                </a:lnTo>
                <a:lnTo>
                  <a:pt x="11948" y="426462"/>
                </a:lnTo>
                <a:lnTo>
                  <a:pt x="14205" y="393907"/>
                </a:lnTo>
                <a:lnTo>
                  <a:pt x="17979" y="357449"/>
                </a:lnTo>
                <a:lnTo>
                  <a:pt x="21355" y="319836"/>
                </a:lnTo>
                <a:lnTo>
                  <a:pt x="27718" y="281880"/>
                </a:lnTo>
                <a:lnTo>
                  <a:pt x="32707" y="246081"/>
                </a:lnTo>
                <a:lnTo>
                  <a:pt x="36443" y="211767"/>
                </a:lnTo>
                <a:lnTo>
                  <a:pt x="40655" y="177046"/>
                </a:lnTo>
                <a:lnTo>
                  <a:pt x="44161" y="145311"/>
                </a:lnTo>
                <a:lnTo>
                  <a:pt x="50561" y="114458"/>
                </a:lnTo>
                <a:lnTo>
                  <a:pt x="56264" y="81782"/>
                </a:lnTo>
                <a:lnTo>
                  <a:pt x="57483" y="47710"/>
                </a:lnTo>
                <a:lnTo>
                  <a:pt x="58432" y="37292"/>
                </a:lnTo>
                <a:lnTo>
                  <a:pt x="61677" y="29839"/>
                </a:lnTo>
                <a:lnTo>
                  <a:pt x="62034" y="26667"/>
                </a:lnTo>
                <a:lnTo>
                  <a:pt x="57670" y="7652"/>
                </a:lnTo>
                <a:lnTo>
                  <a:pt x="57668" y="41150"/>
                </a:lnTo>
                <a:lnTo>
                  <a:pt x="51637" y="72829"/>
                </a:lnTo>
                <a:lnTo>
                  <a:pt x="46317" y="110060"/>
                </a:lnTo>
                <a:lnTo>
                  <a:pt x="43580" y="139950"/>
                </a:lnTo>
                <a:lnTo>
                  <a:pt x="42770" y="170255"/>
                </a:lnTo>
                <a:lnTo>
                  <a:pt x="38484" y="204728"/>
                </a:lnTo>
                <a:lnTo>
                  <a:pt x="35897" y="237708"/>
                </a:lnTo>
                <a:lnTo>
                  <a:pt x="35131" y="272974"/>
                </a:lnTo>
                <a:lnTo>
                  <a:pt x="30859" y="306189"/>
                </a:lnTo>
                <a:lnTo>
                  <a:pt x="28276" y="341525"/>
                </a:lnTo>
                <a:lnTo>
                  <a:pt x="27510" y="370715"/>
                </a:lnTo>
                <a:lnTo>
                  <a:pt x="27283" y="399497"/>
                </a:lnTo>
                <a:lnTo>
                  <a:pt x="27216" y="429473"/>
                </a:lnTo>
                <a:lnTo>
                  <a:pt x="28040" y="463859"/>
                </a:lnTo>
                <a:lnTo>
                  <a:pt x="33750" y="498750"/>
                </a:lnTo>
                <a:lnTo>
                  <a:pt x="36596" y="507559"/>
                </a:lnTo>
                <a:lnTo>
                  <a:pt x="47743" y="522848"/>
                </a:lnTo>
                <a:lnTo>
                  <a:pt x="57668" y="533400"/>
                </a:lnTo>
              </a:path>
            </a:pathLst>
          </a:custGeom>
          <a:ln w="19050">
            <a:solidFill>
              <a:srgbClr val="0000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4180" name="SMARTInkShape-114"/>
          <p:cNvSpPr/>
          <p:nvPr/>
        </p:nvSpPr>
        <p:spPr>
          <a:xfrm>
            <a:off x="209059" y="3863340"/>
            <a:ext cx="8363442" cy="1958341"/>
          </a:xfrm>
          <a:custGeom>
            <a:avLst/>
            <a:gdLst/>
            <a:ahLst/>
            <a:cxnLst/>
            <a:rect l="0" t="0" r="0" b="0"/>
            <a:pathLst>
              <a:path w="8363442" h="1958341">
                <a:moveTo>
                  <a:pt x="8363441" y="670560"/>
                </a:moveTo>
                <a:lnTo>
                  <a:pt x="8359395" y="670560"/>
                </a:lnTo>
                <a:lnTo>
                  <a:pt x="8355152" y="675076"/>
                </a:lnTo>
                <a:lnTo>
                  <a:pt x="8338001" y="710429"/>
                </a:lnTo>
                <a:lnTo>
                  <a:pt x="8319304" y="746993"/>
                </a:lnTo>
                <a:lnTo>
                  <a:pt x="8299146" y="784891"/>
                </a:lnTo>
                <a:lnTo>
                  <a:pt x="8274436" y="822963"/>
                </a:lnTo>
                <a:lnTo>
                  <a:pt x="8249127" y="861060"/>
                </a:lnTo>
                <a:lnTo>
                  <a:pt x="8218502" y="899160"/>
                </a:lnTo>
                <a:lnTo>
                  <a:pt x="8186990" y="937260"/>
                </a:lnTo>
                <a:lnTo>
                  <a:pt x="8155956" y="973103"/>
                </a:lnTo>
                <a:lnTo>
                  <a:pt x="8122832" y="999279"/>
                </a:lnTo>
                <a:lnTo>
                  <a:pt x="8088913" y="1023672"/>
                </a:lnTo>
                <a:lnTo>
                  <a:pt x="8060366" y="1043862"/>
                </a:lnTo>
                <a:lnTo>
                  <a:pt x="8022638" y="1066283"/>
                </a:lnTo>
                <a:lnTo>
                  <a:pt x="7993786" y="1081887"/>
                </a:lnTo>
                <a:lnTo>
                  <a:pt x="7958427" y="1097235"/>
                </a:lnTo>
                <a:lnTo>
                  <a:pt x="7923397" y="1112506"/>
                </a:lnTo>
                <a:lnTo>
                  <a:pt x="7889311" y="1127757"/>
                </a:lnTo>
                <a:lnTo>
                  <a:pt x="7852399" y="1142998"/>
                </a:lnTo>
                <a:lnTo>
                  <a:pt x="7814652" y="1155983"/>
                </a:lnTo>
                <a:lnTo>
                  <a:pt x="7776657" y="1167449"/>
                </a:lnTo>
                <a:lnTo>
                  <a:pt x="7738589" y="1179312"/>
                </a:lnTo>
                <a:lnTo>
                  <a:pt x="7700497" y="1188190"/>
                </a:lnTo>
                <a:lnTo>
                  <a:pt x="7664657" y="1198441"/>
                </a:lnTo>
                <a:lnTo>
                  <a:pt x="7630332" y="1209945"/>
                </a:lnTo>
                <a:lnTo>
                  <a:pt x="7593350" y="1218716"/>
                </a:lnTo>
                <a:lnTo>
                  <a:pt x="7557839" y="1226676"/>
                </a:lnTo>
                <a:lnTo>
                  <a:pt x="7523610" y="1234397"/>
                </a:lnTo>
                <a:lnTo>
                  <a:pt x="7486658" y="1242046"/>
                </a:lnTo>
                <a:lnTo>
                  <a:pt x="7448898" y="1247418"/>
                </a:lnTo>
                <a:lnTo>
                  <a:pt x="7410899" y="1249010"/>
                </a:lnTo>
                <a:lnTo>
                  <a:pt x="7372829" y="1249482"/>
                </a:lnTo>
                <a:lnTo>
                  <a:pt x="7334737" y="1251879"/>
                </a:lnTo>
                <a:lnTo>
                  <a:pt x="7296640" y="1255694"/>
                </a:lnTo>
                <a:lnTo>
                  <a:pt x="7258541" y="1259082"/>
                </a:lnTo>
                <a:lnTo>
                  <a:pt x="7220441" y="1263190"/>
                </a:lnTo>
                <a:lnTo>
                  <a:pt x="7194195" y="1264151"/>
                </a:lnTo>
                <a:lnTo>
                  <a:pt x="7165596" y="1264578"/>
                </a:lnTo>
                <a:lnTo>
                  <a:pt x="7138210" y="1264769"/>
                </a:lnTo>
                <a:lnTo>
                  <a:pt x="7110233" y="1265699"/>
                </a:lnTo>
                <a:lnTo>
                  <a:pt x="7078044" y="1268935"/>
                </a:lnTo>
                <a:lnTo>
                  <a:pt x="7046241" y="1270938"/>
                </a:lnTo>
                <a:lnTo>
                  <a:pt x="7015171" y="1271828"/>
                </a:lnTo>
                <a:lnTo>
                  <a:pt x="6984431" y="1272224"/>
                </a:lnTo>
                <a:lnTo>
                  <a:pt x="6951577" y="1274657"/>
                </a:lnTo>
                <a:lnTo>
                  <a:pt x="6918066" y="1277714"/>
                </a:lnTo>
                <a:lnTo>
                  <a:pt x="6886239" y="1279073"/>
                </a:lnTo>
                <a:lnTo>
                  <a:pt x="6852902" y="1281935"/>
                </a:lnTo>
                <a:lnTo>
                  <a:pt x="6818330" y="1285182"/>
                </a:lnTo>
                <a:lnTo>
                  <a:pt x="6783209" y="1286625"/>
                </a:lnTo>
                <a:lnTo>
                  <a:pt x="6750103" y="1289525"/>
                </a:lnTo>
                <a:lnTo>
                  <a:pt x="6717608" y="1293635"/>
                </a:lnTo>
                <a:lnTo>
                  <a:pt x="6683412" y="1298284"/>
                </a:lnTo>
                <a:lnTo>
                  <a:pt x="6650714" y="1300914"/>
                </a:lnTo>
                <a:lnTo>
                  <a:pt x="6618403" y="1302931"/>
                </a:lnTo>
                <a:lnTo>
                  <a:pt x="6584286" y="1306649"/>
                </a:lnTo>
                <a:lnTo>
                  <a:pt x="6549367" y="1311124"/>
                </a:lnTo>
                <a:lnTo>
                  <a:pt x="6514093" y="1315936"/>
                </a:lnTo>
                <a:lnTo>
                  <a:pt x="6478659" y="1320896"/>
                </a:lnTo>
                <a:lnTo>
                  <a:pt x="6443155" y="1325923"/>
                </a:lnTo>
                <a:lnTo>
                  <a:pt x="6407620" y="1330979"/>
                </a:lnTo>
                <a:lnTo>
                  <a:pt x="6372072" y="1336048"/>
                </a:lnTo>
                <a:lnTo>
                  <a:pt x="6336517" y="1341124"/>
                </a:lnTo>
                <a:lnTo>
                  <a:pt x="6300959" y="1346201"/>
                </a:lnTo>
                <a:lnTo>
                  <a:pt x="6265400" y="1351281"/>
                </a:lnTo>
                <a:lnTo>
                  <a:pt x="6229841" y="1356360"/>
                </a:lnTo>
                <a:lnTo>
                  <a:pt x="6194282" y="1361440"/>
                </a:lnTo>
                <a:lnTo>
                  <a:pt x="6158721" y="1366519"/>
                </a:lnTo>
                <a:lnTo>
                  <a:pt x="6120903" y="1371601"/>
                </a:lnTo>
                <a:lnTo>
                  <a:pt x="6101336" y="1374140"/>
                </a:lnTo>
                <a:lnTo>
                  <a:pt x="6063790" y="1379219"/>
                </a:lnTo>
                <a:lnTo>
                  <a:pt x="6027346" y="1384301"/>
                </a:lnTo>
                <a:lnTo>
                  <a:pt x="5991395" y="1389380"/>
                </a:lnTo>
                <a:lnTo>
                  <a:pt x="5953402" y="1394460"/>
                </a:lnTo>
                <a:lnTo>
                  <a:pt x="5933789" y="1397001"/>
                </a:lnTo>
                <a:lnTo>
                  <a:pt x="5913939" y="1400386"/>
                </a:lnTo>
                <a:lnTo>
                  <a:pt x="5893934" y="1404337"/>
                </a:lnTo>
                <a:lnTo>
                  <a:pt x="5873822" y="1408665"/>
                </a:lnTo>
                <a:lnTo>
                  <a:pt x="5854488" y="1412397"/>
                </a:lnTo>
                <a:lnTo>
                  <a:pt x="5817201" y="1418801"/>
                </a:lnTo>
                <a:lnTo>
                  <a:pt x="5798114" y="1422540"/>
                </a:lnTo>
                <a:lnTo>
                  <a:pt x="5778617" y="1426727"/>
                </a:lnTo>
                <a:lnTo>
                  <a:pt x="5758845" y="1431211"/>
                </a:lnTo>
                <a:lnTo>
                  <a:pt x="5721072" y="1438452"/>
                </a:lnTo>
                <a:lnTo>
                  <a:pt x="5683681" y="1445339"/>
                </a:lnTo>
                <a:lnTo>
                  <a:pt x="5664228" y="1449546"/>
                </a:lnTo>
                <a:lnTo>
                  <a:pt x="5644486" y="1454044"/>
                </a:lnTo>
                <a:lnTo>
                  <a:pt x="5624551" y="1458736"/>
                </a:lnTo>
                <a:lnTo>
                  <a:pt x="5604487" y="1463558"/>
                </a:lnTo>
                <a:lnTo>
                  <a:pt x="5584338" y="1468465"/>
                </a:lnTo>
                <a:lnTo>
                  <a:pt x="5563286" y="1473430"/>
                </a:lnTo>
                <a:lnTo>
                  <a:pt x="5541631" y="1478433"/>
                </a:lnTo>
                <a:lnTo>
                  <a:pt x="5519574" y="1483463"/>
                </a:lnTo>
                <a:lnTo>
                  <a:pt x="5498098" y="1488509"/>
                </a:lnTo>
                <a:lnTo>
                  <a:pt x="5477005" y="1493566"/>
                </a:lnTo>
                <a:lnTo>
                  <a:pt x="5456172" y="1498630"/>
                </a:lnTo>
                <a:lnTo>
                  <a:pt x="5434660" y="1503700"/>
                </a:lnTo>
                <a:lnTo>
                  <a:pt x="5412701" y="1508774"/>
                </a:lnTo>
                <a:lnTo>
                  <a:pt x="5390441" y="1513849"/>
                </a:lnTo>
                <a:lnTo>
                  <a:pt x="5368828" y="1518926"/>
                </a:lnTo>
                <a:lnTo>
                  <a:pt x="5347645" y="1524004"/>
                </a:lnTo>
                <a:lnTo>
                  <a:pt x="5326751" y="1529082"/>
                </a:lnTo>
                <a:lnTo>
                  <a:pt x="5306047" y="1534162"/>
                </a:lnTo>
                <a:lnTo>
                  <a:pt x="5285472" y="1539241"/>
                </a:lnTo>
                <a:lnTo>
                  <a:pt x="5264982" y="1544321"/>
                </a:lnTo>
                <a:lnTo>
                  <a:pt x="5244548" y="1550247"/>
                </a:lnTo>
                <a:lnTo>
                  <a:pt x="5224152" y="1556737"/>
                </a:lnTo>
                <a:lnTo>
                  <a:pt x="5203782" y="1563605"/>
                </a:lnTo>
                <a:lnTo>
                  <a:pt x="5183429" y="1569877"/>
                </a:lnTo>
                <a:lnTo>
                  <a:pt x="5163086" y="1575751"/>
                </a:lnTo>
                <a:lnTo>
                  <a:pt x="5142750" y="1581361"/>
                </a:lnTo>
                <a:lnTo>
                  <a:pt x="5121574" y="1586794"/>
                </a:lnTo>
                <a:lnTo>
                  <a:pt x="5099837" y="1592110"/>
                </a:lnTo>
                <a:lnTo>
                  <a:pt x="5077725" y="1597346"/>
                </a:lnTo>
                <a:lnTo>
                  <a:pt x="5056210" y="1603377"/>
                </a:lnTo>
                <a:lnTo>
                  <a:pt x="5035094" y="1609939"/>
                </a:lnTo>
                <a:lnTo>
                  <a:pt x="5014242" y="1616851"/>
                </a:lnTo>
                <a:lnTo>
                  <a:pt x="4992722" y="1623155"/>
                </a:lnTo>
                <a:lnTo>
                  <a:pt x="4970755" y="1629050"/>
                </a:lnTo>
                <a:lnTo>
                  <a:pt x="4948490" y="1634673"/>
                </a:lnTo>
                <a:lnTo>
                  <a:pt x="4926874" y="1640115"/>
                </a:lnTo>
                <a:lnTo>
                  <a:pt x="4905689" y="1645437"/>
                </a:lnTo>
                <a:lnTo>
                  <a:pt x="4884793" y="1650678"/>
                </a:lnTo>
                <a:lnTo>
                  <a:pt x="4864090" y="1655019"/>
                </a:lnTo>
                <a:lnTo>
                  <a:pt x="4843513" y="1658759"/>
                </a:lnTo>
                <a:lnTo>
                  <a:pt x="4823023" y="1662099"/>
                </a:lnTo>
                <a:lnTo>
                  <a:pt x="4802589" y="1666020"/>
                </a:lnTo>
                <a:lnTo>
                  <a:pt x="4782193" y="1670326"/>
                </a:lnTo>
                <a:lnTo>
                  <a:pt x="4761822" y="1674891"/>
                </a:lnTo>
                <a:lnTo>
                  <a:pt x="4741468" y="1679627"/>
                </a:lnTo>
                <a:lnTo>
                  <a:pt x="4721126" y="1684478"/>
                </a:lnTo>
                <a:lnTo>
                  <a:pt x="4700791" y="1689405"/>
                </a:lnTo>
                <a:lnTo>
                  <a:pt x="4679614" y="1694384"/>
                </a:lnTo>
                <a:lnTo>
                  <a:pt x="4657876" y="1699396"/>
                </a:lnTo>
                <a:lnTo>
                  <a:pt x="4635765" y="1704431"/>
                </a:lnTo>
                <a:lnTo>
                  <a:pt x="4614250" y="1708633"/>
                </a:lnTo>
                <a:lnTo>
                  <a:pt x="4593134" y="1712282"/>
                </a:lnTo>
                <a:lnTo>
                  <a:pt x="4572283" y="1715562"/>
                </a:lnTo>
                <a:lnTo>
                  <a:pt x="4551609" y="1719441"/>
                </a:lnTo>
                <a:lnTo>
                  <a:pt x="4531053" y="1723722"/>
                </a:lnTo>
                <a:lnTo>
                  <a:pt x="4510575" y="1728267"/>
                </a:lnTo>
                <a:lnTo>
                  <a:pt x="4490150" y="1732145"/>
                </a:lnTo>
                <a:lnTo>
                  <a:pt x="4469761" y="1735576"/>
                </a:lnTo>
                <a:lnTo>
                  <a:pt x="4449395" y="1738711"/>
                </a:lnTo>
                <a:lnTo>
                  <a:pt x="4429044" y="1746727"/>
                </a:lnTo>
                <a:lnTo>
                  <a:pt x="4408703" y="1757999"/>
                </a:lnTo>
                <a:lnTo>
                  <a:pt x="4388369" y="1771440"/>
                </a:lnTo>
                <a:lnTo>
                  <a:pt x="4367193" y="1782093"/>
                </a:lnTo>
                <a:lnTo>
                  <a:pt x="4345455" y="1790888"/>
                </a:lnTo>
                <a:lnTo>
                  <a:pt x="4323345" y="1798446"/>
                </a:lnTo>
                <a:lnTo>
                  <a:pt x="4300983" y="1804331"/>
                </a:lnTo>
                <a:lnTo>
                  <a:pt x="4278456" y="1809100"/>
                </a:lnTo>
                <a:lnTo>
                  <a:pt x="4255818" y="1813126"/>
                </a:lnTo>
                <a:lnTo>
                  <a:pt x="4233106" y="1817504"/>
                </a:lnTo>
                <a:lnTo>
                  <a:pt x="4210344" y="1822116"/>
                </a:lnTo>
                <a:lnTo>
                  <a:pt x="4187550" y="1826884"/>
                </a:lnTo>
                <a:lnTo>
                  <a:pt x="4165581" y="1830909"/>
                </a:lnTo>
                <a:lnTo>
                  <a:pt x="4144161" y="1834439"/>
                </a:lnTo>
                <a:lnTo>
                  <a:pt x="4123107" y="1837639"/>
                </a:lnTo>
                <a:lnTo>
                  <a:pt x="4102298" y="1841466"/>
                </a:lnTo>
                <a:lnTo>
                  <a:pt x="4081653" y="1845710"/>
                </a:lnTo>
                <a:lnTo>
                  <a:pt x="4061115" y="1850233"/>
                </a:lnTo>
                <a:lnTo>
                  <a:pt x="4040651" y="1854942"/>
                </a:lnTo>
                <a:lnTo>
                  <a:pt x="4020234" y="1859775"/>
                </a:lnTo>
                <a:lnTo>
                  <a:pt x="3999850" y="1864690"/>
                </a:lnTo>
                <a:lnTo>
                  <a:pt x="3979487" y="1868813"/>
                </a:lnTo>
                <a:lnTo>
                  <a:pt x="3959139" y="1872409"/>
                </a:lnTo>
                <a:lnTo>
                  <a:pt x="3938799" y="1875651"/>
                </a:lnTo>
                <a:lnTo>
                  <a:pt x="3917620" y="1879508"/>
                </a:lnTo>
                <a:lnTo>
                  <a:pt x="3895880" y="1883772"/>
                </a:lnTo>
                <a:lnTo>
                  <a:pt x="3873767" y="1888308"/>
                </a:lnTo>
                <a:lnTo>
                  <a:pt x="3852252" y="1892179"/>
                </a:lnTo>
                <a:lnTo>
                  <a:pt x="3831135" y="1895606"/>
                </a:lnTo>
                <a:lnTo>
                  <a:pt x="3810284" y="1898737"/>
                </a:lnTo>
                <a:lnTo>
                  <a:pt x="3788763" y="1901671"/>
                </a:lnTo>
                <a:lnTo>
                  <a:pt x="3766796" y="1904474"/>
                </a:lnTo>
                <a:lnTo>
                  <a:pt x="3744530" y="1907190"/>
                </a:lnTo>
                <a:lnTo>
                  <a:pt x="3722914" y="1910693"/>
                </a:lnTo>
                <a:lnTo>
                  <a:pt x="3701729" y="1914722"/>
                </a:lnTo>
                <a:lnTo>
                  <a:pt x="3680833" y="1919101"/>
                </a:lnTo>
                <a:lnTo>
                  <a:pt x="3660129" y="1922020"/>
                </a:lnTo>
                <a:lnTo>
                  <a:pt x="3639553" y="1923967"/>
                </a:lnTo>
                <a:lnTo>
                  <a:pt x="3619063" y="1925265"/>
                </a:lnTo>
                <a:lnTo>
                  <a:pt x="3598629" y="1926977"/>
                </a:lnTo>
                <a:lnTo>
                  <a:pt x="3578233" y="1928964"/>
                </a:lnTo>
                <a:lnTo>
                  <a:pt x="3557862" y="1931136"/>
                </a:lnTo>
                <a:lnTo>
                  <a:pt x="3536662" y="1933431"/>
                </a:lnTo>
                <a:lnTo>
                  <a:pt x="3514909" y="1935807"/>
                </a:lnTo>
                <a:lnTo>
                  <a:pt x="3492786" y="1938239"/>
                </a:lnTo>
                <a:lnTo>
                  <a:pt x="3472111" y="1939859"/>
                </a:lnTo>
                <a:lnTo>
                  <a:pt x="3452401" y="1940939"/>
                </a:lnTo>
                <a:lnTo>
                  <a:pt x="3433335" y="1941659"/>
                </a:lnTo>
                <a:lnTo>
                  <a:pt x="3413850" y="1942986"/>
                </a:lnTo>
                <a:lnTo>
                  <a:pt x="3394087" y="1944717"/>
                </a:lnTo>
                <a:lnTo>
                  <a:pt x="3374138" y="1946718"/>
                </a:lnTo>
                <a:lnTo>
                  <a:pt x="3354066" y="1948053"/>
                </a:lnTo>
                <a:lnTo>
                  <a:pt x="3333911" y="1948941"/>
                </a:lnTo>
                <a:lnTo>
                  <a:pt x="3313701" y="1949534"/>
                </a:lnTo>
                <a:lnTo>
                  <a:pt x="3293454" y="1950776"/>
                </a:lnTo>
                <a:lnTo>
                  <a:pt x="3273183" y="1952450"/>
                </a:lnTo>
                <a:lnTo>
                  <a:pt x="3252896" y="1954413"/>
                </a:lnTo>
                <a:lnTo>
                  <a:pt x="3232598" y="1955722"/>
                </a:lnTo>
                <a:lnTo>
                  <a:pt x="3212292" y="1956594"/>
                </a:lnTo>
                <a:lnTo>
                  <a:pt x="3191982" y="1957176"/>
                </a:lnTo>
                <a:lnTo>
                  <a:pt x="3171668" y="1957564"/>
                </a:lnTo>
                <a:lnTo>
                  <a:pt x="3151352" y="1957822"/>
                </a:lnTo>
                <a:lnTo>
                  <a:pt x="3131035" y="1957996"/>
                </a:lnTo>
                <a:lnTo>
                  <a:pt x="3110717" y="1958110"/>
                </a:lnTo>
                <a:lnTo>
                  <a:pt x="3090399" y="1958187"/>
                </a:lnTo>
                <a:lnTo>
                  <a:pt x="3070080" y="1958238"/>
                </a:lnTo>
                <a:lnTo>
                  <a:pt x="3049760" y="1958272"/>
                </a:lnTo>
                <a:lnTo>
                  <a:pt x="3029440" y="1958294"/>
                </a:lnTo>
                <a:lnTo>
                  <a:pt x="3009121" y="1958310"/>
                </a:lnTo>
                <a:lnTo>
                  <a:pt x="2988801" y="1958320"/>
                </a:lnTo>
                <a:lnTo>
                  <a:pt x="2968480" y="1958328"/>
                </a:lnTo>
                <a:lnTo>
                  <a:pt x="2948161" y="1958331"/>
                </a:lnTo>
                <a:lnTo>
                  <a:pt x="2928687" y="1958334"/>
                </a:lnTo>
                <a:lnTo>
                  <a:pt x="2891246" y="1958338"/>
                </a:lnTo>
                <a:lnTo>
                  <a:pt x="2854850" y="1958340"/>
                </a:lnTo>
                <a:lnTo>
                  <a:pt x="2818072" y="1958340"/>
                </a:lnTo>
                <a:lnTo>
                  <a:pt x="2798781" y="1958340"/>
                </a:lnTo>
                <a:lnTo>
                  <a:pt x="2779148" y="1958340"/>
                </a:lnTo>
                <a:lnTo>
                  <a:pt x="2741528" y="1958340"/>
                </a:lnTo>
                <a:lnTo>
                  <a:pt x="2704207" y="1958340"/>
                </a:lnTo>
                <a:lnTo>
                  <a:pt x="2684771" y="1958340"/>
                </a:lnTo>
                <a:lnTo>
                  <a:pt x="2665041" y="1958340"/>
                </a:lnTo>
                <a:lnTo>
                  <a:pt x="2627314" y="1958340"/>
                </a:lnTo>
                <a:lnTo>
                  <a:pt x="2590791" y="1957494"/>
                </a:lnTo>
                <a:lnTo>
                  <a:pt x="2554803" y="1954294"/>
                </a:lnTo>
                <a:lnTo>
                  <a:pt x="2516796" y="1952309"/>
                </a:lnTo>
                <a:lnTo>
                  <a:pt x="2497178" y="1951779"/>
                </a:lnTo>
                <a:lnTo>
                  <a:pt x="2459575" y="1951190"/>
                </a:lnTo>
                <a:lnTo>
                  <a:pt x="2422260" y="1950930"/>
                </a:lnTo>
                <a:lnTo>
                  <a:pt x="2402828" y="1950860"/>
                </a:lnTo>
                <a:lnTo>
                  <a:pt x="2383098" y="1950812"/>
                </a:lnTo>
                <a:lnTo>
                  <a:pt x="2345373" y="1948504"/>
                </a:lnTo>
                <a:lnTo>
                  <a:pt x="2308851" y="1945501"/>
                </a:lnTo>
                <a:lnTo>
                  <a:pt x="2272863" y="1944167"/>
                </a:lnTo>
                <a:lnTo>
                  <a:pt x="2237113" y="1943574"/>
                </a:lnTo>
                <a:lnTo>
                  <a:pt x="2200622" y="1942464"/>
                </a:lnTo>
                <a:lnTo>
                  <a:pt x="2181408" y="1940983"/>
                </a:lnTo>
                <a:lnTo>
                  <a:pt x="2161826" y="1939149"/>
                </a:lnTo>
                <a:lnTo>
                  <a:pt x="2124263" y="1937111"/>
                </a:lnTo>
                <a:lnTo>
                  <a:pt x="2086967" y="1935358"/>
                </a:lnTo>
                <a:lnTo>
                  <a:pt x="2067538" y="1933705"/>
                </a:lnTo>
                <a:lnTo>
                  <a:pt x="2047812" y="1931757"/>
                </a:lnTo>
                <a:lnTo>
                  <a:pt x="2010090" y="1929592"/>
                </a:lnTo>
                <a:lnTo>
                  <a:pt x="1973570" y="1927784"/>
                </a:lnTo>
                <a:lnTo>
                  <a:pt x="1937583" y="1924157"/>
                </a:lnTo>
                <a:lnTo>
                  <a:pt x="1901833" y="1919723"/>
                </a:lnTo>
                <a:lnTo>
                  <a:pt x="1866189" y="1914931"/>
                </a:lnTo>
                <a:lnTo>
                  <a:pt x="1830591" y="1909978"/>
                </a:lnTo>
                <a:lnTo>
                  <a:pt x="1797272" y="1904955"/>
                </a:lnTo>
                <a:lnTo>
                  <a:pt x="1764684" y="1899900"/>
                </a:lnTo>
                <a:lnTo>
                  <a:pt x="1730444" y="1894831"/>
                </a:lnTo>
                <a:lnTo>
                  <a:pt x="1697729" y="1889757"/>
                </a:lnTo>
                <a:lnTo>
                  <a:pt x="1665409" y="1884678"/>
                </a:lnTo>
                <a:lnTo>
                  <a:pt x="1631289" y="1879599"/>
                </a:lnTo>
                <a:lnTo>
                  <a:pt x="1598627" y="1874519"/>
                </a:lnTo>
                <a:lnTo>
                  <a:pt x="1567177" y="1868593"/>
                </a:lnTo>
                <a:lnTo>
                  <a:pt x="1536266" y="1860315"/>
                </a:lnTo>
                <a:lnTo>
                  <a:pt x="1505594" y="1853249"/>
                </a:lnTo>
                <a:lnTo>
                  <a:pt x="1475029" y="1846440"/>
                </a:lnTo>
                <a:lnTo>
                  <a:pt x="1444511" y="1837769"/>
                </a:lnTo>
                <a:lnTo>
                  <a:pt x="1416272" y="1830528"/>
                </a:lnTo>
                <a:lnTo>
                  <a:pt x="1388764" y="1823642"/>
                </a:lnTo>
                <a:lnTo>
                  <a:pt x="1359604" y="1814935"/>
                </a:lnTo>
                <a:lnTo>
                  <a:pt x="1331969" y="1807680"/>
                </a:lnTo>
                <a:lnTo>
                  <a:pt x="1294869" y="1796577"/>
                </a:lnTo>
                <a:lnTo>
                  <a:pt x="1257912" y="1784821"/>
                </a:lnTo>
                <a:lnTo>
                  <a:pt x="1231175" y="1777927"/>
                </a:lnTo>
                <a:lnTo>
                  <a:pt x="1196235" y="1764526"/>
                </a:lnTo>
                <a:lnTo>
                  <a:pt x="1159448" y="1750677"/>
                </a:lnTo>
                <a:lnTo>
                  <a:pt x="1122584" y="1740835"/>
                </a:lnTo>
                <a:lnTo>
                  <a:pt x="1088989" y="1731710"/>
                </a:lnTo>
                <a:lnTo>
                  <a:pt x="1053447" y="1719505"/>
                </a:lnTo>
                <a:lnTo>
                  <a:pt x="1020244" y="1709304"/>
                </a:lnTo>
                <a:lnTo>
                  <a:pt x="984818" y="1696780"/>
                </a:lnTo>
                <a:lnTo>
                  <a:pt x="952496" y="1686484"/>
                </a:lnTo>
                <a:lnTo>
                  <a:pt x="920624" y="1673931"/>
                </a:lnTo>
                <a:lnTo>
                  <a:pt x="885592" y="1663627"/>
                </a:lnTo>
                <a:lnTo>
                  <a:pt x="853387" y="1651073"/>
                </a:lnTo>
                <a:lnTo>
                  <a:pt x="821550" y="1640767"/>
                </a:lnTo>
                <a:lnTo>
                  <a:pt x="786528" y="1628213"/>
                </a:lnTo>
                <a:lnTo>
                  <a:pt x="754326" y="1617907"/>
                </a:lnTo>
                <a:lnTo>
                  <a:pt x="724182" y="1604506"/>
                </a:lnTo>
                <a:lnTo>
                  <a:pt x="686297" y="1587064"/>
                </a:lnTo>
                <a:lnTo>
                  <a:pt x="655389" y="1575706"/>
                </a:lnTo>
                <a:lnTo>
                  <a:pt x="618145" y="1556697"/>
                </a:lnTo>
                <a:lnTo>
                  <a:pt x="588253" y="1541684"/>
                </a:lnTo>
                <a:lnTo>
                  <a:pt x="553049" y="1521440"/>
                </a:lnTo>
                <a:lnTo>
                  <a:pt x="524280" y="1506213"/>
                </a:lnTo>
                <a:lnTo>
                  <a:pt x="494308" y="1490979"/>
                </a:lnTo>
                <a:lnTo>
                  <a:pt x="464824" y="1475740"/>
                </a:lnTo>
                <a:lnTo>
                  <a:pt x="431678" y="1453162"/>
                </a:lnTo>
                <a:lnTo>
                  <a:pt x="396625" y="1428540"/>
                </a:lnTo>
                <a:lnTo>
                  <a:pt x="362326" y="1406523"/>
                </a:lnTo>
                <a:lnTo>
                  <a:pt x="328332" y="1380850"/>
                </a:lnTo>
                <a:lnTo>
                  <a:pt x="296719" y="1355178"/>
                </a:lnTo>
                <a:lnTo>
                  <a:pt x="259911" y="1324137"/>
                </a:lnTo>
                <a:lnTo>
                  <a:pt x="226101" y="1295056"/>
                </a:lnTo>
                <a:lnTo>
                  <a:pt x="189547" y="1257255"/>
                </a:lnTo>
                <a:lnTo>
                  <a:pt x="163283" y="1222767"/>
                </a:lnTo>
                <a:lnTo>
                  <a:pt x="134483" y="1187732"/>
                </a:lnTo>
                <a:lnTo>
                  <a:pt x="117004" y="1154748"/>
                </a:lnTo>
                <a:lnTo>
                  <a:pt x="101100" y="1123151"/>
                </a:lnTo>
                <a:lnTo>
                  <a:pt x="85664" y="1092340"/>
                </a:lnTo>
                <a:lnTo>
                  <a:pt x="70365" y="1060914"/>
                </a:lnTo>
                <a:lnTo>
                  <a:pt x="55108" y="1026015"/>
                </a:lnTo>
                <a:lnTo>
                  <a:pt x="40710" y="993003"/>
                </a:lnTo>
                <a:lnTo>
                  <a:pt x="30705" y="957634"/>
                </a:lnTo>
                <a:lnTo>
                  <a:pt x="22378" y="924482"/>
                </a:lnTo>
                <a:lnTo>
                  <a:pt x="14549" y="889071"/>
                </a:lnTo>
                <a:lnTo>
                  <a:pt x="7714" y="855907"/>
                </a:lnTo>
                <a:lnTo>
                  <a:pt x="5312" y="818799"/>
                </a:lnTo>
                <a:lnTo>
                  <a:pt x="4750" y="790630"/>
                </a:lnTo>
                <a:lnTo>
                  <a:pt x="2243" y="763436"/>
                </a:lnTo>
                <a:lnTo>
                  <a:pt x="0" y="737238"/>
                </a:lnTo>
                <a:lnTo>
                  <a:pt x="1825" y="711483"/>
                </a:lnTo>
                <a:lnTo>
                  <a:pt x="3200" y="683668"/>
                </a:lnTo>
                <a:lnTo>
                  <a:pt x="3812" y="655220"/>
                </a:lnTo>
                <a:lnTo>
                  <a:pt x="4084" y="628465"/>
                </a:lnTo>
                <a:lnTo>
                  <a:pt x="6462" y="600205"/>
                </a:lnTo>
                <a:lnTo>
                  <a:pt x="10341" y="570711"/>
                </a:lnTo>
                <a:lnTo>
                  <a:pt x="14888" y="540669"/>
                </a:lnTo>
                <a:lnTo>
                  <a:pt x="21989" y="510384"/>
                </a:lnTo>
                <a:lnTo>
                  <a:pt x="30789" y="479991"/>
                </a:lnTo>
                <a:lnTo>
                  <a:pt x="40344" y="449549"/>
                </a:lnTo>
                <a:lnTo>
                  <a:pt x="52494" y="421344"/>
                </a:lnTo>
                <a:lnTo>
                  <a:pt x="65513" y="393851"/>
                </a:lnTo>
                <a:lnTo>
                  <a:pt x="76944" y="364698"/>
                </a:lnTo>
                <a:lnTo>
                  <a:pt x="92900" y="327816"/>
                </a:lnTo>
                <a:lnTo>
                  <a:pt x="108352" y="291393"/>
                </a:lnTo>
                <a:lnTo>
                  <a:pt x="127700" y="257836"/>
                </a:lnTo>
                <a:lnTo>
                  <a:pt x="150910" y="221393"/>
                </a:lnTo>
                <a:lnTo>
                  <a:pt x="169543" y="184718"/>
                </a:lnTo>
                <a:lnTo>
                  <a:pt x="181627" y="152763"/>
                </a:lnTo>
                <a:lnTo>
                  <a:pt x="203860" y="117318"/>
                </a:lnTo>
                <a:lnTo>
                  <a:pt x="224149" y="79841"/>
                </a:lnTo>
                <a:lnTo>
                  <a:pt x="247998" y="44174"/>
                </a:lnTo>
                <a:lnTo>
                  <a:pt x="263368" y="23393"/>
                </a:lnTo>
                <a:lnTo>
                  <a:pt x="286241" y="0"/>
                </a:lnTo>
              </a:path>
            </a:pathLst>
          </a:custGeom>
          <a:ln w="19050">
            <a:solidFill>
              <a:srgbClr val="0000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Tree>
    <p:extLst>
      <p:ext uri="{BB962C8B-B14F-4D97-AF65-F5344CB8AC3E}">
        <p14:creationId xmlns:p14="http://schemas.microsoft.com/office/powerpoint/2010/main" val="1002284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91465"/>
            <a:ext cx="9144000" cy="1325563"/>
          </a:xfrm>
        </p:spPr>
        <p:txBody>
          <a:bodyPr>
            <a:normAutofit/>
          </a:bodyPr>
          <a:lstStyle/>
          <a:p>
            <a:pPr algn="ctr"/>
            <a:r>
              <a:rPr lang="en-GB" sz="3000" b="1" u="sng" dirty="0" smtClean="0"/>
              <a:t>Where does Helmsley fit in with the national timeline?</a:t>
            </a:r>
            <a:endParaRPr lang="en-GB" sz="3000" b="1" u="sng"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612465209"/>
              </p:ext>
            </p:extLst>
          </p:nvPr>
        </p:nvGraphicFramePr>
        <p:xfrm>
          <a:off x="0" y="831713"/>
          <a:ext cx="9144001" cy="6076289"/>
        </p:xfrm>
        <a:graphic>
          <a:graphicData uri="http://schemas.openxmlformats.org/drawingml/2006/table">
            <a:tbl>
              <a:tblPr firstRow="1" bandRow="1">
                <a:tableStyleId>{5C22544A-7EE6-4342-B048-85BDC9FD1C3A}</a:tableStyleId>
              </a:tblPr>
              <a:tblGrid>
                <a:gridCol w="1879824">
                  <a:extLst>
                    <a:ext uri="{9D8B030D-6E8A-4147-A177-3AD203B41FA5}">
                      <a16:colId xmlns:a16="http://schemas.microsoft.com/office/drawing/2014/main" xmlns="" val="2781480528"/>
                    </a:ext>
                  </a:extLst>
                </a:gridCol>
                <a:gridCol w="1826115">
                  <a:extLst>
                    <a:ext uri="{9D8B030D-6E8A-4147-A177-3AD203B41FA5}">
                      <a16:colId xmlns:a16="http://schemas.microsoft.com/office/drawing/2014/main" xmlns="" val="1426970091"/>
                    </a:ext>
                  </a:extLst>
                </a:gridCol>
                <a:gridCol w="1611278">
                  <a:extLst>
                    <a:ext uri="{9D8B030D-6E8A-4147-A177-3AD203B41FA5}">
                      <a16:colId xmlns:a16="http://schemas.microsoft.com/office/drawing/2014/main" xmlns="" val="3008860846"/>
                    </a:ext>
                  </a:extLst>
                </a:gridCol>
                <a:gridCol w="1839542">
                  <a:extLst>
                    <a:ext uri="{9D8B030D-6E8A-4147-A177-3AD203B41FA5}">
                      <a16:colId xmlns:a16="http://schemas.microsoft.com/office/drawing/2014/main" xmlns="" val="3216425269"/>
                    </a:ext>
                  </a:extLst>
                </a:gridCol>
                <a:gridCol w="1987242">
                  <a:extLst>
                    <a:ext uri="{9D8B030D-6E8A-4147-A177-3AD203B41FA5}">
                      <a16:colId xmlns:a16="http://schemas.microsoft.com/office/drawing/2014/main" xmlns="" val="2997019649"/>
                    </a:ext>
                  </a:extLst>
                </a:gridCol>
              </a:tblGrid>
              <a:tr h="1193168">
                <a:tc>
                  <a:txBody>
                    <a:bodyPr/>
                    <a:lstStyle/>
                    <a:p>
                      <a:r>
                        <a:rPr lang="en-GB" sz="2000" b="0" dirty="0" smtClean="0">
                          <a:solidFill>
                            <a:schemeClr val="tx1"/>
                          </a:solidFill>
                        </a:rPr>
                        <a:t>Commonwealth</a:t>
                      </a:r>
                      <a:r>
                        <a:rPr lang="en-GB" sz="2000" b="0" baseline="0" dirty="0" smtClean="0">
                          <a:solidFill>
                            <a:schemeClr val="tx1"/>
                          </a:solidFill>
                        </a:rPr>
                        <a:t> (no monarch)</a:t>
                      </a:r>
                      <a:endParaRPr lang="en-GB"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2000" b="0" dirty="0" smtClean="0">
                          <a:solidFill>
                            <a:schemeClr val="tx1"/>
                          </a:solidFill>
                        </a:rPr>
                        <a:t>The Black Death</a:t>
                      </a:r>
                      <a:endParaRPr lang="en-GB"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b="0" dirty="0" smtClean="0">
                          <a:solidFill>
                            <a:schemeClr val="tx1"/>
                          </a:solidFill>
                        </a:rPr>
                        <a:t>The Domesday</a:t>
                      </a:r>
                      <a:r>
                        <a:rPr lang="en-GB" sz="2000" b="0" baseline="0" dirty="0" smtClean="0">
                          <a:solidFill>
                            <a:schemeClr val="tx1"/>
                          </a:solidFill>
                        </a:rPr>
                        <a:t> Book</a:t>
                      </a:r>
                      <a:endParaRPr lang="en-GB" sz="2000" b="0" dirty="0" smtClean="0">
                        <a:solidFill>
                          <a:schemeClr val="tx1"/>
                        </a:solidFill>
                      </a:endParaRPr>
                    </a:p>
                    <a:p>
                      <a:endParaRPr lang="en-GB"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2000" b="0" dirty="0" smtClean="0">
                          <a:solidFill>
                            <a:schemeClr val="tx1"/>
                          </a:solidFill>
                        </a:rPr>
                        <a:t>Henry VIII</a:t>
                      </a:r>
                    </a:p>
                    <a:p>
                      <a:r>
                        <a:rPr lang="en-GB" sz="2000" b="0" dirty="0" smtClean="0">
                          <a:solidFill>
                            <a:schemeClr val="tx1"/>
                          </a:solidFill>
                        </a:rPr>
                        <a:t>1509-1547</a:t>
                      </a:r>
                      <a:endParaRPr lang="en-GB"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2000" b="0" dirty="0" smtClean="0">
                          <a:solidFill>
                            <a:schemeClr val="tx1"/>
                          </a:solidFill>
                        </a:rPr>
                        <a:t>The Battle of the Standard</a:t>
                      </a:r>
                      <a:r>
                        <a:rPr lang="en-GB" sz="2000" b="0" baseline="0" dirty="0" smtClean="0">
                          <a:solidFill>
                            <a:schemeClr val="tx1"/>
                          </a:solidFill>
                        </a:rPr>
                        <a:t> at </a:t>
                      </a:r>
                      <a:r>
                        <a:rPr lang="en-GB" sz="2000" b="0" baseline="0" dirty="0" err="1" smtClean="0">
                          <a:solidFill>
                            <a:schemeClr val="tx1"/>
                          </a:solidFill>
                        </a:rPr>
                        <a:t>Northallerton</a:t>
                      </a:r>
                      <a:r>
                        <a:rPr lang="en-GB" sz="2000" b="0" baseline="0" dirty="0" smtClean="0">
                          <a:solidFill>
                            <a:schemeClr val="tx1"/>
                          </a:solidFill>
                        </a:rPr>
                        <a:t> 1138</a:t>
                      </a:r>
                      <a:endParaRPr lang="en-GB"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65777616"/>
                  </a:ext>
                </a:extLst>
              </a:tr>
              <a:tr h="915687">
                <a:tc>
                  <a:txBody>
                    <a:bodyPr/>
                    <a:lstStyle/>
                    <a:p>
                      <a:r>
                        <a:rPr lang="en-GB" sz="2000" b="0" dirty="0" smtClean="0">
                          <a:solidFill>
                            <a:schemeClr val="tx1"/>
                          </a:solidFill>
                        </a:rPr>
                        <a:t>The Break with Rome</a:t>
                      </a:r>
                      <a:endParaRPr lang="en-GB"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b="0" dirty="0" smtClean="0">
                          <a:solidFill>
                            <a:schemeClr val="tx1"/>
                          </a:solidFill>
                        </a:rPr>
                        <a:t>The</a:t>
                      </a:r>
                      <a:r>
                        <a:rPr lang="en-GB" sz="2000" b="0" baseline="0" dirty="0" smtClean="0">
                          <a:solidFill>
                            <a:schemeClr val="tx1"/>
                          </a:solidFill>
                        </a:rPr>
                        <a:t> restoration of the English monarch 1660</a:t>
                      </a:r>
                      <a:endParaRPr lang="en-GB" sz="2000" b="0" dirty="0" smtClean="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2000" b="0" dirty="0" smtClean="0">
                          <a:solidFill>
                            <a:schemeClr val="tx1"/>
                          </a:solidFill>
                        </a:rPr>
                        <a:t>Edward III</a:t>
                      </a:r>
                      <a:endParaRPr lang="en-GB"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2000" b="0" dirty="0" smtClean="0">
                          <a:solidFill>
                            <a:schemeClr val="tx1"/>
                          </a:solidFill>
                        </a:rPr>
                        <a:t>Scottish Jacobite Rebellion</a:t>
                      </a:r>
                      <a:r>
                        <a:rPr lang="en-GB" sz="2000" b="0" baseline="0" dirty="0" smtClean="0">
                          <a:solidFill>
                            <a:schemeClr val="tx1"/>
                          </a:solidFill>
                        </a:rPr>
                        <a:t> 1745</a:t>
                      </a:r>
                      <a:endParaRPr lang="en-GB"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b="0" dirty="0" smtClean="0">
                          <a:solidFill>
                            <a:schemeClr val="tx1"/>
                          </a:solidFill>
                        </a:rPr>
                        <a:t>World War</a:t>
                      </a:r>
                      <a:r>
                        <a:rPr lang="en-GB" sz="2000" b="0" baseline="0" dirty="0" smtClean="0">
                          <a:solidFill>
                            <a:schemeClr val="tx1"/>
                          </a:solidFill>
                        </a:rPr>
                        <a:t> One </a:t>
                      </a:r>
                      <a:endParaRPr lang="en-GB"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617265073"/>
                  </a:ext>
                </a:extLst>
              </a:tr>
              <a:tr h="91568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b="0" dirty="0" smtClean="0">
                          <a:solidFill>
                            <a:schemeClr val="tx1"/>
                          </a:solidFill>
                        </a:rPr>
                        <a:t>The English Civil War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2000" b="0" dirty="0" smtClean="0">
                          <a:solidFill>
                            <a:schemeClr val="tx1"/>
                          </a:solidFill>
                        </a:rPr>
                        <a:t>Charles II</a:t>
                      </a:r>
                      <a:endParaRPr lang="en-GB"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b="0" dirty="0" smtClean="0">
                          <a:solidFill>
                            <a:schemeClr val="tx1"/>
                          </a:solidFill>
                        </a:rPr>
                        <a:t>Magna Carta 1215</a:t>
                      </a:r>
                    </a:p>
                    <a:p>
                      <a:endParaRPr lang="en-GB"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2000" b="0" dirty="0" smtClean="0">
                          <a:solidFill>
                            <a:schemeClr val="tx1"/>
                          </a:solidFill>
                        </a:rPr>
                        <a:t>Richard III</a:t>
                      </a:r>
                      <a:endParaRPr lang="en-GB"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2000" b="0" dirty="0" smtClean="0">
                          <a:solidFill>
                            <a:schemeClr val="tx1"/>
                          </a:solidFill>
                        </a:rPr>
                        <a:t>King John</a:t>
                      </a:r>
                      <a:endParaRPr lang="en-GB"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2"/>
                  </a:ext>
                </a:extLst>
              </a:tr>
              <a:tr h="915687">
                <a:tc>
                  <a:txBody>
                    <a:bodyPr/>
                    <a:lstStyle/>
                    <a:p>
                      <a:r>
                        <a:rPr lang="en-GB" sz="2000" b="0" dirty="0" smtClean="0">
                          <a:solidFill>
                            <a:schemeClr val="tx1"/>
                          </a:solidFill>
                        </a:rPr>
                        <a:t>King William II</a:t>
                      </a:r>
                      <a:endParaRPr lang="en-GB"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b="0" dirty="0" smtClean="0">
                          <a:solidFill>
                            <a:schemeClr val="tx1"/>
                          </a:solidFill>
                        </a:rPr>
                        <a:t>The Wars</a:t>
                      </a:r>
                      <a:r>
                        <a:rPr lang="en-GB" sz="2000" b="0" baseline="0" dirty="0" smtClean="0">
                          <a:solidFill>
                            <a:schemeClr val="tx1"/>
                          </a:solidFill>
                        </a:rPr>
                        <a:t> of the Roses 1455-1487</a:t>
                      </a:r>
                      <a:endParaRPr lang="en-GB" sz="2000" b="0" dirty="0" smtClean="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b="0" dirty="0" smtClean="0">
                          <a:solidFill>
                            <a:schemeClr val="tx1"/>
                          </a:solidFill>
                        </a:rPr>
                        <a:t>The Norman Conquest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2000" b="0" dirty="0" smtClean="0">
                          <a:solidFill>
                            <a:schemeClr val="tx1"/>
                          </a:solidFill>
                        </a:rPr>
                        <a:t>Henry VII</a:t>
                      </a:r>
                      <a:endParaRPr lang="en-GB"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2000" b="0" dirty="0" smtClean="0">
                          <a:solidFill>
                            <a:schemeClr val="tx1"/>
                          </a:solidFill>
                        </a:rPr>
                        <a:t>King Henry II</a:t>
                      </a:r>
                      <a:endParaRPr lang="en-GB"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3"/>
                  </a:ext>
                </a:extLst>
              </a:tr>
              <a:tr h="174812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b="0" dirty="0" smtClean="0">
                          <a:solidFill>
                            <a:schemeClr val="tx1"/>
                          </a:solidFill>
                        </a:rPr>
                        <a:t>Execution and removal of protectors of the throne by Edward III 1330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2000" b="0" dirty="0" smtClean="0">
                          <a:solidFill>
                            <a:schemeClr val="tx1"/>
                          </a:solidFill>
                        </a:rPr>
                        <a:t>Charles</a:t>
                      </a:r>
                      <a:r>
                        <a:rPr lang="en-US" sz="2000" b="0" baseline="0" dirty="0" smtClean="0">
                          <a:solidFill>
                            <a:schemeClr val="tx1"/>
                          </a:solidFill>
                        </a:rPr>
                        <a:t> I</a:t>
                      </a:r>
                    </a:p>
                    <a:p>
                      <a:r>
                        <a:rPr lang="en-US" sz="2000" b="0" baseline="0" dirty="0" smtClean="0">
                          <a:solidFill>
                            <a:schemeClr val="tx1"/>
                          </a:solidFill>
                        </a:rPr>
                        <a:t>1625-1642</a:t>
                      </a:r>
                      <a:endParaRPr lang="en-US"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b="0" dirty="0" smtClean="0">
                          <a:solidFill>
                            <a:schemeClr val="tx1"/>
                          </a:solidFill>
                        </a:rPr>
                        <a:t>World War Two</a:t>
                      </a:r>
                      <a:endParaRPr lang="en-GB"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2000" b="0" dirty="0" smtClean="0">
                          <a:solidFill>
                            <a:schemeClr val="tx1"/>
                          </a:solidFill>
                        </a:rPr>
                        <a:t>Elizabeth</a:t>
                      </a:r>
                      <a:r>
                        <a:rPr lang="en-GB" sz="2000" b="0" baseline="0" dirty="0" smtClean="0">
                          <a:solidFill>
                            <a:schemeClr val="tx1"/>
                          </a:solidFill>
                        </a:rPr>
                        <a:t> I</a:t>
                      </a:r>
                      <a:endParaRPr lang="en-GB"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2000" b="0" dirty="0" smtClean="0">
                          <a:solidFill>
                            <a:schemeClr val="tx1"/>
                          </a:solidFill>
                        </a:rPr>
                        <a:t>Victoria</a:t>
                      </a:r>
                      <a:r>
                        <a:rPr lang="en-GB" sz="2000" b="0" baseline="0" dirty="0" smtClean="0">
                          <a:solidFill>
                            <a:schemeClr val="tx1"/>
                          </a:solidFill>
                        </a:rPr>
                        <a:t> </a:t>
                      </a:r>
                      <a:endParaRPr lang="en-GB"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4"/>
                  </a:ext>
                </a:extLst>
              </a:tr>
            </a:tbl>
          </a:graphicData>
        </a:graphic>
      </p:graphicFrame>
    </p:spTree>
    <p:extLst>
      <p:ext uri="{BB962C8B-B14F-4D97-AF65-F5344CB8AC3E}">
        <p14:creationId xmlns:p14="http://schemas.microsoft.com/office/powerpoint/2010/main" val="73287104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91465"/>
            <a:ext cx="9144000" cy="1325563"/>
          </a:xfrm>
        </p:spPr>
        <p:txBody>
          <a:bodyPr>
            <a:normAutofit/>
          </a:bodyPr>
          <a:lstStyle/>
          <a:p>
            <a:pPr algn="ctr"/>
            <a:r>
              <a:rPr lang="en-GB" sz="3000" b="1" u="sng" dirty="0" smtClean="0"/>
              <a:t>Where does Helmsley fit in with the national timeline?</a:t>
            </a:r>
            <a:endParaRPr lang="en-GB" sz="3000" b="1" u="sng" dirty="0"/>
          </a:p>
        </p:txBody>
      </p:sp>
      <p:graphicFrame>
        <p:nvGraphicFramePr>
          <p:cNvPr id="4" name="Content Placeholder 3"/>
          <p:cNvGraphicFramePr>
            <a:graphicFrameLocks noGrp="1"/>
          </p:cNvGraphicFramePr>
          <p:nvPr>
            <p:ph idx="1"/>
            <p:extLst/>
          </p:nvPr>
        </p:nvGraphicFramePr>
        <p:xfrm>
          <a:off x="0" y="699191"/>
          <a:ext cx="9144001" cy="6731470"/>
        </p:xfrm>
        <a:graphic>
          <a:graphicData uri="http://schemas.openxmlformats.org/drawingml/2006/table">
            <a:tbl>
              <a:tblPr firstRow="1" bandRow="1">
                <a:tableStyleId>{5C22544A-7EE6-4342-B048-85BDC9FD1C3A}</a:tableStyleId>
              </a:tblPr>
              <a:tblGrid>
                <a:gridCol w="1669774">
                  <a:extLst>
                    <a:ext uri="{9D8B030D-6E8A-4147-A177-3AD203B41FA5}">
                      <a16:colId xmlns:a16="http://schemas.microsoft.com/office/drawing/2014/main" xmlns="" val="2781480528"/>
                    </a:ext>
                  </a:extLst>
                </a:gridCol>
                <a:gridCol w="1696278">
                  <a:extLst>
                    <a:ext uri="{9D8B030D-6E8A-4147-A177-3AD203B41FA5}">
                      <a16:colId xmlns:a16="http://schemas.microsoft.com/office/drawing/2014/main" xmlns="" val="1426970091"/>
                    </a:ext>
                  </a:extLst>
                </a:gridCol>
                <a:gridCol w="2040835">
                  <a:extLst>
                    <a:ext uri="{9D8B030D-6E8A-4147-A177-3AD203B41FA5}">
                      <a16:colId xmlns:a16="http://schemas.microsoft.com/office/drawing/2014/main" xmlns="" val="3008860846"/>
                    </a:ext>
                  </a:extLst>
                </a:gridCol>
                <a:gridCol w="1881809">
                  <a:extLst>
                    <a:ext uri="{9D8B030D-6E8A-4147-A177-3AD203B41FA5}">
                      <a16:colId xmlns:a16="http://schemas.microsoft.com/office/drawing/2014/main" xmlns="" val="3216425269"/>
                    </a:ext>
                  </a:extLst>
                </a:gridCol>
                <a:gridCol w="1855305">
                  <a:extLst>
                    <a:ext uri="{9D8B030D-6E8A-4147-A177-3AD203B41FA5}">
                      <a16:colId xmlns:a16="http://schemas.microsoft.com/office/drawing/2014/main" xmlns="" val="2997019649"/>
                    </a:ext>
                  </a:extLst>
                </a:gridCol>
              </a:tblGrid>
              <a:tr h="119316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b="0" dirty="0" smtClean="0">
                          <a:solidFill>
                            <a:schemeClr val="tx1"/>
                          </a:solidFill>
                        </a:rPr>
                        <a:t>The Norman Conquest</a:t>
                      </a:r>
                    </a:p>
                    <a:p>
                      <a:endParaRPr lang="en-GB" sz="2000" b="0" dirty="0" smtClean="0">
                        <a:solidFill>
                          <a:schemeClr val="tx1"/>
                        </a:solidFill>
                      </a:endParaRPr>
                    </a:p>
                    <a:p>
                      <a:r>
                        <a:rPr lang="en-GB" sz="2000" b="0" dirty="0" smtClean="0">
                          <a:solidFill>
                            <a:schemeClr val="tx1"/>
                          </a:solidFill>
                        </a:rPr>
                        <a:t>1066</a:t>
                      </a:r>
                      <a:endParaRPr lang="en-GB"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b="0" dirty="0" smtClean="0">
                          <a:solidFill>
                            <a:schemeClr val="tx1"/>
                          </a:solidFill>
                        </a:rPr>
                        <a:t>The Domesday</a:t>
                      </a:r>
                      <a:r>
                        <a:rPr lang="en-GB" sz="2000" b="0" baseline="0" dirty="0" smtClean="0">
                          <a:solidFill>
                            <a:schemeClr val="tx1"/>
                          </a:solidFill>
                        </a:rPr>
                        <a:t> Book</a:t>
                      </a:r>
                      <a:endParaRPr lang="en-GB" sz="2000" b="0" dirty="0" smtClean="0">
                        <a:solidFill>
                          <a:schemeClr val="tx1"/>
                        </a:solidFill>
                      </a:endParaRPr>
                    </a:p>
                    <a:p>
                      <a:r>
                        <a:rPr lang="en-GB" sz="2000" b="0" dirty="0" smtClean="0">
                          <a:solidFill>
                            <a:schemeClr val="tx1"/>
                          </a:solidFill>
                        </a:rPr>
                        <a:t>1085-1086</a:t>
                      </a:r>
                      <a:endParaRPr lang="en-GB"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b="0" dirty="0" smtClean="0">
                          <a:solidFill>
                            <a:schemeClr val="tx1"/>
                          </a:solidFill>
                        </a:rPr>
                        <a:t>King William II</a:t>
                      </a:r>
                    </a:p>
                    <a:p>
                      <a:endParaRPr lang="en-GB" sz="2000" b="0" dirty="0" smtClean="0">
                        <a:solidFill>
                          <a:schemeClr val="tx1"/>
                        </a:solidFill>
                      </a:endParaRPr>
                    </a:p>
                    <a:p>
                      <a:r>
                        <a:rPr lang="en-GB" sz="2000" b="0" dirty="0" smtClean="0">
                          <a:solidFill>
                            <a:schemeClr val="tx1"/>
                          </a:solidFill>
                        </a:rPr>
                        <a:t>1087-1100</a:t>
                      </a:r>
                      <a:endParaRPr lang="en-GB"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2000" b="0" dirty="0" smtClean="0">
                          <a:solidFill>
                            <a:schemeClr val="tx1"/>
                          </a:solidFill>
                        </a:rPr>
                        <a:t>The Battle of the Standard</a:t>
                      </a:r>
                      <a:r>
                        <a:rPr lang="en-GB" sz="2000" b="0" baseline="0" dirty="0" smtClean="0">
                          <a:solidFill>
                            <a:schemeClr val="tx1"/>
                          </a:solidFill>
                        </a:rPr>
                        <a:t> at </a:t>
                      </a:r>
                      <a:r>
                        <a:rPr lang="en-GB" sz="2000" b="0" baseline="0" dirty="0" err="1" smtClean="0">
                          <a:solidFill>
                            <a:schemeClr val="tx1"/>
                          </a:solidFill>
                        </a:rPr>
                        <a:t>Northallerton</a:t>
                      </a:r>
                      <a:r>
                        <a:rPr lang="en-GB" sz="2000" b="0" baseline="0" dirty="0" smtClean="0">
                          <a:solidFill>
                            <a:schemeClr val="tx1"/>
                          </a:solidFill>
                        </a:rPr>
                        <a:t> 1138</a:t>
                      </a:r>
                      <a:r>
                        <a:rPr lang="en-GB" sz="2000" b="0" dirty="0" smtClean="0">
                          <a:solidFill>
                            <a:schemeClr val="tx1"/>
                          </a:solidFill>
                        </a:rPr>
                        <a:t> </a:t>
                      </a:r>
                      <a:endParaRPr lang="en-GB"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b="0" dirty="0" smtClean="0">
                          <a:solidFill>
                            <a:schemeClr val="tx1"/>
                          </a:solidFill>
                        </a:rPr>
                        <a:t>King Henry II</a:t>
                      </a:r>
                    </a:p>
                    <a:p>
                      <a:endParaRPr lang="en-GB" sz="2000" b="0" dirty="0" smtClean="0">
                        <a:solidFill>
                          <a:schemeClr val="tx1"/>
                        </a:solidFill>
                      </a:endParaRPr>
                    </a:p>
                    <a:p>
                      <a:r>
                        <a:rPr lang="en-GB" sz="2000" b="0" dirty="0" smtClean="0">
                          <a:solidFill>
                            <a:schemeClr val="tx1"/>
                          </a:solidFill>
                        </a:rPr>
                        <a:t>1154-1189</a:t>
                      </a:r>
                      <a:endParaRPr lang="en-GB"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65777616"/>
                  </a:ext>
                </a:extLst>
              </a:tr>
              <a:tr h="166102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b="0" dirty="0" smtClean="0">
                          <a:solidFill>
                            <a:schemeClr val="tx1"/>
                          </a:solidFill>
                        </a:rPr>
                        <a:t>King John</a:t>
                      </a:r>
                    </a:p>
                    <a:p>
                      <a:endParaRPr lang="en-GB" sz="2000" b="0" dirty="0" smtClean="0">
                        <a:solidFill>
                          <a:schemeClr val="tx1"/>
                        </a:solidFill>
                      </a:endParaRPr>
                    </a:p>
                    <a:p>
                      <a:r>
                        <a:rPr lang="en-GB" sz="2000" b="0" dirty="0" smtClean="0">
                          <a:solidFill>
                            <a:schemeClr val="tx1"/>
                          </a:solidFill>
                        </a:rPr>
                        <a:t>1199-1216</a:t>
                      </a:r>
                      <a:endParaRPr lang="en-GB"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b="0" dirty="0" smtClean="0">
                          <a:solidFill>
                            <a:schemeClr val="tx1"/>
                          </a:solidFill>
                        </a:rPr>
                        <a:t>Magna Carta </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2000" b="0" dirty="0" smtClean="0">
                        <a:solidFill>
                          <a:schemeClr val="tx1"/>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2000" b="0" dirty="0" smtClean="0">
                          <a:solidFill>
                            <a:schemeClr val="tx1"/>
                          </a:solidFill>
                        </a:rPr>
                        <a:t>1215</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2000" b="0" dirty="0" smtClean="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b="0" dirty="0" smtClean="0">
                          <a:solidFill>
                            <a:schemeClr val="tx1"/>
                          </a:solidFill>
                        </a:rPr>
                        <a:t>Execution and removal of protectors of the throne by Edward III 1330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b="0" dirty="0" smtClean="0">
                          <a:solidFill>
                            <a:schemeClr val="tx1"/>
                          </a:solidFill>
                        </a:rPr>
                        <a:t>Edward III</a:t>
                      </a:r>
                    </a:p>
                    <a:p>
                      <a:endParaRPr lang="en-GB" sz="2000" b="0" dirty="0" smtClean="0">
                        <a:solidFill>
                          <a:schemeClr val="tx1"/>
                        </a:solidFill>
                      </a:endParaRPr>
                    </a:p>
                    <a:p>
                      <a:r>
                        <a:rPr lang="en-GB" sz="2000" b="0" dirty="0" smtClean="0">
                          <a:solidFill>
                            <a:schemeClr val="tx1"/>
                          </a:solidFill>
                        </a:rPr>
                        <a:t>1327-1377</a:t>
                      </a:r>
                      <a:endParaRPr lang="en-GB"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b="0" dirty="0" smtClean="0">
                          <a:solidFill>
                            <a:schemeClr val="tx1"/>
                          </a:solidFill>
                        </a:rPr>
                        <a:t>The Black Death</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2000" b="0" dirty="0" smtClean="0">
                        <a:solidFill>
                          <a:schemeClr val="tx1"/>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2000" b="0" dirty="0" smtClean="0">
                          <a:solidFill>
                            <a:schemeClr val="tx1"/>
                          </a:solidFill>
                        </a:rPr>
                        <a:t>1348-50 </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617265073"/>
                  </a:ext>
                </a:extLst>
              </a:tr>
              <a:tr h="91568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b="0" dirty="0" smtClean="0">
                          <a:solidFill>
                            <a:schemeClr val="tx1"/>
                          </a:solidFill>
                        </a:rPr>
                        <a:t>The Wars</a:t>
                      </a:r>
                      <a:r>
                        <a:rPr lang="en-GB" sz="2000" b="0" baseline="0" dirty="0" smtClean="0">
                          <a:solidFill>
                            <a:schemeClr val="tx1"/>
                          </a:solidFill>
                        </a:rPr>
                        <a:t> of the Roses 1455-1487</a:t>
                      </a:r>
                      <a:endParaRPr lang="en-GB" sz="2000" b="0" dirty="0" smtClean="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2000" b="0" dirty="0" smtClean="0">
                          <a:solidFill>
                            <a:schemeClr val="tx1"/>
                          </a:solidFill>
                        </a:rPr>
                        <a:t>Richard III</a:t>
                      </a:r>
                    </a:p>
                    <a:p>
                      <a:endParaRPr lang="en-GB" sz="2000" b="0" dirty="0" smtClean="0">
                        <a:solidFill>
                          <a:schemeClr val="tx1"/>
                        </a:solidFill>
                      </a:endParaRPr>
                    </a:p>
                    <a:p>
                      <a:r>
                        <a:rPr lang="en-GB" sz="2000" b="0" dirty="0" smtClean="0">
                          <a:solidFill>
                            <a:schemeClr val="tx1"/>
                          </a:solidFill>
                        </a:rPr>
                        <a:t>1483-1485</a:t>
                      </a:r>
                      <a:endParaRPr lang="en-GB"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b="0" dirty="0" smtClean="0">
                          <a:solidFill>
                            <a:schemeClr val="tx1"/>
                          </a:solidFill>
                        </a:rPr>
                        <a:t>Henry VII</a:t>
                      </a:r>
                    </a:p>
                    <a:p>
                      <a:endParaRPr lang="en-GB" sz="2000" b="0" dirty="0" smtClean="0">
                        <a:solidFill>
                          <a:schemeClr val="tx1"/>
                        </a:solidFill>
                      </a:endParaRPr>
                    </a:p>
                    <a:p>
                      <a:r>
                        <a:rPr lang="en-GB" sz="2000" b="0" dirty="0" smtClean="0">
                          <a:solidFill>
                            <a:schemeClr val="tx1"/>
                          </a:solidFill>
                        </a:rPr>
                        <a:t>1485-1509</a:t>
                      </a:r>
                      <a:endParaRPr lang="en-GB"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0" dirty="0" smtClean="0">
                          <a:solidFill>
                            <a:schemeClr val="tx1"/>
                          </a:solidFill>
                        </a:rPr>
                        <a:t>Henry VIII</a:t>
                      </a:r>
                    </a:p>
                    <a:p>
                      <a:r>
                        <a:rPr lang="en-GB" sz="1800" b="0" dirty="0" smtClean="0">
                          <a:solidFill>
                            <a:schemeClr val="tx1"/>
                          </a:solidFill>
                        </a:rPr>
                        <a:t>1509-1547</a:t>
                      </a:r>
                    </a:p>
                    <a:p>
                      <a:endParaRPr lang="en-GB" sz="1800" b="0" dirty="0" smtClean="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b="0" dirty="0" smtClean="0">
                          <a:solidFill>
                            <a:schemeClr val="tx1"/>
                          </a:solidFill>
                        </a:rPr>
                        <a:t>The Break with Rome</a:t>
                      </a:r>
                    </a:p>
                    <a:p>
                      <a:r>
                        <a:rPr lang="en-GB" sz="2000" b="0" dirty="0" smtClean="0">
                          <a:solidFill>
                            <a:schemeClr val="tx1"/>
                          </a:solidFill>
                        </a:rPr>
                        <a:t>1532-1534</a:t>
                      </a:r>
                      <a:endParaRPr lang="en-GB"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2"/>
                  </a:ext>
                </a:extLst>
              </a:tr>
              <a:tr h="91568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b="0" dirty="0" smtClean="0">
                          <a:solidFill>
                            <a:schemeClr val="tx1"/>
                          </a:solidFill>
                        </a:rPr>
                        <a:t>Elizabeth</a:t>
                      </a:r>
                      <a:r>
                        <a:rPr lang="en-GB" sz="2000" b="0" baseline="0" dirty="0" smtClean="0">
                          <a:solidFill>
                            <a:schemeClr val="tx1"/>
                          </a:solidFill>
                        </a:rPr>
                        <a:t> I</a:t>
                      </a:r>
                      <a:endParaRPr lang="en-GB" sz="2000" b="0" dirty="0" smtClean="0">
                        <a:solidFill>
                          <a:schemeClr val="tx1"/>
                        </a:solidFill>
                      </a:endParaRPr>
                    </a:p>
                    <a:p>
                      <a:endParaRPr lang="en-GB" sz="2000" b="0" dirty="0" smtClean="0">
                        <a:solidFill>
                          <a:schemeClr val="tx1"/>
                        </a:solidFill>
                      </a:endParaRPr>
                    </a:p>
                    <a:p>
                      <a:r>
                        <a:rPr lang="en-GB" sz="2000" b="0" dirty="0" smtClean="0">
                          <a:solidFill>
                            <a:schemeClr val="tx1"/>
                          </a:solidFill>
                        </a:rPr>
                        <a:t>1558-1603</a:t>
                      </a:r>
                      <a:endParaRPr lang="en-GB"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2000" b="0" dirty="0" smtClean="0">
                          <a:solidFill>
                            <a:schemeClr val="tx1"/>
                          </a:solidFill>
                        </a:rPr>
                        <a:t>Charles</a:t>
                      </a:r>
                      <a:r>
                        <a:rPr lang="en-US" sz="2000" b="0" baseline="0" dirty="0" smtClean="0">
                          <a:solidFill>
                            <a:schemeClr val="tx1"/>
                          </a:solidFill>
                        </a:rPr>
                        <a:t> I</a:t>
                      </a:r>
                    </a:p>
                    <a:p>
                      <a:endParaRPr lang="en-US" sz="2000" b="0" baseline="0" dirty="0" smtClean="0">
                        <a:solidFill>
                          <a:schemeClr val="tx1"/>
                        </a:solidFill>
                      </a:endParaRPr>
                    </a:p>
                    <a:p>
                      <a:r>
                        <a:rPr lang="en-US" sz="2000" b="0" baseline="0" dirty="0" smtClean="0">
                          <a:solidFill>
                            <a:schemeClr val="tx1"/>
                          </a:solidFill>
                        </a:rPr>
                        <a:t>1625-1642</a:t>
                      </a:r>
                      <a:endParaRPr lang="en-US" sz="2000" b="0" dirty="0" smtClean="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b="0" dirty="0" smtClean="0">
                          <a:solidFill>
                            <a:schemeClr val="tx1"/>
                          </a:solidFill>
                        </a:rPr>
                        <a:t>The English Civil War</a:t>
                      </a:r>
                    </a:p>
                    <a:p>
                      <a:r>
                        <a:rPr lang="en-US" dirty="0" smtClean="0"/>
                        <a:t>1643-1649</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b="0" dirty="0" smtClean="0">
                          <a:solidFill>
                            <a:schemeClr val="tx1"/>
                          </a:solidFill>
                        </a:rPr>
                        <a:t>Commonwealth</a:t>
                      </a:r>
                      <a:r>
                        <a:rPr lang="en-GB" sz="2000" b="0" baseline="0" dirty="0" smtClean="0">
                          <a:solidFill>
                            <a:schemeClr val="tx1"/>
                          </a:solidFill>
                        </a:rPr>
                        <a:t> (no monarch)</a:t>
                      </a:r>
                    </a:p>
                    <a:p>
                      <a:pPr marL="0" marR="0" indent="0" algn="l" defTabSz="914400" rtl="0" eaLnBrk="1" fontAlgn="auto" latinLnBrk="0" hangingPunct="1">
                        <a:lnSpc>
                          <a:spcPct val="100000"/>
                        </a:lnSpc>
                        <a:spcBef>
                          <a:spcPts val="0"/>
                        </a:spcBef>
                        <a:spcAft>
                          <a:spcPts val="0"/>
                        </a:spcAft>
                        <a:buClrTx/>
                        <a:buSzTx/>
                        <a:buFontTx/>
                        <a:buNone/>
                        <a:tabLst/>
                        <a:defRPr/>
                      </a:pPr>
                      <a:r>
                        <a:rPr lang="en-GB" sz="2000" b="0" baseline="0" dirty="0" smtClean="0">
                          <a:solidFill>
                            <a:schemeClr val="tx1"/>
                          </a:solidFill>
                        </a:rPr>
                        <a:t>1649-1660</a:t>
                      </a:r>
                      <a:endParaRPr lang="en-GB" sz="2000" b="0" dirty="0" smtClean="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b="0" dirty="0" smtClean="0">
                          <a:solidFill>
                            <a:schemeClr val="tx1"/>
                          </a:solidFill>
                        </a:rPr>
                        <a:t>The</a:t>
                      </a:r>
                      <a:r>
                        <a:rPr lang="en-GB" sz="2000" b="0" baseline="0" dirty="0" smtClean="0">
                          <a:solidFill>
                            <a:schemeClr val="tx1"/>
                          </a:solidFill>
                        </a:rPr>
                        <a:t> restoration of the English monarch 1660</a:t>
                      </a:r>
                      <a:endParaRPr lang="en-GB" sz="2000" b="0" dirty="0" smtClean="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3"/>
                  </a:ext>
                </a:extLst>
              </a:tr>
              <a:tr h="174812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b="0" dirty="0" smtClean="0">
                          <a:solidFill>
                            <a:schemeClr val="tx1"/>
                          </a:solidFill>
                        </a:rPr>
                        <a:t>Charles II</a:t>
                      </a:r>
                    </a:p>
                    <a:p>
                      <a:endParaRPr lang="en-GB" sz="2000" b="0" dirty="0" smtClean="0">
                        <a:solidFill>
                          <a:schemeClr val="tx1"/>
                        </a:solidFill>
                      </a:endParaRPr>
                    </a:p>
                    <a:p>
                      <a:r>
                        <a:rPr lang="en-GB" sz="2000" b="0" dirty="0" smtClean="0">
                          <a:solidFill>
                            <a:schemeClr val="tx1"/>
                          </a:solidFill>
                        </a:rPr>
                        <a:t>1660-1685</a:t>
                      </a:r>
                      <a:endParaRPr lang="en-GB"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b="0" dirty="0" smtClean="0">
                          <a:solidFill>
                            <a:schemeClr val="tx1"/>
                          </a:solidFill>
                        </a:rPr>
                        <a:t>Scottish Jacobite Rebellion</a:t>
                      </a:r>
                      <a:r>
                        <a:rPr lang="en-GB" sz="2000" b="0" baseline="0" dirty="0" smtClean="0">
                          <a:solidFill>
                            <a:schemeClr val="tx1"/>
                          </a:solidFill>
                        </a:rPr>
                        <a:t> 1745</a:t>
                      </a:r>
                      <a:endParaRPr lang="en-GB" sz="2000" b="0" dirty="0" smtClean="0">
                        <a:solidFill>
                          <a:schemeClr val="tx1"/>
                        </a:solidFill>
                      </a:endParaRPr>
                    </a:p>
                    <a:p>
                      <a:endParaRPr lang="en-US"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b="0" dirty="0" smtClean="0">
                          <a:solidFill>
                            <a:schemeClr val="tx1"/>
                          </a:solidFill>
                        </a:rPr>
                        <a:t>Victoria</a:t>
                      </a:r>
                      <a:r>
                        <a:rPr lang="en-GB" sz="2000" b="0" baseline="0" dirty="0" smtClean="0">
                          <a:solidFill>
                            <a:schemeClr val="tx1"/>
                          </a:solidFill>
                        </a:rPr>
                        <a:t> </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2000" b="0" baseline="0" dirty="0" smtClean="0">
                        <a:solidFill>
                          <a:schemeClr val="tx1"/>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2000" b="0" baseline="0" dirty="0" smtClean="0">
                          <a:solidFill>
                            <a:schemeClr val="tx1"/>
                          </a:solidFill>
                        </a:rPr>
                        <a:t>1837-1901</a:t>
                      </a:r>
                      <a:endParaRPr lang="en-GB"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b="0" dirty="0" smtClean="0">
                          <a:solidFill>
                            <a:schemeClr val="tx1"/>
                          </a:solidFill>
                        </a:rPr>
                        <a:t>World War</a:t>
                      </a:r>
                      <a:r>
                        <a:rPr lang="en-GB" sz="2000" b="0" baseline="0" dirty="0" smtClean="0">
                          <a:solidFill>
                            <a:schemeClr val="tx1"/>
                          </a:solidFill>
                        </a:rPr>
                        <a:t> One </a:t>
                      </a:r>
                      <a:endParaRPr lang="en-GB" sz="2000" b="0" dirty="0" smtClean="0">
                        <a:solidFill>
                          <a:schemeClr val="tx1"/>
                        </a:solidFill>
                      </a:endParaRPr>
                    </a:p>
                    <a:p>
                      <a:endParaRPr lang="en-GB" sz="2000" b="0" dirty="0" smtClean="0">
                        <a:solidFill>
                          <a:schemeClr val="tx1"/>
                        </a:solidFill>
                      </a:endParaRPr>
                    </a:p>
                    <a:p>
                      <a:r>
                        <a:rPr lang="en-GB" sz="2000" b="0" dirty="0" smtClean="0">
                          <a:solidFill>
                            <a:schemeClr val="tx1"/>
                          </a:solidFill>
                        </a:rPr>
                        <a:t>1914-1918</a:t>
                      </a:r>
                      <a:endParaRPr lang="en-GB"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2000" b="0" dirty="0" smtClean="0">
                          <a:solidFill>
                            <a:schemeClr val="tx1"/>
                          </a:solidFill>
                        </a:rPr>
                        <a:t>World War Two </a:t>
                      </a:r>
                    </a:p>
                    <a:p>
                      <a:endParaRPr lang="en-GB" sz="2000" b="0" dirty="0" smtClean="0">
                        <a:solidFill>
                          <a:schemeClr val="tx1"/>
                        </a:solidFill>
                      </a:endParaRPr>
                    </a:p>
                    <a:p>
                      <a:r>
                        <a:rPr lang="en-GB" sz="2000" b="0" dirty="0" smtClean="0">
                          <a:solidFill>
                            <a:schemeClr val="tx1"/>
                          </a:solidFill>
                        </a:rPr>
                        <a:t>1939-1945</a:t>
                      </a:r>
                      <a:endParaRPr lang="en-GB"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4"/>
                  </a:ext>
                </a:extLst>
              </a:tr>
            </a:tbl>
          </a:graphicData>
        </a:graphic>
      </p:graphicFrame>
    </p:spTree>
    <p:extLst>
      <p:ext uri="{BB962C8B-B14F-4D97-AF65-F5344CB8AC3E}">
        <p14:creationId xmlns:p14="http://schemas.microsoft.com/office/powerpoint/2010/main" val="104460135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2152185" y="1690689"/>
            <a:ext cx="4605454" cy="3428878"/>
          </a:xfrm>
          <a:prstGeom prst="rect">
            <a:avLst/>
          </a:prstGeom>
        </p:spPr>
      </p:pic>
      <p:cxnSp>
        <p:nvCxnSpPr>
          <p:cNvPr id="6" name="Straight Arrow Connector 5"/>
          <p:cNvCxnSpPr/>
          <p:nvPr/>
        </p:nvCxnSpPr>
        <p:spPr>
          <a:xfrm>
            <a:off x="858646" y="3405128"/>
            <a:ext cx="3166944" cy="75427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4121426" y="4919008"/>
            <a:ext cx="5022574" cy="1938992"/>
          </a:xfrm>
          <a:prstGeom prst="rect">
            <a:avLst/>
          </a:prstGeom>
          <a:solidFill>
            <a:srgbClr val="FFC000"/>
          </a:solidFill>
        </p:spPr>
        <p:txBody>
          <a:bodyPr wrap="square" rtlCol="0">
            <a:spAutoFit/>
          </a:bodyPr>
          <a:lstStyle/>
          <a:p>
            <a:r>
              <a:rPr lang="en-US" sz="3000" dirty="0" smtClean="0"/>
              <a:t>Stick down your timeline in the </a:t>
            </a:r>
            <a:r>
              <a:rPr lang="en-US" sz="3000" dirty="0" err="1" smtClean="0"/>
              <a:t>centre</a:t>
            </a:r>
            <a:r>
              <a:rPr lang="en-US" sz="3000" dirty="0" smtClean="0"/>
              <a:t> of the page an annotate when Helmsley castle’s key turning points were </a:t>
            </a:r>
            <a:endParaRPr lang="en-US" sz="3000" dirty="0"/>
          </a:p>
        </p:txBody>
      </p:sp>
      <p:sp>
        <p:nvSpPr>
          <p:cNvPr id="10" name="TextBox 9"/>
          <p:cNvSpPr txBox="1"/>
          <p:nvPr/>
        </p:nvSpPr>
        <p:spPr>
          <a:xfrm>
            <a:off x="234193" y="2732268"/>
            <a:ext cx="1248905" cy="923330"/>
          </a:xfrm>
          <a:prstGeom prst="rect">
            <a:avLst/>
          </a:prstGeom>
          <a:noFill/>
        </p:spPr>
        <p:txBody>
          <a:bodyPr wrap="square" rtlCol="0">
            <a:spAutoFit/>
          </a:bodyPr>
          <a:lstStyle/>
          <a:p>
            <a:r>
              <a:rPr lang="en-US" smtClean="0"/>
              <a:t>East tower slighted 1644</a:t>
            </a:r>
            <a:endParaRPr lang="en-US"/>
          </a:p>
        </p:txBody>
      </p:sp>
      <p:cxnSp>
        <p:nvCxnSpPr>
          <p:cNvPr id="11" name="Straight Arrow Connector 10"/>
          <p:cNvCxnSpPr/>
          <p:nvPr/>
        </p:nvCxnSpPr>
        <p:spPr>
          <a:xfrm flipV="1">
            <a:off x="1483098" y="4424813"/>
            <a:ext cx="786159" cy="16905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710381" y="4328458"/>
            <a:ext cx="1248905" cy="923330"/>
          </a:xfrm>
          <a:prstGeom prst="rect">
            <a:avLst/>
          </a:prstGeom>
          <a:noFill/>
        </p:spPr>
        <p:txBody>
          <a:bodyPr wrap="square" rtlCol="0">
            <a:spAutoFit/>
          </a:bodyPr>
          <a:lstStyle/>
          <a:p>
            <a:r>
              <a:rPr lang="en-US" smtClean="0"/>
              <a:t>Main building works</a:t>
            </a:r>
            <a:endParaRPr lang="en-US" dirty="0"/>
          </a:p>
        </p:txBody>
      </p:sp>
      <p:cxnSp>
        <p:nvCxnSpPr>
          <p:cNvPr id="14" name="Straight Arrow Connector 13"/>
          <p:cNvCxnSpPr/>
          <p:nvPr/>
        </p:nvCxnSpPr>
        <p:spPr>
          <a:xfrm flipH="1">
            <a:off x="5776332" y="3224488"/>
            <a:ext cx="1791427" cy="156563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7587782" y="2381519"/>
            <a:ext cx="1473077" cy="923330"/>
          </a:xfrm>
          <a:prstGeom prst="rect">
            <a:avLst/>
          </a:prstGeom>
          <a:noFill/>
        </p:spPr>
        <p:txBody>
          <a:bodyPr wrap="square" rtlCol="0">
            <a:spAutoFit/>
          </a:bodyPr>
          <a:lstStyle/>
          <a:p>
            <a:r>
              <a:rPr lang="en-US" dirty="0" smtClean="0"/>
              <a:t>Passed into </a:t>
            </a:r>
            <a:r>
              <a:rPr lang="en-US" smtClean="0"/>
              <a:t>state guardianship</a:t>
            </a:r>
            <a:endParaRPr lang="en-US" dirty="0"/>
          </a:p>
        </p:txBody>
      </p:sp>
      <p:cxnSp>
        <p:nvCxnSpPr>
          <p:cNvPr id="17" name="Straight Arrow Connector 16"/>
          <p:cNvCxnSpPr/>
          <p:nvPr/>
        </p:nvCxnSpPr>
        <p:spPr>
          <a:xfrm flipH="1">
            <a:off x="4924926" y="1012829"/>
            <a:ext cx="2279344" cy="100847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7224292" y="169860"/>
            <a:ext cx="1473077" cy="1477328"/>
          </a:xfrm>
          <a:prstGeom prst="rect">
            <a:avLst/>
          </a:prstGeom>
          <a:noFill/>
        </p:spPr>
        <p:txBody>
          <a:bodyPr wrap="square" rtlCol="0">
            <a:spAutoFit/>
          </a:bodyPr>
          <a:lstStyle/>
          <a:p>
            <a:r>
              <a:rPr lang="en-US" dirty="0" smtClean="0"/>
              <a:t>Walter Espec granted the manor and begins to build 1120s</a:t>
            </a:r>
            <a:endParaRPr lang="en-US" dirty="0"/>
          </a:p>
        </p:txBody>
      </p:sp>
    </p:spTree>
    <p:extLst>
      <p:ext uri="{BB962C8B-B14F-4D97-AF65-F5344CB8AC3E}">
        <p14:creationId xmlns:p14="http://schemas.microsoft.com/office/powerpoint/2010/main" val="21975532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Helmsley dates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1120 Helmsley and estate granted to Walter Espec</a:t>
            </a:r>
          </a:p>
          <a:p>
            <a:r>
              <a:rPr lang="en-US" dirty="0" smtClean="0"/>
              <a:t>Late 1200s, Early 1300s building work on curtain wall, towers and chapel.</a:t>
            </a:r>
          </a:p>
          <a:p>
            <a:r>
              <a:rPr lang="en-US" dirty="0" smtClean="0"/>
              <a:t>1334 King Edward III visited</a:t>
            </a:r>
          </a:p>
          <a:p>
            <a:r>
              <a:rPr lang="en-US" dirty="0" smtClean="0"/>
              <a:t>1560s-80s building works including the Tudor Mansion being built</a:t>
            </a:r>
          </a:p>
          <a:p>
            <a:r>
              <a:rPr lang="en-US" dirty="0" smtClean="0"/>
              <a:t>1644 East Tower slighted by the Parliamentary forces in the Civil War </a:t>
            </a:r>
          </a:p>
          <a:p>
            <a:r>
              <a:rPr lang="en-US" dirty="0" smtClean="0"/>
              <a:t>1700, 1800s Helmsley becomes a picturesque ruin</a:t>
            </a:r>
          </a:p>
          <a:p>
            <a:r>
              <a:rPr lang="en-US" dirty="0" smtClean="0"/>
              <a:t>1923 Helmsley passed into state guardianship</a:t>
            </a:r>
          </a:p>
          <a:p>
            <a:r>
              <a:rPr lang="en-US" dirty="0" smtClean="0"/>
              <a:t>1939-45 Helmsley would have been an anti-tank defensive post in case </a:t>
            </a:r>
            <a:r>
              <a:rPr lang="en-US" smtClean="0"/>
              <a:t>of invasion during WW2</a:t>
            </a:r>
            <a:endParaRPr lang="en-US" dirty="0" smtClean="0"/>
          </a:p>
          <a:p>
            <a:endParaRPr lang="en-US" dirty="0"/>
          </a:p>
        </p:txBody>
      </p:sp>
    </p:spTree>
    <p:extLst>
      <p:ext uri="{BB962C8B-B14F-4D97-AF65-F5344CB8AC3E}">
        <p14:creationId xmlns:p14="http://schemas.microsoft.com/office/powerpoint/2010/main" val="190335808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91465"/>
            <a:ext cx="9144000" cy="1325563"/>
          </a:xfrm>
        </p:spPr>
        <p:txBody>
          <a:bodyPr>
            <a:normAutofit/>
          </a:bodyPr>
          <a:lstStyle/>
          <a:p>
            <a:pPr algn="ctr"/>
            <a:r>
              <a:rPr lang="en-GB" sz="3000" b="1" u="sng" dirty="0" smtClean="0"/>
              <a:t>Where does Helmsley fit in with the national timeline?</a:t>
            </a:r>
            <a:endParaRPr lang="en-GB" sz="3000" b="1" u="sng"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955634089"/>
              </p:ext>
            </p:extLst>
          </p:nvPr>
        </p:nvGraphicFramePr>
        <p:xfrm>
          <a:off x="0" y="699191"/>
          <a:ext cx="9144001" cy="6731470"/>
        </p:xfrm>
        <a:graphic>
          <a:graphicData uri="http://schemas.openxmlformats.org/drawingml/2006/table">
            <a:tbl>
              <a:tblPr firstRow="1" bandRow="1">
                <a:tableStyleId>{5C22544A-7EE6-4342-B048-85BDC9FD1C3A}</a:tableStyleId>
              </a:tblPr>
              <a:tblGrid>
                <a:gridCol w="1669774">
                  <a:extLst>
                    <a:ext uri="{9D8B030D-6E8A-4147-A177-3AD203B41FA5}">
                      <a16:colId xmlns:a16="http://schemas.microsoft.com/office/drawing/2014/main" xmlns="" val="2781480528"/>
                    </a:ext>
                  </a:extLst>
                </a:gridCol>
                <a:gridCol w="1696278">
                  <a:extLst>
                    <a:ext uri="{9D8B030D-6E8A-4147-A177-3AD203B41FA5}">
                      <a16:colId xmlns:a16="http://schemas.microsoft.com/office/drawing/2014/main" xmlns="" val="1426970091"/>
                    </a:ext>
                  </a:extLst>
                </a:gridCol>
                <a:gridCol w="2040835">
                  <a:extLst>
                    <a:ext uri="{9D8B030D-6E8A-4147-A177-3AD203B41FA5}">
                      <a16:colId xmlns:a16="http://schemas.microsoft.com/office/drawing/2014/main" xmlns="" val="3008860846"/>
                    </a:ext>
                  </a:extLst>
                </a:gridCol>
                <a:gridCol w="1881809">
                  <a:extLst>
                    <a:ext uri="{9D8B030D-6E8A-4147-A177-3AD203B41FA5}">
                      <a16:colId xmlns:a16="http://schemas.microsoft.com/office/drawing/2014/main" xmlns="" val="3216425269"/>
                    </a:ext>
                  </a:extLst>
                </a:gridCol>
                <a:gridCol w="1855305">
                  <a:extLst>
                    <a:ext uri="{9D8B030D-6E8A-4147-A177-3AD203B41FA5}">
                      <a16:colId xmlns:a16="http://schemas.microsoft.com/office/drawing/2014/main" xmlns="" val="2997019649"/>
                    </a:ext>
                  </a:extLst>
                </a:gridCol>
              </a:tblGrid>
              <a:tr h="119316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b="0" dirty="0" smtClean="0">
                          <a:solidFill>
                            <a:schemeClr val="tx1"/>
                          </a:solidFill>
                        </a:rPr>
                        <a:t>The Norman Conquest</a:t>
                      </a:r>
                    </a:p>
                    <a:p>
                      <a:endParaRPr lang="en-GB" sz="2000" b="0" dirty="0" smtClean="0">
                        <a:solidFill>
                          <a:schemeClr val="tx1"/>
                        </a:solidFill>
                      </a:endParaRPr>
                    </a:p>
                    <a:p>
                      <a:r>
                        <a:rPr lang="en-GB" sz="2000" b="0" dirty="0" smtClean="0">
                          <a:solidFill>
                            <a:schemeClr val="tx1"/>
                          </a:solidFill>
                        </a:rPr>
                        <a:t>1066</a:t>
                      </a:r>
                      <a:endParaRPr lang="en-GB"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b="0" dirty="0" smtClean="0">
                          <a:solidFill>
                            <a:schemeClr val="tx1"/>
                          </a:solidFill>
                        </a:rPr>
                        <a:t>The Domesday</a:t>
                      </a:r>
                      <a:r>
                        <a:rPr lang="en-GB" sz="2000" b="0" baseline="0" dirty="0" smtClean="0">
                          <a:solidFill>
                            <a:schemeClr val="tx1"/>
                          </a:solidFill>
                        </a:rPr>
                        <a:t> Book</a:t>
                      </a:r>
                      <a:endParaRPr lang="en-GB" sz="2000" b="0" dirty="0" smtClean="0">
                        <a:solidFill>
                          <a:schemeClr val="tx1"/>
                        </a:solidFill>
                      </a:endParaRPr>
                    </a:p>
                    <a:p>
                      <a:r>
                        <a:rPr lang="en-GB" sz="2000" b="0" dirty="0" smtClean="0">
                          <a:solidFill>
                            <a:schemeClr val="tx1"/>
                          </a:solidFill>
                        </a:rPr>
                        <a:t>1085-1086</a:t>
                      </a:r>
                      <a:endParaRPr lang="en-GB"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b="0" dirty="0" smtClean="0">
                          <a:solidFill>
                            <a:schemeClr val="tx1"/>
                          </a:solidFill>
                        </a:rPr>
                        <a:t>King William II</a:t>
                      </a:r>
                    </a:p>
                    <a:p>
                      <a:endParaRPr lang="en-GB" sz="2000" b="0" dirty="0" smtClean="0">
                        <a:solidFill>
                          <a:schemeClr val="tx1"/>
                        </a:solidFill>
                      </a:endParaRPr>
                    </a:p>
                    <a:p>
                      <a:r>
                        <a:rPr lang="en-GB" sz="2000" b="0" dirty="0" smtClean="0">
                          <a:solidFill>
                            <a:schemeClr val="tx1"/>
                          </a:solidFill>
                        </a:rPr>
                        <a:t>1087-1100</a:t>
                      </a:r>
                      <a:endParaRPr lang="en-GB"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2000" b="0" dirty="0" smtClean="0">
                          <a:solidFill>
                            <a:schemeClr val="tx1"/>
                          </a:solidFill>
                        </a:rPr>
                        <a:t>The Battle of the Standard</a:t>
                      </a:r>
                      <a:r>
                        <a:rPr lang="en-GB" sz="2000" b="0" baseline="0" dirty="0" smtClean="0">
                          <a:solidFill>
                            <a:schemeClr val="tx1"/>
                          </a:solidFill>
                        </a:rPr>
                        <a:t> at </a:t>
                      </a:r>
                      <a:r>
                        <a:rPr lang="en-GB" sz="2000" b="0" baseline="0" dirty="0" err="1" smtClean="0">
                          <a:solidFill>
                            <a:schemeClr val="tx1"/>
                          </a:solidFill>
                        </a:rPr>
                        <a:t>Northallerton</a:t>
                      </a:r>
                      <a:r>
                        <a:rPr lang="en-GB" sz="2000" b="0" baseline="0" dirty="0" smtClean="0">
                          <a:solidFill>
                            <a:schemeClr val="tx1"/>
                          </a:solidFill>
                        </a:rPr>
                        <a:t> 1138</a:t>
                      </a:r>
                      <a:r>
                        <a:rPr lang="en-GB" sz="2000" b="0" dirty="0" smtClean="0">
                          <a:solidFill>
                            <a:schemeClr val="tx1"/>
                          </a:solidFill>
                        </a:rPr>
                        <a:t> </a:t>
                      </a:r>
                      <a:endParaRPr lang="en-GB"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b="0" dirty="0" smtClean="0">
                          <a:solidFill>
                            <a:schemeClr val="tx1"/>
                          </a:solidFill>
                        </a:rPr>
                        <a:t>King Henry II</a:t>
                      </a:r>
                    </a:p>
                    <a:p>
                      <a:endParaRPr lang="en-GB" sz="2000" b="0" dirty="0" smtClean="0">
                        <a:solidFill>
                          <a:schemeClr val="tx1"/>
                        </a:solidFill>
                      </a:endParaRPr>
                    </a:p>
                    <a:p>
                      <a:r>
                        <a:rPr lang="en-GB" sz="2000" b="0" dirty="0" smtClean="0">
                          <a:solidFill>
                            <a:schemeClr val="tx1"/>
                          </a:solidFill>
                        </a:rPr>
                        <a:t>1154-1189</a:t>
                      </a:r>
                      <a:endParaRPr lang="en-GB"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65777616"/>
                  </a:ext>
                </a:extLst>
              </a:tr>
              <a:tr h="166102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b="0" dirty="0" smtClean="0">
                          <a:solidFill>
                            <a:schemeClr val="tx1"/>
                          </a:solidFill>
                        </a:rPr>
                        <a:t>King John</a:t>
                      </a:r>
                    </a:p>
                    <a:p>
                      <a:endParaRPr lang="en-GB" sz="2000" b="0" dirty="0" smtClean="0">
                        <a:solidFill>
                          <a:schemeClr val="tx1"/>
                        </a:solidFill>
                      </a:endParaRPr>
                    </a:p>
                    <a:p>
                      <a:r>
                        <a:rPr lang="en-GB" sz="2000" b="0" dirty="0" smtClean="0">
                          <a:solidFill>
                            <a:schemeClr val="tx1"/>
                          </a:solidFill>
                        </a:rPr>
                        <a:t>1199-1216</a:t>
                      </a:r>
                      <a:endParaRPr lang="en-GB"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b="0" dirty="0" smtClean="0">
                          <a:solidFill>
                            <a:schemeClr val="tx1"/>
                          </a:solidFill>
                        </a:rPr>
                        <a:t>Magna Carta </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2000" b="0" dirty="0" smtClean="0">
                        <a:solidFill>
                          <a:schemeClr val="tx1"/>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2000" b="0" dirty="0" smtClean="0">
                          <a:solidFill>
                            <a:schemeClr val="tx1"/>
                          </a:solidFill>
                        </a:rPr>
                        <a:t>1215</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2000" b="0" dirty="0" smtClean="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b="0" dirty="0" smtClean="0">
                          <a:solidFill>
                            <a:schemeClr val="tx1"/>
                          </a:solidFill>
                        </a:rPr>
                        <a:t>Execution and removal of protectors of the throne by Edward III 1330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b="0" dirty="0" smtClean="0">
                          <a:solidFill>
                            <a:schemeClr val="tx1"/>
                          </a:solidFill>
                        </a:rPr>
                        <a:t>Edward III</a:t>
                      </a:r>
                    </a:p>
                    <a:p>
                      <a:endParaRPr lang="en-GB" sz="2000" b="0" dirty="0" smtClean="0">
                        <a:solidFill>
                          <a:schemeClr val="tx1"/>
                        </a:solidFill>
                      </a:endParaRPr>
                    </a:p>
                    <a:p>
                      <a:r>
                        <a:rPr lang="en-GB" sz="2000" b="0" dirty="0" smtClean="0">
                          <a:solidFill>
                            <a:schemeClr val="tx1"/>
                          </a:solidFill>
                        </a:rPr>
                        <a:t>1327-1377</a:t>
                      </a:r>
                      <a:endParaRPr lang="en-GB"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b="0" dirty="0" smtClean="0">
                          <a:solidFill>
                            <a:schemeClr val="tx1"/>
                          </a:solidFill>
                        </a:rPr>
                        <a:t>The Black Death</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2000" b="0" dirty="0" smtClean="0">
                        <a:solidFill>
                          <a:schemeClr val="tx1"/>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2000" b="0" dirty="0" smtClean="0">
                          <a:solidFill>
                            <a:schemeClr val="tx1"/>
                          </a:solidFill>
                        </a:rPr>
                        <a:t>1348-50 </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617265073"/>
                  </a:ext>
                </a:extLst>
              </a:tr>
              <a:tr h="91568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b="0" dirty="0" smtClean="0">
                          <a:solidFill>
                            <a:schemeClr val="tx1"/>
                          </a:solidFill>
                        </a:rPr>
                        <a:t>The Wars</a:t>
                      </a:r>
                      <a:r>
                        <a:rPr lang="en-GB" sz="2000" b="0" baseline="0" dirty="0" smtClean="0">
                          <a:solidFill>
                            <a:schemeClr val="tx1"/>
                          </a:solidFill>
                        </a:rPr>
                        <a:t> of the Roses 1455-1487</a:t>
                      </a:r>
                      <a:endParaRPr lang="en-GB" sz="2000" b="0" dirty="0" smtClean="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2000" b="0" dirty="0" smtClean="0">
                          <a:solidFill>
                            <a:schemeClr val="tx1"/>
                          </a:solidFill>
                        </a:rPr>
                        <a:t>Richard III</a:t>
                      </a:r>
                    </a:p>
                    <a:p>
                      <a:endParaRPr lang="en-GB" sz="2000" b="0" dirty="0" smtClean="0">
                        <a:solidFill>
                          <a:schemeClr val="tx1"/>
                        </a:solidFill>
                      </a:endParaRPr>
                    </a:p>
                    <a:p>
                      <a:r>
                        <a:rPr lang="en-GB" sz="2000" b="0" dirty="0" smtClean="0">
                          <a:solidFill>
                            <a:schemeClr val="tx1"/>
                          </a:solidFill>
                        </a:rPr>
                        <a:t>1483-1485</a:t>
                      </a:r>
                      <a:endParaRPr lang="en-GB"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b="0" dirty="0" smtClean="0">
                          <a:solidFill>
                            <a:schemeClr val="tx1"/>
                          </a:solidFill>
                        </a:rPr>
                        <a:t>Henry VII</a:t>
                      </a:r>
                    </a:p>
                    <a:p>
                      <a:endParaRPr lang="en-GB" sz="2000" b="0" dirty="0" smtClean="0">
                        <a:solidFill>
                          <a:schemeClr val="tx1"/>
                        </a:solidFill>
                      </a:endParaRPr>
                    </a:p>
                    <a:p>
                      <a:r>
                        <a:rPr lang="en-GB" sz="2000" b="0" dirty="0" smtClean="0">
                          <a:solidFill>
                            <a:schemeClr val="tx1"/>
                          </a:solidFill>
                        </a:rPr>
                        <a:t>1485-1509</a:t>
                      </a:r>
                      <a:endParaRPr lang="en-GB"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0" dirty="0" smtClean="0">
                          <a:solidFill>
                            <a:schemeClr val="tx1"/>
                          </a:solidFill>
                        </a:rPr>
                        <a:t>Henry VIII</a:t>
                      </a:r>
                    </a:p>
                    <a:p>
                      <a:r>
                        <a:rPr lang="en-GB" sz="1800" b="0" dirty="0" smtClean="0">
                          <a:solidFill>
                            <a:schemeClr val="tx1"/>
                          </a:solidFill>
                        </a:rPr>
                        <a:t>1509-1547</a:t>
                      </a:r>
                    </a:p>
                    <a:p>
                      <a:endParaRPr lang="en-GB" sz="1800" b="0" dirty="0" smtClean="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b="0" dirty="0" smtClean="0">
                          <a:solidFill>
                            <a:schemeClr val="tx1"/>
                          </a:solidFill>
                        </a:rPr>
                        <a:t>The Break with Rome</a:t>
                      </a:r>
                    </a:p>
                    <a:p>
                      <a:r>
                        <a:rPr lang="en-GB" sz="2000" b="0" dirty="0" smtClean="0">
                          <a:solidFill>
                            <a:schemeClr val="tx1"/>
                          </a:solidFill>
                        </a:rPr>
                        <a:t>1532-1534</a:t>
                      </a:r>
                      <a:endParaRPr lang="en-GB"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2"/>
                  </a:ext>
                </a:extLst>
              </a:tr>
              <a:tr h="91568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b="0" dirty="0" smtClean="0">
                          <a:solidFill>
                            <a:schemeClr val="tx1"/>
                          </a:solidFill>
                        </a:rPr>
                        <a:t>Elizabeth</a:t>
                      </a:r>
                      <a:r>
                        <a:rPr lang="en-GB" sz="2000" b="0" baseline="0" dirty="0" smtClean="0">
                          <a:solidFill>
                            <a:schemeClr val="tx1"/>
                          </a:solidFill>
                        </a:rPr>
                        <a:t> I</a:t>
                      </a:r>
                      <a:endParaRPr lang="en-GB" sz="2000" b="0" dirty="0" smtClean="0">
                        <a:solidFill>
                          <a:schemeClr val="tx1"/>
                        </a:solidFill>
                      </a:endParaRPr>
                    </a:p>
                    <a:p>
                      <a:endParaRPr lang="en-GB" sz="2000" b="0" dirty="0" smtClean="0">
                        <a:solidFill>
                          <a:schemeClr val="tx1"/>
                        </a:solidFill>
                      </a:endParaRPr>
                    </a:p>
                    <a:p>
                      <a:r>
                        <a:rPr lang="en-GB" sz="2000" b="0" dirty="0" smtClean="0">
                          <a:solidFill>
                            <a:schemeClr val="tx1"/>
                          </a:solidFill>
                        </a:rPr>
                        <a:t>1558-1603</a:t>
                      </a:r>
                      <a:endParaRPr lang="en-GB"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2000" b="0" dirty="0" smtClean="0">
                          <a:solidFill>
                            <a:schemeClr val="tx1"/>
                          </a:solidFill>
                        </a:rPr>
                        <a:t>Charles</a:t>
                      </a:r>
                      <a:r>
                        <a:rPr lang="en-US" sz="2000" b="0" baseline="0" dirty="0" smtClean="0">
                          <a:solidFill>
                            <a:schemeClr val="tx1"/>
                          </a:solidFill>
                        </a:rPr>
                        <a:t> I</a:t>
                      </a:r>
                    </a:p>
                    <a:p>
                      <a:endParaRPr lang="en-US" sz="2000" b="0" baseline="0" dirty="0" smtClean="0">
                        <a:solidFill>
                          <a:schemeClr val="tx1"/>
                        </a:solidFill>
                      </a:endParaRPr>
                    </a:p>
                    <a:p>
                      <a:r>
                        <a:rPr lang="en-US" sz="2000" b="0" baseline="0" dirty="0" smtClean="0">
                          <a:solidFill>
                            <a:schemeClr val="tx1"/>
                          </a:solidFill>
                        </a:rPr>
                        <a:t>1625-1642</a:t>
                      </a:r>
                      <a:endParaRPr lang="en-US" sz="2000" b="0" dirty="0" smtClean="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b="0" dirty="0" smtClean="0">
                          <a:solidFill>
                            <a:schemeClr val="tx1"/>
                          </a:solidFill>
                        </a:rPr>
                        <a:t>The English Civil War</a:t>
                      </a:r>
                    </a:p>
                    <a:p>
                      <a:r>
                        <a:rPr lang="en-US" dirty="0" smtClean="0"/>
                        <a:t>1643-1649</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b="0" dirty="0" smtClean="0">
                          <a:solidFill>
                            <a:schemeClr val="tx1"/>
                          </a:solidFill>
                        </a:rPr>
                        <a:t>Commonwealth</a:t>
                      </a:r>
                      <a:r>
                        <a:rPr lang="en-GB" sz="2000" b="0" baseline="0" dirty="0" smtClean="0">
                          <a:solidFill>
                            <a:schemeClr val="tx1"/>
                          </a:solidFill>
                        </a:rPr>
                        <a:t> (no monarch)</a:t>
                      </a:r>
                    </a:p>
                    <a:p>
                      <a:pPr marL="0" marR="0" indent="0" algn="l" defTabSz="914400" rtl="0" eaLnBrk="1" fontAlgn="auto" latinLnBrk="0" hangingPunct="1">
                        <a:lnSpc>
                          <a:spcPct val="100000"/>
                        </a:lnSpc>
                        <a:spcBef>
                          <a:spcPts val="0"/>
                        </a:spcBef>
                        <a:spcAft>
                          <a:spcPts val="0"/>
                        </a:spcAft>
                        <a:buClrTx/>
                        <a:buSzTx/>
                        <a:buFontTx/>
                        <a:buNone/>
                        <a:tabLst/>
                        <a:defRPr/>
                      </a:pPr>
                      <a:r>
                        <a:rPr lang="en-GB" sz="2000" b="0" baseline="0" dirty="0" smtClean="0">
                          <a:solidFill>
                            <a:schemeClr val="tx1"/>
                          </a:solidFill>
                        </a:rPr>
                        <a:t>1649-1660</a:t>
                      </a:r>
                      <a:endParaRPr lang="en-GB" sz="2000" b="0" dirty="0" smtClean="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b="0" dirty="0" smtClean="0">
                          <a:solidFill>
                            <a:schemeClr val="tx1"/>
                          </a:solidFill>
                        </a:rPr>
                        <a:t>The</a:t>
                      </a:r>
                      <a:r>
                        <a:rPr lang="en-GB" sz="2000" b="0" baseline="0" dirty="0" smtClean="0">
                          <a:solidFill>
                            <a:schemeClr val="tx1"/>
                          </a:solidFill>
                        </a:rPr>
                        <a:t> restoration of the English monarch 1660</a:t>
                      </a:r>
                      <a:endParaRPr lang="en-GB" sz="2000" b="0" dirty="0" smtClean="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3"/>
                  </a:ext>
                </a:extLst>
              </a:tr>
              <a:tr h="174812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b="0" dirty="0" smtClean="0">
                          <a:solidFill>
                            <a:schemeClr val="tx1"/>
                          </a:solidFill>
                        </a:rPr>
                        <a:t>Charles II</a:t>
                      </a:r>
                    </a:p>
                    <a:p>
                      <a:endParaRPr lang="en-GB" sz="2000" b="0" dirty="0" smtClean="0">
                        <a:solidFill>
                          <a:schemeClr val="tx1"/>
                        </a:solidFill>
                      </a:endParaRPr>
                    </a:p>
                    <a:p>
                      <a:r>
                        <a:rPr lang="en-GB" sz="2000" b="0" dirty="0" smtClean="0">
                          <a:solidFill>
                            <a:schemeClr val="tx1"/>
                          </a:solidFill>
                        </a:rPr>
                        <a:t>1660-1685</a:t>
                      </a:r>
                      <a:endParaRPr lang="en-GB"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b="0" dirty="0" smtClean="0">
                          <a:solidFill>
                            <a:schemeClr val="tx1"/>
                          </a:solidFill>
                        </a:rPr>
                        <a:t>Scottish Jacobite Rebellion</a:t>
                      </a:r>
                      <a:r>
                        <a:rPr lang="en-GB" sz="2000" b="0" baseline="0" dirty="0" smtClean="0">
                          <a:solidFill>
                            <a:schemeClr val="tx1"/>
                          </a:solidFill>
                        </a:rPr>
                        <a:t> 1745</a:t>
                      </a:r>
                      <a:endParaRPr lang="en-GB" sz="2000" b="0" dirty="0" smtClean="0">
                        <a:solidFill>
                          <a:schemeClr val="tx1"/>
                        </a:solidFill>
                      </a:endParaRPr>
                    </a:p>
                    <a:p>
                      <a:endParaRPr lang="en-US"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b="0" dirty="0" smtClean="0">
                          <a:solidFill>
                            <a:schemeClr val="tx1"/>
                          </a:solidFill>
                        </a:rPr>
                        <a:t>Victoria</a:t>
                      </a:r>
                      <a:r>
                        <a:rPr lang="en-GB" sz="2000" b="0" baseline="0" dirty="0" smtClean="0">
                          <a:solidFill>
                            <a:schemeClr val="tx1"/>
                          </a:solidFill>
                        </a:rPr>
                        <a:t> </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2000" b="0" baseline="0" dirty="0" smtClean="0">
                        <a:solidFill>
                          <a:schemeClr val="tx1"/>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2000" b="0" baseline="0" dirty="0" smtClean="0">
                          <a:solidFill>
                            <a:schemeClr val="tx1"/>
                          </a:solidFill>
                        </a:rPr>
                        <a:t>1837-1901</a:t>
                      </a:r>
                      <a:endParaRPr lang="en-GB"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b="0" dirty="0" smtClean="0">
                          <a:solidFill>
                            <a:schemeClr val="tx1"/>
                          </a:solidFill>
                        </a:rPr>
                        <a:t>World War</a:t>
                      </a:r>
                      <a:r>
                        <a:rPr lang="en-GB" sz="2000" b="0" baseline="0" dirty="0" smtClean="0">
                          <a:solidFill>
                            <a:schemeClr val="tx1"/>
                          </a:solidFill>
                        </a:rPr>
                        <a:t> One </a:t>
                      </a:r>
                      <a:endParaRPr lang="en-GB" sz="2000" b="0" dirty="0" smtClean="0">
                        <a:solidFill>
                          <a:schemeClr val="tx1"/>
                        </a:solidFill>
                      </a:endParaRPr>
                    </a:p>
                    <a:p>
                      <a:endParaRPr lang="en-GB" sz="2000" b="0" dirty="0" smtClean="0">
                        <a:solidFill>
                          <a:schemeClr val="tx1"/>
                        </a:solidFill>
                      </a:endParaRPr>
                    </a:p>
                    <a:p>
                      <a:r>
                        <a:rPr lang="en-GB" sz="2000" b="0" dirty="0" smtClean="0">
                          <a:solidFill>
                            <a:schemeClr val="tx1"/>
                          </a:solidFill>
                        </a:rPr>
                        <a:t>1914-1918</a:t>
                      </a:r>
                      <a:endParaRPr lang="en-GB"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2000" b="0" dirty="0" smtClean="0">
                          <a:solidFill>
                            <a:schemeClr val="tx1"/>
                          </a:solidFill>
                        </a:rPr>
                        <a:t>World War Two </a:t>
                      </a:r>
                    </a:p>
                    <a:p>
                      <a:endParaRPr lang="en-GB" sz="2000" b="0" dirty="0" smtClean="0">
                        <a:solidFill>
                          <a:schemeClr val="tx1"/>
                        </a:solidFill>
                      </a:endParaRPr>
                    </a:p>
                    <a:p>
                      <a:r>
                        <a:rPr lang="en-GB" sz="2000" b="0" dirty="0" smtClean="0">
                          <a:solidFill>
                            <a:schemeClr val="tx1"/>
                          </a:solidFill>
                        </a:rPr>
                        <a:t>1939-1945</a:t>
                      </a:r>
                      <a:endParaRPr lang="en-GB"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4"/>
                  </a:ext>
                </a:extLst>
              </a:tr>
            </a:tbl>
          </a:graphicData>
        </a:graphic>
      </p:graphicFrame>
    </p:spTree>
    <p:extLst>
      <p:ext uri="{BB962C8B-B14F-4D97-AF65-F5344CB8AC3E}">
        <p14:creationId xmlns:p14="http://schemas.microsoft.com/office/powerpoint/2010/main" val="259182339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730114"/>
            <a:ext cx="9144000" cy="6127886"/>
          </a:xfrm>
        </p:spPr>
        <p:txBody>
          <a:bodyPr>
            <a:normAutofit fontScale="92500" lnSpcReduction="10000"/>
          </a:bodyPr>
          <a:lstStyle/>
          <a:p>
            <a:pPr marL="0" indent="0">
              <a:buNone/>
            </a:pPr>
            <a:r>
              <a:rPr lang="en-GB" sz="2400" dirty="0" smtClean="0"/>
              <a:t>True or False</a:t>
            </a:r>
          </a:p>
          <a:p>
            <a:pPr marL="0" indent="0">
              <a:buNone/>
            </a:pPr>
            <a:endParaRPr lang="en-GB" sz="2400" dirty="0"/>
          </a:p>
          <a:p>
            <a:pPr marL="0" indent="0">
              <a:buNone/>
            </a:pPr>
            <a:r>
              <a:rPr lang="en-GB" sz="2400" dirty="0" smtClean="0"/>
              <a:t>Helmsley castle was built as a Motte and Bailey Castle</a:t>
            </a:r>
          </a:p>
          <a:p>
            <a:pPr marL="0" indent="0">
              <a:buNone/>
            </a:pPr>
            <a:endParaRPr lang="en-GB" sz="2400" dirty="0"/>
          </a:p>
          <a:p>
            <a:pPr marL="0" indent="0">
              <a:buNone/>
            </a:pPr>
            <a:r>
              <a:rPr lang="en-GB" sz="2400" dirty="0" smtClean="0"/>
              <a:t>There was already a settlement at Helmsley before the castle was built</a:t>
            </a:r>
          </a:p>
          <a:p>
            <a:pPr marL="0" indent="0">
              <a:buNone/>
            </a:pPr>
            <a:endParaRPr lang="en-GB" sz="2400" dirty="0"/>
          </a:p>
          <a:p>
            <a:pPr marL="0" indent="0">
              <a:buNone/>
            </a:pPr>
            <a:r>
              <a:rPr lang="en-GB" sz="2400" dirty="0" smtClean="0"/>
              <a:t>Helmsley castle was built as a result of the Harrying of the North</a:t>
            </a:r>
          </a:p>
          <a:p>
            <a:pPr marL="0" indent="0">
              <a:buNone/>
            </a:pPr>
            <a:endParaRPr lang="en-GB" sz="2400" dirty="0"/>
          </a:p>
          <a:p>
            <a:pPr marL="0" indent="0">
              <a:buNone/>
            </a:pPr>
            <a:r>
              <a:rPr lang="en-GB" sz="2400" dirty="0" smtClean="0"/>
              <a:t>Helmsley manor was given as reward to loyal subjects to the King</a:t>
            </a:r>
          </a:p>
          <a:p>
            <a:pPr marL="0" indent="0">
              <a:buNone/>
            </a:pPr>
            <a:endParaRPr lang="en-GB" sz="2400" dirty="0"/>
          </a:p>
          <a:p>
            <a:pPr marL="0" indent="0">
              <a:buNone/>
            </a:pPr>
            <a:r>
              <a:rPr lang="en-GB" sz="2400" dirty="0" smtClean="0"/>
              <a:t>Helmsley Castle was built in 1020-1050</a:t>
            </a:r>
          </a:p>
          <a:p>
            <a:pPr marL="0" indent="0">
              <a:buNone/>
            </a:pPr>
            <a:endParaRPr lang="en-GB" sz="2400" dirty="0"/>
          </a:p>
          <a:p>
            <a:pPr marL="0" indent="0">
              <a:buNone/>
            </a:pPr>
            <a:r>
              <a:rPr lang="en-GB" sz="2400" dirty="0" smtClean="0"/>
              <a:t>The Castle was built in the centre of Walter Espec’s northern estates</a:t>
            </a:r>
          </a:p>
          <a:p>
            <a:pPr marL="0" indent="0">
              <a:buNone/>
            </a:pPr>
            <a:endParaRPr lang="en-GB" sz="2400" dirty="0"/>
          </a:p>
          <a:p>
            <a:pPr marL="0" indent="0">
              <a:buNone/>
            </a:pPr>
            <a:r>
              <a:rPr lang="en-GB" sz="2400" dirty="0" smtClean="0"/>
              <a:t>The Castle was essential for defending the North against the Scots</a:t>
            </a:r>
            <a:endParaRPr lang="en-GB" sz="2400" dirty="0"/>
          </a:p>
        </p:txBody>
      </p:sp>
      <p:sp>
        <p:nvSpPr>
          <p:cNvPr id="4" name="Rectangle 3"/>
          <p:cNvSpPr/>
          <p:nvPr/>
        </p:nvSpPr>
        <p:spPr>
          <a:xfrm>
            <a:off x="-228600" y="83783"/>
            <a:ext cx="9372600" cy="646331"/>
          </a:xfrm>
          <a:prstGeom prst="rect">
            <a:avLst/>
          </a:prstGeom>
        </p:spPr>
        <p:txBody>
          <a:bodyPr wrap="square">
            <a:spAutoFit/>
          </a:bodyPr>
          <a:lstStyle/>
          <a:p>
            <a:pPr algn="ctr"/>
            <a:r>
              <a:rPr lang="en-GB" b="1" dirty="0"/>
              <a:t>Military might or domestic comfort: - </a:t>
            </a:r>
          </a:p>
          <a:p>
            <a:pPr algn="ctr"/>
            <a:r>
              <a:rPr lang="en-GB" b="1" dirty="0"/>
              <a:t>which was more important at Helmsley Castle?</a:t>
            </a:r>
          </a:p>
        </p:txBody>
      </p:sp>
      <p:sp>
        <p:nvSpPr>
          <p:cNvPr id="5" name="TextBox 4"/>
          <p:cNvSpPr txBox="1"/>
          <p:nvPr/>
        </p:nvSpPr>
        <p:spPr>
          <a:xfrm>
            <a:off x="6302829" y="1485900"/>
            <a:ext cx="849085" cy="369332"/>
          </a:xfrm>
          <a:prstGeom prst="rect">
            <a:avLst/>
          </a:prstGeom>
          <a:noFill/>
        </p:spPr>
        <p:txBody>
          <a:bodyPr wrap="square" rtlCol="0">
            <a:spAutoFit/>
          </a:bodyPr>
          <a:lstStyle/>
          <a:p>
            <a:r>
              <a:rPr lang="en-GB" b="1" dirty="0" smtClean="0">
                <a:solidFill>
                  <a:srgbClr val="FF0000"/>
                </a:solidFill>
              </a:rPr>
              <a:t>F</a:t>
            </a:r>
            <a:endParaRPr lang="en-GB" b="1" dirty="0">
              <a:solidFill>
                <a:srgbClr val="FF0000"/>
              </a:solidFill>
            </a:endParaRPr>
          </a:p>
        </p:txBody>
      </p:sp>
      <p:sp>
        <p:nvSpPr>
          <p:cNvPr id="7" name="TextBox 6"/>
          <p:cNvSpPr txBox="1"/>
          <p:nvPr/>
        </p:nvSpPr>
        <p:spPr>
          <a:xfrm>
            <a:off x="8169729" y="2307771"/>
            <a:ext cx="849085" cy="369332"/>
          </a:xfrm>
          <a:prstGeom prst="rect">
            <a:avLst/>
          </a:prstGeom>
          <a:noFill/>
        </p:spPr>
        <p:txBody>
          <a:bodyPr wrap="square" rtlCol="0">
            <a:spAutoFit/>
          </a:bodyPr>
          <a:lstStyle/>
          <a:p>
            <a:r>
              <a:rPr lang="en-GB" b="1" dirty="0">
                <a:solidFill>
                  <a:srgbClr val="FF0000"/>
                </a:solidFill>
              </a:rPr>
              <a:t>T</a:t>
            </a:r>
          </a:p>
        </p:txBody>
      </p:sp>
      <p:sp>
        <p:nvSpPr>
          <p:cNvPr id="8" name="TextBox 7"/>
          <p:cNvSpPr txBox="1"/>
          <p:nvPr/>
        </p:nvSpPr>
        <p:spPr>
          <a:xfrm>
            <a:off x="7375072" y="3077351"/>
            <a:ext cx="849085" cy="369332"/>
          </a:xfrm>
          <a:prstGeom prst="rect">
            <a:avLst/>
          </a:prstGeom>
          <a:noFill/>
        </p:spPr>
        <p:txBody>
          <a:bodyPr wrap="square" rtlCol="0">
            <a:spAutoFit/>
          </a:bodyPr>
          <a:lstStyle/>
          <a:p>
            <a:r>
              <a:rPr lang="en-GB" b="1" dirty="0" smtClean="0">
                <a:solidFill>
                  <a:srgbClr val="FF0000"/>
                </a:solidFill>
              </a:rPr>
              <a:t>F</a:t>
            </a:r>
            <a:endParaRPr lang="en-GB" b="1" dirty="0">
              <a:solidFill>
                <a:srgbClr val="FF0000"/>
              </a:solidFill>
            </a:endParaRPr>
          </a:p>
        </p:txBody>
      </p:sp>
      <p:sp>
        <p:nvSpPr>
          <p:cNvPr id="9" name="TextBox 8"/>
          <p:cNvSpPr txBox="1"/>
          <p:nvPr/>
        </p:nvSpPr>
        <p:spPr>
          <a:xfrm>
            <a:off x="7527472" y="3885428"/>
            <a:ext cx="849085" cy="369332"/>
          </a:xfrm>
          <a:prstGeom prst="rect">
            <a:avLst/>
          </a:prstGeom>
          <a:noFill/>
        </p:spPr>
        <p:txBody>
          <a:bodyPr wrap="square" rtlCol="0">
            <a:spAutoFit/>
          </a:bodyPr>
          <a:lstStyle/>
          <a:p>
            <a:r>
              <a:rPr lang="en-GB" b="1" dirty="0">
                <a:solidFill>
                  <a:srgbClr val="FF0000"/>
                </a:solidFill>
              </a:rPr>
              <a:t>T</a:t>
            </a:r>
          </a:p>
        </p:txBody>
      </p:sp>
      <p:sp>
        <p:nvSpPr>
          <p:cNvPr id="10" name="TextBox 9"/>
          <p:cNvSpPr txBox="1"/>
          <p:nvPr/>
        </p:nvSpPr>
        <p:spPr>
          <a:xfrm>
            <a:off x="4572000" y="4641985"/>
            <a:ext cx="849085" cy="369332"/>
          </a:xfrm>
          <a:prstGeom prst="rect">
            <a:avLst/>
          </a:prstGeom>
          <a:noFill/>
        </p:spPr>
        <p:txBody>
          <a:bodyPr wrap="square" rtlCol="0">
            <a:spAutoFit/>
          </a:bodyPr>
          <a:lstStyle/>
          <a:p>
            <a:r>
              <a:rPr lang="en-GB" b="1" dirty="0" smtClean="0">
                <a:solidFill>
                  <a:srgbClr val="FF0000"/>
                </a:solidFill>
              </a:rPr>
              <a:t>F</a:t>
            </a:r>
            <a:endParaRPr lang="en-GB" b="1" dirty="0">
              <a:solidFill>
                <a:srgbClr val="FF0000"/>
              </a:solidFill>
            </a:endParaRPr>
          </a:p>
        </p:txBody>
      </p:sp>
      <p:sp>
        <p:nvSpPr>
          <p:cNvPr id="11" name="TextBox 10"/>
          <p:cNvSpPr txBox="1"/>
          <p:nvPr/>
        </p:nvSpPr>
        <p:spPr>
          <a:xfrm>
            <a:off x="7794171" y="5424588"/>
            <a:ext cx="849085" cy="369332"/>
          </a:xfrm>
          <a:prstGeom prst="rect">
            <a:avLst/>
          </a:prstGeom>
          <a:noFill/>
        </p:spPr>
        <p:txBody>
          <a:bodyPr wrap="square" rtlCol="0">
            <a:spAutoFit/>
          </a:bodyPr>
          <a:lstStyle/>
          <a:p>
            <a:r>
              <a:rPr lang="en-GB" b="1" dirty="0" smtClean="0">
                <a:solidFill>
                  <a:srgbClr val="FF0000"/>
                </a:solidFill>
              </a:rPr>
              <a:t>T</a:t>
            </a:r>
            <a:endParaRPr lang="en-GB" b="1" dirty="0">
              <a:solidFill>
                <a:srgbClr val="FF0000"/>
              </a:solidFill>
            </a:endParaRPr>
          </a:p>
        </p:txBody>
      </p:sp>
      <p:sp>
        <p:nvSpPr>
          <p:cNvPr id="12" name="TextBox 11"/>
          <p:cNvSpPr txBox="1"/>
          <p:nvPr/>
        </p:nvSpPr>
        <p:spPr>
          <a:xfrm>
            <a:off x="7532915" y="6255585"/>
            <a:ext cx="849085" cy="369332"/>
          </a:xfrm>
          <a:prstGeom prst="rect">
            <a:avLst/>
          </a:prstGeom>
          <a:noFill/>
        </p:spPr>
        <p:txBody>
          <a:bodyPr wrap="square" rtlCol="0">
            <a:spAutoFit/>
          </a:bodyPr>
          <a:lstStyle/>
          <a:p>
            <a:r>
              <a:rPr lang="en-GB" b="1" dirty="0" smtClean="0">
                <a:solidFill>
                  <a:srgbClr val="FF0000"/>
                </a:solidFill>
              </a:rPr>
              <a:t>F</a:t>
            </a:r>
            <a:endParaRPr lang="en-GB" b="1" dirty="0">
              <a:solidFill>
                <a:srgbClr val="FF0000"/>
              </a:solidFill>
            </a:endParaRPr>
          </a:p>
        </p:txBody>
      </p:sp>
    </p:spTree>
    <p:extLst>
      <p:ext uri="{BB962C8B-B14F-4D97-AF65-F5344CB8AC3E}">
        <p14:creationId xmlns:p14="http://schemas.microsoft.com/office/powerpoint/2010/main" val="9814363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8" grpId="0"/>
      <p:bldP spid="9" grpId="0"/>
      <p:bldP spid="10" grpId="0"/>
      <p:bldP spid="11" grpId="0"/>
      <p:bldP spid="1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65126"/>
            <a:ext cx="9144000" cy="1325563"/>
          </a:xfrm>
        </p:spPr>
        <p:txBody>
          <a:bodyPr/>
          <a:lstStyle/>
          <a:p>
            <a:r>
              <a:rPr lang="en-GB" dirty="0" smtClean="0"/>
              <a:t>Why, when, where was the castle built?</a:t>
            </a:r>
            <a:endParaRPr lang="en-GB" dirty="0"/>
          </a:p>
        </p:txBody>
      </p:sp>
      <p:sp>
        <p:nvSpPr>
          <p:cNvPr id="4" name="Rectangle 3"/>
          <p:cNvSpPr/>
          <p:nvPr/>
        </p:nvSpPr>
        <p:spPr>
          <a:xfrm>
            <a:off x="-228600" y="83783"/>
            <a:ext cx="9372600" cy="646331"/>
          </a:xfrm>
          <a:prstGeom prst="rect">
            <a:avLst/>
          </a:prstGeom>
        </p:spPr>
        <p:txBody>
          <a:bodyPr wrap="square">
            <a:spAutoFit/>
          </a:bodyPr>
          <a:lstStyle/>
          <a:p>
            <a:pPr algn="ctr"/>
            <a:r>
              <a:rPr lang="en-GB" b="1" dirty="0"/>
              <a:t>Military might or domestic comfort: - </a:t>
            </a:r>
          </a:p>
          <a:p>
            <a:pPr algn="ctr"/>
            <a:r>
              <a:rPr lang="en-GB" b="1" dirty="0"/>
              <a:t>which was more important at Helmsley Castle?</a:t>
            </a:r>
          </a:p>
        </p:txBody>
      </p:sp>
      <p:sp>
        <p:nvSpPr>
          <p:cNvPr id="5" name="Rectangle 4"/>
          <p:cNvSpPr/>
          <p:nvPr/>
        </p:nvSpPr>
        <p:spPr>
          <a:xfrm>
            <a:off x="0" y="1362786"/>
            <a:ext cx="9144000" cy="5078313"/>
          </a:xfrm>
          <a:prstGeom prst="rect">
            <a:avLst/>
          </a:prstGeom>
        </p:spPr>
        <p:txBody>
          <a:bodyPr wrap="square">
            <a:spAutoFit/>
          </a:bodyPr>
          <a:lstStyle/>
          <a:p>
            <a:r>
              <a:rPr lang="en-GB" dirty="0">
                <a:latin typeface="+mj-lt"/>
                <a:ea typeface="Calibri" panose="020F0502020204030204" pitchFamily="34" charset="0"/>
                <a:cs typeface="Times New Roman" panose="02020603050405020304" pitchFamily="18" charset="0"/>
              </a:rPr>
              <a:t>Under William the Conqueror, after the ‘harrying of the north’ the land around Helmsley were ‘laid waste</a:t>
            </a:r>
            <a:r>
              <a:rPr lang="en-GB" dirty="0" smtClean="0">
                <a:latin typeface="+mj-lt"/>
                <a:ea typeface="Calibri" panose="020F0502020204030204" pitchFamily="34" charset="0"/>
                <a:cs typeface="Times New Roman" panose="02020603050405020304" pitchFamily="18" charset="0"/>
              </a:rPr>
              <a:t>’ due to the rebellions of Northern Saxons against the new Norman king. The </a:t>
            </a:r>
            <a:r>
              <a:rPr lang="en-GB" dirty="0">
                <a:latin typeface="+mj-lt"/>
                <a:ea typeface="Calibri" panose="020F0502020204030204" pitchFamily="34" charset="0"/>
                <a:cs typeface="Times New Roman" panose="02020603050405020304" pitchFamily="18" charset="0"/>
              </a:rPr>
              <a:t>land was given to Robert de </a:t>
            </a:r>
            <a:r>
              <a:rPr lang="en-GB" dirty="0" err="1" smtClean="0">
                <a:latin typeface="+mj-lt"/>
                <a:ea typeface="Calibri" panose="020F0502020204030204" pitchFamily="34" charset="0"/>
                <a:cs typeface="Times New Roman" panose="02020603050405020304" pitchFamily="18" charset="0"/>
              </a:rPr>
              <a:t>Mortain</a:t>
            </a:r>
            <a:r>
              <a:rPr lang="en-GB" dirty="0" smtClean="0">
                <a:latin typeface="+mj-lt"/>
                <a:ea typeface="Calibri" panose="020F0502020204030204" pitchFamily="34" charset="0"/>
                <a:cs typeface="Times New Roman" panose="02020603050405020304" pitchFamily="18" charset="0"/>
              </a:rPr>
              <a:t>, his half brother </a:t>
            </a:r>
            <a:r>
              <a:rPr lang="en-GB" dirty="0">
                <a:latin typeface="+mj-lt"/>
                <a:ea typeface="Calibri" panose="020F0502020204030204" pitchFamily="34" charset="0"/>
                <a:cs typeface="Times New Roman" panose="02020603050405020304" pitchFamily="18" charset="0"/>
              </a:rPr>
              <a:t>to maintain control over the local population which was under the </a:t>
            </a:r>
            <a:r>
              <a:rPr lang="en-GB" dirty="0" smtClean="0">
                <a:latin typeface="+mj-lt"/>
                <a:ea typeface="Calibri" panose="020F0502020204030204" pitchFamily="34" charset="0"/>
                <a:cs typeface="Times New Roman" panose="02020603050405020304" pitchFamily="18" charset="0"/>
              </a:rPr>
              <a:t>care </a:t>
            </a:r>
            <a:r>
              <a:rPr lang="en-GB" dirty="0">
                <a:latin typeface="+mj-lt"/>
                <a:ea typeface="Calibri" panose="020F0502020204030204" pitchFamily="34" charset="0"/>
                <a:cs typeface="Times New Roman" panose="02020603050405020304" pitchFamily="18" charset="0"/>
              </a:rPr>
              <a:t>of two </a:t>
            </a:r>
            <a:r>
              <a:rPr lang="en-GB" dirty="0" smtClean="0">
                <a:latin typeface="+mj-lt"/>
                <a:ea typeface="Calibri" panose="020F0502020204030204" pitchFamily="34" charset="0"/>
                <a:cs typeface="Times New Roman" panose="02020603050405020304" pitchFamily="18" charset="0"/>
              </a:rPr>
              <a:t>priests from Helmsley and Byland. Helmsley is recorded in the Domesday Book as </a:t>
            </a:r>
            <a:r>
              <a:rPr lang="en-GB" dirty="0" err="1" smtClean="0">
                <a:latin typeface="+mj-lt"/>
                <a:ea typeface="Calibri" panose="020F0502020204030204" pitchFamily="34" charset="0"/>
                <a:cs typeface="Times New Roman" panose="02020603050405020304" pitchFamily="18" charset="0"/>
              </a:rPr>
              <a:t>Elmeslac</a:t>
            </a:r>
            <a:r>
              <a:rPr lang="en-GB" dirty="0" smtClean="0">
                <a:latin typeface="+mj-lt"/>
                <a:ea typeface="Calibri" panose="020F0502020204030204" pitchFamily="34" charset="0"/>
                <a:cs typeface="Times New Roman" panose="02020603050405020304" pitchFamily="18" charset="0"/>
              </a:rPr>
              <a:t> with land for up to 6 ploughs and 6 by 1.5 leagues of arable and pasture land. Robert de </a:t>
            </a:r>
            <a:r>
              <a:rPr lang="en-GB" dirty="0" err="1" smtClean="0">
                <a:latin typeface="+mj-lt"/>
                <a:ea typeface="Calibri" panose="020F0502020204030204" pitchFamily="34" charset="0"/>
                <a:cs typeface="Times New Roman" panose="02020603050405020304" pitchFamily="18" charset="0"/>
              </a:rPr>
              <a:t>Mortain</a:t>
            </a:r>
            <a:r>
              <a:rPr lang="en-GB" dirty="0" smtClean="0">
                <a:latin typeface="+mj-lt"/>
                <a:ea typeface="Calibri" panose="020F0502020204030204" pitchFamily="34" charset="0"/>
                <a:cs typeface="Times New Roman" panose="02020603050405020304" pitchFamily="18" charset="0"/>
              </a:rPr>
              <a:t> </a:t>
            </a:r>
            <a:r>
              <a:rPr lang="en-GB" dirty="0">
                <a:latin typeface="+mj-lt"/>
                <a:ea typeface="Calibri" panose="020F0502020204030204" pitchFamily="34" charset="0"/>
                <a:cs typeface="Times New Roman" panose="02020603050405020304" pitchFamily="18" charset="0"/>
              </a:rPr>
              <a:t>lost the land in 1088 because he plotted to overthrow </a:t>
            </a:r>
            <a:r>
              <a:rPr lang="en-GB" dirty="0" smtClean="0">
                <a:latin typeface="+mj-lt"/>
                <a:ea typeface="Calibri" panose="020F0502020204030204" pitchFamily="34" charset="0"/>
                <a:cs typeface="Times New Roman" panose="02020603050405020304" pitchFamily="18" charset="0"/>
              </a:rPr>
              <a:t>King William II </a:t>
            </a:r>
            <a:r>
              <a:rPr lang="en-GB" dirty="0">
                <a:latin typeface="+mj-lt"/>
                <a:ea typeface="Calibri" panose="020F0502020204030204" pitchFamily="34" charset="0"/>
                <a:cs typeface="Times New Roman" panose="02020603050405020304" pitchFamily="18" charset="0"/>
              </a:rPr>
              <a:t>and the land went to the crown. </a:t>
            </a:r>
            <a:endParaRPr lang="en-GB" dirty="0" smtClean="0">
              <a:latin typeface="+mj-lt"/>
              <a:ea typeface="Calibri" panose="020F0502020204030204" pitchFamily="34" charset="0"/>
              <a:cs typeface="Times New Roman" panose="02020603050405020304" pitchFamily="18" charset="0"/>
            </a:endParaRPr>
          </a:p>
          <a:p>
            <a:pPr lvl="0">
              <a:defRPr/>
            </a:pPr>
            <a:endParaRPr lang="en-US" dirty="0">
              <a:latin typeface="+mj-lt"/>
            </a:endParaRPr>
          </a:p>
          <a:p>
            <a:pPr lvl="0">
              <a:defRPr/>
            </a:pPr>
            <a:r>
              <a:rPr lang="en-GB" dirty="0" smtClean="0">
                <a:latin typeface="+mj-lt"/>
              </a:rPr>
              <a:t>We don’t know much about the land between 1088 and 1120. In 1120 the land was granted to Walter Espec by King Henry I probably in reward for his military abilities as an army commander. Espec had estates throughout Yorkshire and Helmsley was at the centre of them. Indeed whilst the castle was being built Espec led English forces to defeat the Scots at the Battle of the Standard in </a:t>
            </a:r>
            <a:r>
              <a:rPr lang="en-GB" dirty="0" err="1" smtClean="0">
                <a:latin typeface="+mj-lt"/>
              </a:rPr>
              <a:t>Northallerton</a:t>
            </a:r>
            <a:r>
              <a:rPr lang="en-GB" dirty="0" smtClean="0">
                <a:latin typeface="+mj-lt"/>
              </a:rPr>
              <a:t> in 1135.</a:t>
            </a:r>
          </a:p>
          <a:p>
            <a:pPr lvl="0">
              <a:defRPr/>
            </a:pPr>
            <a:endParaRPr lang="en-GB" dirty="0">
              <a:latin typeface="+mj-lt"/>
            </a:endParaRPr>
          </a:p>
          <a:p>
            <a:pPr lvl="0">
              <a:defRPr/>
            </a:pPr>
            <a:r>
              <a:rPr lang="en-GB" dirty="0" smtClean="0">
                <a:latin typeface="+mj-lt"/>
              </a:rPr>
              <a:t>The first castle was built between 1120-1150 and was </a:t>
            </a:r>
            <a:r>
              <a:rPr lang="en-GB" dirty="0" smtClean="0">
                <a:latin typeface="+mj-lt"/>
                <a:ea typeface="Calibri" panose="020F0502020204030204" pitchFamily="34" charset="0"/>
                <a:cs typeface="Times New Roman" panose="02020603050405020304" pitchFamily="18" charset="0"/>
              </a:rPr>
              <a:t>deliberately </a:t>
            </a:r>
            <a:r>
              <a:rPr lang="en-GB" dirty="0">
                <a:latin typeface="+mj-lt"/>
                <a:ea typeface="Calibri" panose="020F0502020204030204" pitchFamily="34" charset="0"/>
                <a:cs typeface="Times New Roman" panose="02020603050405020304" pitchFamily="18" charset="0"/>
              </a:rPr>
              <a:t>set within a landscape to really show the power of the Lord, especially through hunting. The West, south and south west all had parkland around for the lord to hunt in. </a:t>
            </a:r>
            <a:r>
              <a:rPr lang="en-GB" dirty="0" smtClean="0">
                <a:latin typeface="+mj-lt"/>
                <a:ea typeface="Calibri" panose="020F0502020204030204" pitchFamily="34" charset="0"/>
                <a:cs typeface="Times New Roman" panose="02020603050405020304" pitchFamily="18" charset="0"/>
              </a:rPr>
              <a:t>The castle had no central motte strongpoint, rather great rectangular earthworks supporting the first castle made from timber and some stone.</a:t>
            </a:r>
            <a:endParaRPr lang="en-GB" dirty="0">
              <a:latin typeface="+mj-lt"/>
            </a:endParaRPr>
          </a:p>
        </p:txBody>
      </p:sp>
      <p:sp>
        <p:nvSpPr>
          <p:cNvPr id="6" name="TextBox 5"/>
          <p:cNvSpPr txBox="1"/>
          <p:nvPr/>
        </p:nvSpPr>
        <p:spPr>
          <a:xfrm>
            <a:off x="1877786" y="4272677"/>
            <a:ext cx="7266214" cy="2585323"/>
          </a:xfrm>
          <a:prstGeom prst="rect">
            <a:avLst/>
          </a:prstGeom>
          <a:solidFill>
            <a:srgbClr val="FFC000"/>
          </a:solidFill>
        </p:spPr>
        <p:txBody>
          <a:bodyPr wrap="square" rtlCol="0">
            <a:spAutoFit/>
          </a:bodyPr>
          <a:lstStyle/>
          <a:p>
            <a:r>
              <a:rPr lang="en-GB" dirty="0" smtClean="0"/>
              <a:t>TASK:</a:t>
            </a:r>
          </a:p>
          <a:p>
            <a:endParaRPr lang="en-GB" dirty="0"/>
          </a:p>
          <a:p>
            <a:r>
              <a:rPr lang="en-GB" dirty="0" smtClean="0"/>
              <a:t>SKIM read the text – what do we mean by skim read?</a:t>
            </a:r>
          </a:p>
          <a:p>
            <a:endParaRPr lang="en-GB" dirty="0"/>
          </a:p>
          <a:p>
            <a:r>
              <a:rPr lang="en-GB" dirty="0" smtClean="0"/>
              <a:t>You need to scan for key words such as land, castle </a:t>
            </a:r>
            <a:r>
              <a:rPr lang="en-GB" dirty="0" err="1" smtClean="0"/>
              <a:t>etc</a:t>
            </a:r>
            <a:endParaRPr lang="en-GB" dirty="0" smtClean="0"/>
          </a:p>
          <a:p>
            <a:r>
              <a:rPr lang="en-GB" dirty="0" smtClean="0"/>
              <a:t>You don’t need to highlight</a:t>
            </a:r>
          </a:p>
          <a:p>
            <a:r>
              <a:rPr lang="en-GB" dirty="0" smtClean="0"/>
              <a:t>You’re looking for the gist of the meaning</a:t>
            </a:r>
          </a:p>
          <a:p>
            <a:endParaRPr lang="en-GB" dirty="0"/>
          </a:p>
          <a:p>
            <a:r>
              <a:rPr lang="en-GB" dirty="0" smtClean="0"/>
              <a:t>QUESTION: Was Helmsley FIRST built for Domestic or Military reasons?</a:t>
            </a:r>
            <a:endParaRPr lang="en-GB" dirty="0"/>
          </a:p>
        </p:txBody>
      </p:sp>
    </p:spTree>
    <p:extLst>
      <p:ext uri="{BB962C8B-B14F-4D97-AF65-F5344CB8AC3E}">
        <p14:creationId xmlns:p14="http://schemas.microsoft.com/office/powerpoint/2010/main" val="20113715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65126"/>
            <a:ext cx="9144000" cy="1325563"/>
          </a:xfrm>
        </p:spPr>
        <p:txBody>
          <a:bodyPr/>
          <a:lstStyle/>
          <a:p>
            <a:r>
              <a:rPr lang="en-GB" dirty="0" smtClean="0"/>
              <a:t>Why, when, where was the castle built?</a:t>
            </a:r>
            <a:endParaRPr lang="en-GB" dirty="0"/>
          </a:p>
        </p:txBody>
      </p:sp>
      <p:sp>
        <p:nvSpPr>
          <p:cNvPr id="4" name="Rectangle 3"/>
          <p:cNvSpPr/>
          <p:nvPr/>
        </p:nvSpPr>
        <p:spPr>
          <a:xfrm>
            <a:off x="-228600" y="83783"/>
            <a:ext cx="9372600" cy="646331"/>
          </a:xfrm>
          <a:prstGeom prst="rect">
            <a:avLst/>
          </a:prstGeom>
        </p:spPr>
        <p:txBody>
          <a:bodyPr wrap="square">
            <a:spAutoFit/>
          </a:bodyPr>
          <a:lstStyle/>
          <a:p>
            <a:pPr algn="ctr"/>
            <a:r>
              <a:rPr lang="en-GB" b="1" dirty="0"/>
              <a:t>Military might or domestic comfort: - </a:t>
            </a:r>
          </a:p>
          <a:p>
            <a:pPr algn="ctr"/>
            <a:r>
              <a:rPr lang="en-GB" b="1" dirty="0"/>
              <a:t>which was more important at Helmsley Castle?</a:t>
            </a:r>
          </a:p>
        </p:txBody>
      </p:sp>
      <p:sp>
        <p:nvSpPr>
          <p:cNvPr id="5" name="Rectangle 4"/>
          <p:cNvSpPr/>
          <p:nvPr/>
        </p:nvSpPr>
        <p:spPr>
          <a:xfrm>
            <a:off x="0" y="1362786"/>
            <a:ext cx="9144000" cy="5078313"/>
          </a:xfrm>
          <a:prstGeom prst="rect">
            <a:avLst/>
          </a:prstGeom>
        </p:spPr>
        <p:txBody>
          <a:bodyPr wrap="square">
            <a:spAutoFit/>
          </a:bodyPr>
          <a:lstStyle/>
          <a:p>
            <a:r>
              <a:rPr lang="en-GB" dirty="0">
                <a:latin typeface="+mj-lt"/>
                <a:ea typeface="Calibri" panose="020F0502020204030204" pitchFamily="34" charset="0"/>
                <a:cs typeface="Times New Roman" panose="02020603050405020304" pitchFamily="18" charset="0"/>
              </a:rPr>
              <a:t>Under William the Conqueror, after the ‘harrying of the north’ the land around Helmsley were ‘laid waste</a:t>
            </a:r>
            <a:r>
              <a:rPr lang="en-GB" dirty="0" smtClean="0">
                <a:latin typeface="+mj-lt"/>
                <a:ea typeface="Calibri" panose="020F0502020204030204" pitchFamily="34" charset="0"/>
                <a:cs typeface="Times New Roman" panose="02020603050405020304" pitchFamily="18" charset="0"/>
              </a:rPr>
              <a:t>’ due to the rebellions of Northern Saxons against the new Norman king. The </a:t>
            </a:r>
            <a:r>
              <a:rPr lang="en-GB" dirty="0">
                <a:latin typeface="+mj-lt"/>
                <a:ea typeface="Calibri" panose="020F0502020204030204" pitchFamily="34" charset="0"/>
                <a:cs typeface="Times New Roman" panose="02020603050405020304" pitchFamily="18" charset="0"/>
              </a:rPr>
              <a:t>land was given to Robert de </a:t>
            </a:r>
            <a:r>
              <a:rPr lang="en-GB" dirty="0" err="1" smtClean="0">
                <a:latin typeface="+mj-lt"/>
                <a:ea typeface="Calibri" panose="020F0502020204030204" pitchFamily="34" charset="0"/>
                <a:cs typeface="Times New Roman" panose="02020603050405020304" pitchFamily="18" charset="0"/>
              </a:rPr>
              <a:t>Mortain</a:t>
            </a:r>
            <a:r>
              <a:rPr lang="en-GB" dirty="0" smtClean="0">
                <a:latin typeface="+mj-lt"/>
                <a:ea typeface="Calibri" panose="020F0502020204030204" pitchFamily="34" charset="0"/>
                <a:cs typeface="Times New Roman" panose="02020603050405020304" pitchFamily="18" charset="0"/>
              </a:rPr>
              <a:t>, his half brother </a:t>
            </a:r>
            <a:r>
              <a:rPr lang="en-GB" dirty="0">
                <a:latin typeface="+mj-lt"/>
                <a:ea typeface="Calibri" panose="020F0502020204030204" pitchFamily="34" charset="0"/>
                <a:cs typeface="Times New Roman" panose="02020603050405020304" pitchFamily="18" charset="0"/>
              </a:rPr>
              <a:t>to maintain control over the local population which was under the </a:t>
            </a:r>
            <a:r>
              <a:rPr lang="en-GB" dirty="0" smtClean="0">
                <a:latin typeface="+mj-lt"/>
                <a:ea typeface="Calibri" panose="020F0502020204030204" pitchFamily="34" charset="0"/>
                <a:cs typeface="Times New Roman" panose="02020603050405020304" pitchFamily="18" charset="0"/>
              </a:rPr>
              <a:t>care </a:t>
            </a:r>
            <a:r>
              <a:rPr lang="en-GB" dirty="0">
                <a:latin typeface="+mj-lt"/>
                <a:ea typeface="Calibri" panose="020F0502020204030204" pitchFamily="34" charset="0"/>
                <a:cs typeface="Times New Roman" panose="02020603050405020304" pitchFamily="18" charset="0"/>
              </a:rPr>
              <a:t>of two </a:t>
            </a:r>
            <a:r>
              <a:rPr lang="en-GB" dirty="0" smtClean="0">
                <a:latin typeface="+mj-lt"/>
                <a:ea typeface="Calibri" panose="020F0502020204030204" pitchFamily="34" charset="0"/>
                <a:cs typeface="Times New Roman" panose="02020603050405020304" pitchFamily="18" charset="0"/>
              </a:rPr>
              <a:t>priests from Helmsley and Byland. Helmsley is recorded in the Domesday Book as </a:t>
            </a:r>
            <a:r>
              <a:rPr lang="en-GB" dirty="0" err="1" smtClean="0">
                <a:latin typeface="+mj-lt"/>
                <a:ea typeface="Calibri" panose="020F0502020204030204" pitchFamily="34" charset="0"/>
                <a:cs typeface="Times New Roman" panose="02020603050405020304" pitchFamily="18" charset="0"/>
              </a:rPr>
              <a:t>Elmeslac</a:t>
            </a:r>
            <a:r>
              <a:rPr lang="en-GB" dirty="0" smtClean="0">
                <a:latin typeface="+mj-lt"/>
                <a:ea typeface="Calibri" panose="020F0502020204030204" pitchFamily="34" charset="0"/>
                <a:cs typeface="Times New Roman" panose="02020603050405020304" pitchFamily="18" charset="0"/>
              </a:rPr>
              <a:t> with land for up to 6 ploughs and 6 by 1.5 leagues of arable and pasture land. Robert de </a:t>
            </a:r>
            <a:r>
              <a:rPr lang="en-GB" dirty="0" err="1" smtClean="0">
                <a:latin typeface="+mj-lt"/>
                <a:ea typeface="Calibri" panose="020F0502020204030204" pitchFamily="34" charset="0"/>
                <a:cs typeface="Times New Roman" panose="02020603050405020304" pitchFamily="18" charset="0"/>
              </a:rPr>
              <a:t>Mortain</a:t>
            </a:r>
            <a:r>
              <a:rPr lang="en-GB" dirty="0" smtClean="0">
                <a:latin typeface="+mj-lt"/>
                <a:ea typeface="Calibri" panose="020F0502020204030204" pitchFamily="34" charset="0"/>
                <a:cs typeface="Times New Roman" panose="02020603050405020304" pitchFamily="18" charset="0"/>
              </a:rPr>
              <a:t> </a:t>
            </a:r>
            <a:r>
              <a:rPr lang="en-GB" dirty="0">
                <a:latin typeface="+mj-lt"/>
                <a:ea typeface="Calibri" panose="020F0502020204030204" pitchFamily="34" charset="0"/>
                <a:cs typeface="Times New Roman" panose="02020603050405020304" pitchFamily="18" charset="0"/>
              </a:rPr>
              <a:t>lost the land in 1088 because he plotted to overthrow </a:t>
            </a:r>
            <a:r>
              <a:rPr lang="en-GB" dirty="0" smtClean="0">
                <a:latin typeface="+mj-lt"/>
                <a:ea typeface="Calibri" panose="020F0502020204030204" pitchFamily="34" charset="0"/>
                <a:cs typeface="Times New Roman" panose="02020603050405020304" pitchFamily="18" charset="0"/>
              </a:rPr>
              <a:t>King William II </a:t>
            </a:r>
            <a:r>
              <a:rPr lang="en-GB" dirty="0">
                <a:latin typeface="+mj-lt"/>
                <a:ea typeface="Calibri" panose="020F0502020204030204" pitchFamily="34" charset="0"/>
                <a:cs typeface="Times New Roman" panose="02020603050405020304" pitchFamily="18" charset="0"/>
              </a:rPr>
              <a:t>and the land went to the crown. </a:t>
            </a:r>
            <a:endParaRPr lang="en-GB" dirty="0" smtClean="0">
              <a:latin typeface="+mj-lt"/>
              <a:ea typeface="Calibri" panose="020F0502020204030204" pitchFamily="34" charset="0"/>
              <a:cs typeface="Times New Roman" panose="02020603050405020304" pitchFamily="18" charset="0"/>
            </a:endParaRPr>
          </a:p>
          <a:p>
            <a:pPr lvl="0">
              <a:defRPr/>
            </a:pPr>
            <a:endParaRPr lang="en-US" dirty="0">
              <a:latin typeface="+mj-lt"/>
            </a:endParaRPr>
          </a:p>
          <a:p>
            <a:pPr lvl="0">
              <a:defRPr/>
            </a:pPr>
            <a:r>
              <a:rPr lang="en-GB" dirty="0" smtClean="0">
                <a:latin typeface="+mj-lt"/>
              </a:rPr>
              <a:t>We don’t know much about the land between 1088 and 1120. In 1120 the land was granted to Walter Espec by King Henry I probably in reward for his military abilities as an army commander. Espec had estates throughout Yorkshire and Helmsley was at the centre of them. Indeed whilst the castle was being built Espec led English forces to defeat the Scots at the Battle of the Standard in </a:t>
            </a:r>
            <a:r>
              <a:rPr lang="en-GB" dirty="0" err="1" smtClean="0">
                <a:latin typeface="+mj-lt"/>
              </a:rPr>
              <a:t>Northallerton</a:t>
            </a:r>
            <a:r>
              <a:rPr lang="en-GB" dirty="0" smtClean="0">
                <a:latin typeface="+mj-lt"/>
              </a:rPr>
              <a:t> in 1135.</a:t>
            </a:r>
          </a:p>
          <a:p>
            <a:pPr lvl="0">
              <a:defRPr/>
            </a:pPr>
            <a:endParaRPr lang="en-GB" dirty="0">
              <a:latin typeface="+mj-lt"/>
            </a:endParaRPr>
          </a:p>
          <a:p>
            <a:pPr lvl="0">
              <a:defRPr/>
            </a:pPr>
            <a:r>
              <a:rPr lang="en-GB" dirty="0" smtClean="0">
                <a:latin typeface="+mj-lt"/>
              </a:rPr>
              <a:t>The first castle was built between 1120-1150 and was </a:t>
            </a:r>
            <a:r>
              <a:rPr lang="en-GB" dirty="0" smtClean="0">
                <a:latin typeface="+mj-lt"/>
                <a:ea typeface="Calibri" panose="020F0502020204030204" pitchFamily="34" charset="0"/>
                <a:cs typeface="Times New Roman" panose="02020603050405020304" pitchFamily="18" charset="0"/>
              </a:rPr>
              <a:t>deliberately </a:t>
            </a:r>
            <a:r>
              <a:rPr lang="en-GB" dirty="0">
                <a:latin typeface="+mj-lt"/>
                <a:ea typeface="Calibri" panose="020F0502020204030204" pitchFamily="34" charset="0"/>
                <a:cs typeface="Times New Roman" panose="02020603050405020304" pitchFamily="18" charset="0"/>
              </a:rPr>
              <a:t>set within a landscape to really show the power of the Lord, especially through hunting. The West, south and south west all had parkland around for the lord to hunt in. </a:t>
            </a:r>
            <a:r>
              <a:rPr lang="en-GB" dirty="0" smtClean="0">
                <a:latin typeface="+mj-lt"/>
                <a:ea typeface="Calibri" panose="020F0502020204030204" pitchFamily="34" charset="0"/>
                <a:cs typeface="Times New Roman" panose="02020603050405020304" pitchFamily="18" charset="0"/>
              </a:rPr>
              <a:t>The castle had no central motte strongpoint, rather great rectangular earthworks supporting the first castle made from timber and some stone.</a:t>
            </a:r>
            <a:endParaRPr lang="en-GB" dirty="0">
              <a:latin typeface="+mj-lt"/>
            </a:endParaRPr>
          </a:p>
        </p:txBody>
      </p:sp>
    </p:spTree>
    <p:extLst>
      <p:ext uri="{BB962C8B-B14F-4D97-AF65-F5344CB8AC3E}">
        <p14:creationId xmlns:p14="http://schemas.microsoft.com/office/powerpoint/2010/main" val="37293732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65126"/>
            <a:ext cx="9144000" cy="1325563"/>
          </a:xfrm>
        </p:spPr>
        <p:txBody>
          <a:bodyPr>
            <a:normAutofit/>
          </a:bodyPr>
          <a:lstStyle/>
          <a:p>
            <a:r>
              <a:rPr lang="en-GB" sz="3000" dirty="0" smtClean="0">
                <a:latin typeface="Comic Sans MS" panose="030F0702030302020204" pitchFamily="66" charset="0"/>
              </a:rPr>
              <a:t>Why, when, where was the castle built?</a:t>
            </a:r>
            <a:endParaRPr lang="en-GB" sz="3000" dirty="0">
              <a:latin typeface="Comic Sans MS" panose="030F0702030302020204" pitchFamily="66" charset="0"/>
            </a:endParaRPr>
          </a:p>
        </p:txBody>
      </p:sp>
      <p:sp>
        <p:nvSpPr>
          <p:cNvPr id="4" name="Rectangle 3"/>
          <p:cNvSpPr/>
          <p:nvPr/>
        </p:nvSpPr>
        <p:spPr>
          <a:xfrm>
            <a:off x="-228600" y="83783"/>
            <a:ext cx="9372600" cy="646331"/>
          </a:xfrm>
          <a:prstGeom prst="rect">
            <a:avLst/>
          </a:prstGeom>
        </p:spPr>
        <p:txBody>
          <a:bodyPr wrap="square">
            <a:spAutoFit/>
          </a:bodyPr>
          <a:lstStyle/>
          <a:p>
            <a:pPr algn="ctr"/>
            <a:r>
              <a:rPr lang="en-GB" b="1" dirty="0"/>
              <a:t>Military might or domestic comfort: - </a:t>
            </a:r>
          </a:p>
          <a:p>
            <a:pPr algn="ctr"/>
            <a:r>
              <a:rPr lang="en-GB" b="1" dirty="0"/>
              <a:t>which was more important at Helmsley Castle?</a:t>
            </a:r>
          </a:p>
        </p:txBody>
      </p:sp>
      <p:sp>
        <p:nvSpPr>
          <p:cNvPr id="5" name="Rectangle 4"/>
          <p:cNvSpPr/>
          <p:nvPr/>
        </p:nvSpPr>
        <p:spPr>
          <a:xfrm>
            <a:off x="0" y="1362786"/>
            <a:ext cx="9144000" cy="5355312"/>
          </a:xfrm>
          <a:prstGeom prst="rect">
            <a:avLst/>
          </a:prstGeom>
        </p:spPr>
        <p:txBody>
          <a:bodyPr wrap="square">
            <a:spAutoFit/>
          </a:bodyPr>
          <a:lstStyle/>
          <a:p>
            <a:r>
              <a:rPr lang="en-GB" dirty="0">
                <a:latin typeface="Comic Sans MS" panose="030F0702030302020204" pitchFamily="66" charset="0"/>
                <a:ea typeface="Calibri" panose="020F0502020204030204" pitchFamily="34" charset="0"/>
                <a:cs typeface="Times New Roman" panose="02020603050405020304" pitchFamily="18" charset="0"/>
              </a:rPr>
              <a:t>Under William the Conqueror, after the </a:t>
            </a:r>
            <a:r>
              <a:rPr lang="en-GB" dirty="0" smtClean="0">
                <a:latin typeface="Comic Sans MS" panose="030F0702030302020204" pitchFamily="66" charset="0"/>
                <a:ea typeface="Calibri" panose="020F0502020204030204" pitchFamily="34" charset="0"/>
                <a:cs typeface="Times New Roman" panose="02020603050405020304" pitchFamily="18" charset="0"/>
              </a:rPr>
              <a:t>rebellions </a:t>
            </a:r>
            <a:r>
              <a:rPr lang="en-GB" dirty="0">
                <a:latin typeface="Comic Sans MS" panose="030F0702030302020204" pitchFamily="66" charset="0"/>
                <a:ea typeface="Calibri" panose="020F0502020204030204" pitchFamily="34" charset="0"/>
                <a:cs typeface="Times New Roman" panose="02020603050405020304" pitchFamily="18" charset="0"/>
              </a:rPr>
              <a:t>of </a:t>
            </a:r>
            <a:r>
              <a:rPr lang="en-GB" dirty="0" smtClean="0">
                <a:latin typeface="Comic Sans MS" panose="030F0702030302020204" pitchFamily="66" charset="0"/>
                <a:ea typeface="Calibri" panose="020F0502020204030204" pitchFamily="34" charset="0"/>
                <a:cs typeface="Times New Roman" panose="02020603050405020304" pitchFamily="18" charset="0"/>
              </a:rPr>
              <a:t>Northerners the land </a:t>
            </a:r>
            <a:r>
              <a:rPr lang="en-GB" dirty="0">
                <a:latin typeface="Comic Sans MS" panose="030F0702030302020204" pitchFamily="66" charset="0"/>
                <a:ea typeface="Calibri" panose="020F0502020204030204" pitchFamily="34" charset="0"/>
                <a:cs typeface="Times New Roman" panose="02020603050405020304" pitchFamily="18" charset="0"/>
              </a:rPr>
              <a:t>around Helmsley were ‘laid waste</a:t>
            </a:r>
            <a:r>
              <a:rPr lang="en-GB" dirty="0" smtClean="0">
                <a:latin typeface="Comic Sans MS" panose="030F0702030302020204" pitchFamily="66" charset="0"/>
                <a:ea typeface="Calibri" panose="020F0502020204030204" pitchFamily="34" charset="0"/>
                <a:cs typeface="Times New Roman" panose="02020603050405020304" pitchFamily="18" charset="0"/>
              </a:rPr>
              <a:t>’. The </a:t>
            </a:r>
            <a:r>
              <a:rPr lang="en-GB" dirty="0">
                <a:latin typeface="Comic Sans MS" panose="030F0702030302020204" pitchFamily="66" charset="0"/>
                <a:ea typeface="Calibri" panose="020F0502020204030204" pitchFamily="34" charset="0"/>
                <a:cs typeface="Times New Roman" panose="02020603050405020304" pitchFamily="18" charset="0"/>
              </a:rPr>
              <a:t>land was given to Robert de </a:t>
            </a:r>
            <a:r>
              <a:rPr lang="en-GB" dirty="0" err="1" smtClean="0">
                <a:latin typeface="Comic Sans MS" panose="030F0702030302020204" pitchFamily="66" charset="0"/>
                <a:ea typeface="Calibri" panose="020F0502020204030204" pitchFamily="34" charset="0"/>
                <a:cs typeface="Times New Roman" panose="02020603050405020304" pitchFamily="18" charset="0"/>
              </a:rPr>
              <a:t>Mortain</a:t>
            </a:r>
            <a:r>
              <a:rPr lang="en-GB" dirty="0" smtClean="0">
                <a:latin typeface="Comic Sans MS" panose="030F0702030302020204" pitchFamily="66" charset="0"/>
                <a:ea typeface="Calibri" panose="020F0502020204030204" pitchFamily="34" charset="0"/>
                <a:cs typeface="Times New Roman" panose="02020603050405020304" pitchFamily="18" charset="0"/>
              </a:rPr>
              <a:t>, his half brother </a:t>
            </a:r>
            <a:r>
              <a:rPr lang="en-GB" dirty="0">
                <a:latin typeface="Comic Sans MS" panose="030F0702030302020204" pitchFamily="66" charset="0"/>
                <a:ea typeface="Calibri" panose="020F0502020204030204" pitchFamily="34" charset="0"/>
                <a:cs typeface="Times New Roman" panose="02020603050405020304" pitchFamily="18" charset="0"/>
              </a:rPr>
              <a:t>to maintain control over the local </a:t>
            </a:r>
            <a:r>
              <a:rPr lang="en-GB" dirty="0" smtClean="0">
                <a:latin typeface="Comic Sans MS" panose="030F0702030302020204" pitchFamily="66" charset="0"/>
                <a:ea typeface="Calibri" panose="020F0502020204030204" pitchFamily="34" charset="0"/>
                <a:cs typeface="Times New Roman" panose="02020603050405020304" pitchFamily="18" charset="0"/>
              </a:rPr>
              <a:t>population. Helmsley is recorded in the Domesday Book as </a:t>
            </a:r>
            <a:r>
              <a:rPr lang="en-GB" dirty="0" err="1" smtClean="0">
                <a:latin typeface="Comic Sans MS" panose="030F0702030302020204" pitchFamily="66" charset="0"/>
                <a:ea typeface="Calibri" panose="020F0502020204030204" pitchFamily="34" charset="0"/>
                <a:cs typeface="Times New Roman" panose="02020603050405020304" pitchFamily="18" charset="0"/>
              </a:rPr>
              <a:t>Elmeslac</a:t>
            </a:r>
            <a:r>
              <a:rPr lang="en-GB" dirty="0">
                <a:latin typeface="Comic Sans MS" panose="030F0702030302020204" pitchFamily="66" charset="0"/>
                <a:ea typeface="Calibri" panose="020F0502020204030204" pitchFamily="34" charset="0"/>
                <a:cs typeface="Times New Roman" panose="02020603050405020304" pitchFamily="18" charset="0"/>
              </a:rPr>
              <a:t> </a:t>
            </a:r>
            <a:r>
              <a:rPr lang="en-GB" dirty="0" smtClean="0">
                <a:latin typeface="Comic Sans MS" panose="030F0702030302020204" pitchFamily="66" charset="0"/>
                <a:ea typeface="Calibri" panose="020F0502020204030204" pitchFamily="34" charset="0"/>
                <a:cs typeface="Times New Roman" panose="02020603050405020304" pitchFamily="18" charset="0"/>
              </a:rPr>
              <a:t>with lots of farming land.</a:t>
            </a:r>
          </a:p>
          <a:p>
            <a:endParaRPr lang="en-GB" dirty="0">
              <a:latin typeface="Comic Sans MS" panose="030F0702030302020204" pitchFamily="66" charset="0"/>
              <a:ea typeface="Calibri" panose="020F0502020204030204" pitchFamily="34" charset="0"/>
              <a:cs typeface="Times New Roman" panose="02020603050405020304" pitchFamily="18" charset="0"/>
            </a:endParaRPr>
          </a:p>
          <a:p>
            <a:r>
              <a:rPr lang="en-GB" dirty="0" smtClean="0">
                <a:latin typeface="Comic Sans MS" panose="030F0702030302020204" pitchFamily="66" charset="0"/>
                <a:ea typeface="Calibri" panose="020F0502020204030204" pitchFamily="34" charset="0"/>
                <a:cs typeface="Times New Roman" panose="02020603050405020304" pitchFamily="18" charset="0"/>
              </a:rPr>
              <a:t>Robert de </a:t>
            </a:r>
            <a:r>
              <a:rPr lang="en-GB" dirty="0" err="1" smtClean="0">
                <a:latin typeface="Comic Sans MS" panose="030F0702030302020204" pitchFamily="66" charset="0"/>
                <a:ea typeface="Calibri" panose="020F0502020204030204" pitchFamily="34" charset="0"/>
                <a:cs typeface="Times New Roman" panose="02020603050405020304" pitchFamily="18" charset="0"/>
              </a:rPr>
              <a:t>Mortain</a:t>
            </a:r>
            <a:r>
              <a:rPr lang="en-GB" dirty="0" smtClean="0">
                <a:latin typeface="Comic Sans MS" panose="030F0702030302020204" pitchFamily="66" charset="0"/>
                <a:ea typeface="Calibri" panose="020F0502020204030204" pitchFamily="34" charset="0"/>
                <a:cs typeface="Times New Roman" panose="02020603050405020304" pitchFamily="18" charset="0"/>
              </a:rPr>
              <a:t> </a:t>
            </a:r>
            <a:r>
              <a:rPr lang="en-GB" dirty="0">
                <a:latin typeface="Comic Sans MS" panose="030F0702030302020204" pitchFamily="66" charset="0"/>
                <a:ea typeface="Calibri" panose="020F0502020204030204" pitchFamily="34" charset="0"/>
                <a:cs typeface="Times New Roman" panose="02020603050405020304" pitchFamily="18" charset="0"/>
              </a:rPr>
              <a:t>lost the land in 1088 because he plotted to overthrow </a:t>
            </a:r>
            <a:r>
              <a:rPr lang="en-GB" dirty="0" smtClean="0">
                <a:latin typeface="Comic Sans MS" panose="030F0702030302020204" pitchFamily="66" charset="0"/>
                <a:ea typeface="Calibri" panose="020F0502020204030204" pitchFamily="34" charset="0"/>
                <a:cs typeface="Times New Roman" panose="02020603050405020304" pitchFamily="18" charset="0"/>
              </a:rPr>
              <a:t>King William II </a:t>
            </a:r>
            <a:r>
              <a:rPr lang="en-GB" dirty="0">
                <a:latin typeface="Comic Sans MS" panose="030F0702030302020204" pitchFamily="66" charset="0"/>
                <a:ea typeface="Calibri" panose="020F0502020204030204" pitchFamily="34" charset="0"/>
                <a:cs typeface="Times New Roman" panose="02020603050405020304" pitchFamily="18" charset="0"/>
              </a:rPr>
              <a:t>and the land went to the crown. </a:t>
            </a:r>
            <a:endParaRPr lang="en-GB" dirty="0" smtClean="0">
              <a:latin typeface="Comic Sans MS" panose="030F0702030302020204" pitchFamily="66" charset="0"/>
              <a:ea typeface="Calibri" panose="020F0502020204030204" pitchFamily="34" charset="0"/>
              <a:cs typeface="Times New Roman" panose="02020603050405020304" pitchFamily="18" charset="0"/>
            </a:endParaRPr>
          </a:p>
          <a:p>
            <a:pPr lvl="0">
              <a:defRPr/>
            </a:pPr>
            <a:endParaRPr lang="en-US" dirty="0">
              <a:latin typeface="Comic Sans MS" panose="030F0702030302020204" pitchFamily="66" charset="0"/>
            </a:endParaRPr>
          </a:p>
          <a:p>
            <a:pPr lvl="0">
              <a:defRPr/>
            </a:pPr>
            <a:r>
              <a:rPr lang="en-GB" dirty="0" smtClean="0">
                <a:latin typeface="Comic Sans MS" panose="030F0702030302020204" pitchFamily="66" charset="0"/>
              </a:rPr>
              <a:t>We don’t know much about the land between 1088 and 1120. </a:t>
            </a:r>
          </a:p>
          <a:p>
            <a:pPr lvl="0">
              <a:defRPr/>
            </a:pPr>
            <a:endParaRPr lang="en-GB" dirty="0">
              <a:latin typeface="Comic Sans MS" panose="030F0702030302020204" pitchFamily="66" charset="0"/>
            </a:endParaRPr>
          </a:p>
          <a:p>
            <a:pPr lvl="0">
              <a:defRPr/>
            </a:pPr>
            <a:r>
              <a:rPr lang="en-GB" dirty="0" smtClean="0">
                <a:latin typeface="Comic Sans MS" panose="030F0702030302020204" pitchFamily="66" charset="0"/>
              </a:rPr>
              <a:t>In 1120 the land was granted to Walter Espec by King Henry I. Espec had estates throughout Yorkshire and Helmsley was at the centre of them. </a:t>
            </a:r>
          </a:p>
          <a:p>
            <a:pPr lvl="0">
              <a:defRPr/>
            </a:pPr>
            <a:endParaRPr lang="en-GB" dirty="0">
              <a:latin typeface="Comic Sans MS" panose="030F0702030302020204" pitchFamily="66" charset="0"/>
            </a:endParaRPr>
          </a:p>
          <a:p>
            <a:pPr lvl="0">
              <a:defRPr/>
            </a:pPr>
            <a:r>
              <a:rPr lang="en-GB" dirty="0" smtClean="0">
                <a:latin typeface="Comic Sans MS" panose="030F0702030302020204" pitchFamily="66" charset="0"/>
              </a:rPr>
              <a:t>The first castle was built between 1120-1150 and was </a:t>
            </a:r>
            <a:r>
              <a:rPr lang="en-GB" dirty="0" smtClean="0">
                <a:latin typeface="Comic Sans MS" panose="030F0702030302020204" pitchFamily="66" charset="0"/>
                <a:ea typeface="Calibri" panose="020F0502020204030204" pitchFamily="34" charset="0"/>
                <a:cs typeface="Times New Roman" panose="02020603050405020304" pitchFamily="18" charset="0"/>
              </a:rPr>
              <a:t>deliberately </a:t>
            </a:r>
            <a:r>
              <a:rPr lang="en-GB" dirty="0">
                <a:latin typeface="Comic Sans MS" panose="030F0702030302020204" pitchFamily="66" charset="0"/>
                <a:ea typeface="Calibri" panose="020F0502020204030204" pitchFamily="34" charset="0"/>
                <a:cs typeface="Times New Roman" panose="02020603050405020304" pitchFamily="18" charset="0"/>
              </a:rPr>
              <a:t>set within a landscape to really show the power of the Lord, especially through hunting. </a:t>
            </a:r>
            <a:endParaRPr lang="en-GB" dirty="0" smtClean="0">
              <a:latin typeface="Comic Sans MS" panose="030F0702030302020204" pitchFamily="66" charset="0"/>
              <a:ea typeface="Calibri" panose="020F0502020204030204" pitchFamily="34" charset="0"/>
              <a:cs typeface="Times New Roman" panose="02020603050405020304" pitchFamily="18" charset="0"/>
            </a:endParaRPr>
          </a:p>
          <a:p>
            <a:pPr lvl="0">
              <a:defRPr/>
            </a:pPr>
            <a:endParaRPr lang="en-GB" dirty="0">
              <a:latin typeface="Comic Sans MS" panose="030F0702030302020204" pitchFamily="66" charset="0"/>
              <a:ea typeface="Calibri" panose="020F0502020204030204" pitchFamily="34" charset="0"/>
              <a:cs typeface="Times New Roman" panose="02020603050405020304" pitchFamily="18" charset="0"/>
            </a:endParaRPr>
          </a:p>
          <a:p>
            <a:pPr lvl="0">
              <a:defRPr/>
            </a:pPr>
            <a:r>
              <a:rPr lang="en-GB" dirty="0" smtClean="0">
                <a:latin typeface="Comic Sans MS" panose="030F0702030302020204" pitchFamily="66" charset="0"/>
                <a:ea typeface="Calibri" panose="020F0502020204030204" pitchFamily="34" charset="0"/>
                <a:cs typeface="Times New Roman" panose="02020603050405020304" pitchFamily="18" charset="0"/>
              </a:rPr>
              <a:t>The </a:t>
            </a:r>
            <a:r>
              <a:rPr lang="en-GB" dirty="0">
                <a:latin typeface="Comic Sans MS" panose="030F0702030302020204" pitchFamily="66" charset="0"/>
                <a:ea typeface="Calibri" panose="020F0502020204030204" pitchFamily="34" charset="0"/>
                <a:cs typeface="Times New Roman" panose="02020603050405020304" pitchFamily="18" charset="0"/>
              </a:rPr>
              <a:t>West, south and south west all had parkland around for the lord to hunt in. </a:t>
            </a:r>
            <a:r>
              <a:rPr lang="en-GB" dirty="0" smtClean="0">
                <a:latin typeface="Comic Sans MS" panose="030F0702030302020204" pitchFamily="66" charset="0"/>
                <a:ea typeface="Calibri" panose="020F0502020204030204" pitchFamily="34" charset="0"/>
                <a:cs typeface="Times New Roman" panose="02020603050405020304" pitchFamily="18" charset="0"/>
              </a:rPr>
              <a:t>The castle had no central motte strongpoint, rather great rectangular earthworks supporting the first castle made from timber and some stone.</a:t>
            </a:r>
            <a:endParaRPr lang="en-GB" dirty="0">
              <a:latin typeface="Comic Sans MS" panose="030F0702030302020204" pitchFamily="66" charset="0"/>
            </a:endParaRPr>
          </a:p>
        </p:txBody>
      </p:sp>
    </p:spTree>
    <p:extLst>
      <p:ext uri="{BB962C8B-B14F-4D97-AF65-F5344CB8AC3E}">
        <p14:creationId xmlns:p14="http://schemas.microsoft.com/office/powerpoint/2010/main" val="160027210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5000" dirty="0" smtClean="0"/>
              <a:t>Why is local </a:t>
            </a:r>
            <a:r>
              <a:rPr lang="en-US" sz="5000" smtClean="0"/>
              <a:t>history important? </a:t>
            </a:r>
            <a:endParaRPr lang="en-US" sz="5000"/>
          </a:p>
        </p:txBody>
      </p:sp>
    </p:spTree>
    <p:extLst>
      <p:ext uri="{BB962C8B-B14F-4D97-AF65-F5344CB8AC3E}">
        <p14:creationId xmlns:p14="http://schemas.microsoft.com/office/powerpoint/2010/main" val="29743425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pic>
        <p:nvPicPr>
          <p:cNvPr id="4" name="Picture 2" descr="Image result for pickering castl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08" y="1494264"/>
            <a:ext cx="9157616" cy="6064647"/>
          </a:xfrm>
          <a:prstGeom prst="rect">
            <a:avLst/>
          </a:prstGeom>
          <a:noFill/>
          <a:extLst>
            <a:ext uri="{909E8E84-426E-40DD-AFC4-6F175D3DCCD1}">
              <a14:hiddenFill xmlns:a14="http://schemas.microsoft.com/office/drawing/2010/main">
                <a:solidFill>
                  <a:srgbClr val="FFFFFF"/>
                </a:solidFill>
              </a14:hiddenFill>
            </a:ext>
          </a:extLst>
        </p:spPr>
      </p:pic>
      <p:sp>
        <p:nvSpPr>
          <p:cNvPr id="5" name="Text Box 4"/>
          <p:cNvSpPr txBox="1">
            <a:spLocks noChangeArrowheads="1"/>
          </p:cNvSpPr>
          <p:nvPr/>
        </p:nvSpPr>
        <p:spPr bwMode="auto">
          <a:xfrm>
            <a:off x="0" y="0"/>
            <a:ext cx="9144000" cy="1892826"/>
          </a:xfrm>
          <a:prstGeom prst="rect">
            <a:avLst/>
          </a:prstGeom>
          <a:solidFill>
            <a:schemeClr val="bg1">
              <a:lumMod val="95000"/>
            </a:schemeClr>
          </a:solidFill>
          <a:ln>
            <a:noFill/>
          </a:ln>
          <a:effectLst/>
          <a:extLst/>
        </p:spPr>
        <p:txBody>
          <a:bodyPr wrap="square">
            <a:spAutoFit/>
          </a:bodyPr>
          <a:lstStyle>
            <a:lvl1pPr>
              <a:spcBef>
                <a:spcPct val="20000"/>
              </a:spcBef>
              <a:buChar char="•"/>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50000"/>
              </a:spcBef>
              <a:buFontTx/>
              <a:buNone/>
            </a:pPr>
            <a:r>
              <a:rPr lang="en-GB" altLang="en-US" sz="1800" dirty="0"/>
              <a:t>Q: What features make this place easy to defend?</a:t>
            </a:r>
          </a:p>
          <a:p>
            <a:pPr eaLnBrk="1" hangingPunct="1">
              <a:spcBef>
                <a:spcPct val="50000"/>
              </a:spcBef>
              <a:buFontTx/>
              <a:buNone/>
            </a:pPr>
            <a:r>
              <a:rPr lang="en-GB" altLang="en-US" sz="1800" dirty="0"/>
              <a:t>Q: which parts are most difficult to defend?</a:t>
            </a:r>
          </a:p>
          <a:p>
            <a:pPr eaLnBrk="1" hangingPunct="1">
              <a:spcBef>
                <a:spcPct val="50000"/>
              </a:spcBef>
              <a:buFontTx/>
              <a:buNone/>
            </a:pPr>
            <a:r>
              <a:rPr lang="en-GB" altLang="en-US" sz="1800" dirty="0"/>
              <a:t>Q: If you were an attacker, how might you attack the castle</a:t>
            </a:r>
            <a:r>
              <a:rPr lang="en-GB" altLang="en-US" sz="1800" dirty="0" smtClean="0"/>
              <a:t>?</a:t>
            </a:r>
          </a:p>
          <a:p>
            <a:pPr eaLnBrk="1" hangingPunct="1">
              <a:spcBef>
                <a:spcPct val="50000"/>
              </a:spcBef>
              <a:buFontTx/>
              <a:buNone/>
            </a:pPr>
            <a:r>
              <a:rPr lang="en-GB" altLang="en-US" sz="1800" dirty="0" smtClean="0"/>
              <a:t>Q: Why were Motte and Bailey Castles built by the Normans and later in the Middle Ages?</a:t>
            </a:r>
            <a:endParaRPr lang="en-GB" altLang="en-US" sz="1800" dirty="0"/>
          </a:p>
        </p:txBody>
      </p:sp>
      <p:sp>
        <p:nvSpPr>
          <p:cNvPr id="6" name="Rectangle 5"/>
          <p:cNvSpPr/>
          <p:nvPr/>
        </p:nvSpPr>
        <p:spPr>
          <a:xfrm>
            <a:off x="124690" y="6311899"/>
            <a:ext cx="6489865" cy="1477328"/>
          </a:xfrm>
          <a:prstGeom prst="rect">
            <a:avLst/>
          </a:prstGeom>
        </p:spPr>
        <p:txBody>
          <a:bodyPr wrap="square">
            <a:spAutoFit/>
          </a:bodyPr>
          <a:lstStyle/>
          <a:p>
            <a:r>
              <a:rPr lang="en-US" dirty="0">
                <a:hlinkClick r:id="rId3"/>
              </a:rPr>
              <a:t>https://</a:t>
            </a:r>
            <a:r>
              <a:rPr lang="en-US" dirty="0" smtClean="0">
                <a:hlinkClick r:id="rId3"/>
              </a:rPr>
              <a:t>www.youtube.com/watch?v=KwF8ScdOgQ0&amp;t=3s</a:t>
            </a:r>
            <a:endParaRPr lang="en-US" dirty="0" smtClean="0"/>
          </a:p>
          <a:p>
            <a:r>
              <a:rPr lang="en-US" dirty="0">
                <a:hlinkClick r:id="rId4"/>
              </a:rPr>
              <a:t>https://</a:t>
            </a:r>
            <a:r>
              <a:rPr lang="en-US" dirty="0" smtClean="0">
                <a:hlinkClick r:id="rId4"/>
              </a:rPr>
              <a:t>www.youtube.com/watch?v=6VhLzMnwqI0</a:t>
            </a:r>
            <a:endParaRPr lang="en-US" dirty="0" smtClean="0"/>
          </a:p>
          <a:p>
            <a:r>
              <a:rPr lang="en-US" dirty="0" smtClean="0"/>
              <a:t>Optional videos</a:t>
            </a:r>
          </a:p>
          <a:p>
            <a:endParaRPr lang="en-US" dirty="0" smtClean="0"/>
          </a:p>
          <a:p>
            <a:endParaRPr lang="en-US" dirty="0"/>
          </a:p>
        </p:txBody>
      </p:sp>
    </p:spTree>
    <p:extLst>
      <p:ext uri="{BB962C8B-B14F-4D97-AF65-F5344CB8AC3E}">
        <p14:creationId xmlns:p14="http://schemas.microsoft.com/office/powerpoint/2010/main" val="357592264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325098"/>
            <a:ext cx="9144000" cy="1325563"/>
          </a:xfrm>
        </p:spPr>
        <p:txBody>
          <a:bodyPr>
            <a:normAutofit fontScale="90000"/>
          </a:bodyPr>
          <a:lstStyle/>
          <a:p>
            <a:r>
              <a:rPr lang="en-GB" dirty="0" smtClean="0"/>
              <a:t>Now that we have a sense of the events experienced at the castle, what about the physical remains; what can they tell us about the events and changes the castle has experienced? What questions do they raise?</a:t>
            </a:r>
            <a:endParaRPr lang="en-GB" dirty="0"/>
          </a:p>
        </p:txBody>
      </p:sp>
      <p:sp>
        <p:nvSpPr>
          <p:cNvPr id="4" name="Title 1"/>
          <p:cNvSpPr txBox="1">
            <a:spLocks/>
          </p:cNvSpPr>
          <p:nvPr/>
        </p:nvSpPr>
        <p:spPr>
          <a:xfrm>
            <a:off x="0" y="100083"/>
            <a:ext cx="9144000" cy="350491"/>
          </a:xfrm>
          <a:prstGeom prst="rect">
            <a:avLst/>
          </a:prstGeom>
        </p:spPr>
        <p:txBody>
          <a:bodyPr vert="horz" lIns="91440" tIns="45720" rIns="91440" bIns="45720" rtlCol="0" anchor="ctr">
            <a:normAutofit fontScale="4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dirty="0"/>
              <a:t>Military </a:t>
            </a:r>
            <a:r>
              <a:rPr lang="en-GB" dirty="0" smtClean="0"/>
              <a:t>might </a:t>
            </a:r>
            <a:r>
              <a:rPr lang="en-GB" dirty="0"/>
              <a:t>or domestic comfort: - which was more important at </a:t>
            </a:r>
            <a:r>
              <a:rPr lang="en-GB" dirty="0" smtClean="0"/>
              <a:t>Helmsley </a:t>
            </a:r>
            <a:r>
              <a:rPr lang="en-GB" dirty="0"/>
              <a:t>Castle?</a:t>
            </a:r>
          </a:p>
        </p:txBody>
      </p:sp>
      <p:sp>
        <p:nvSpPr>
          <p:cNvPr id="3" name="TextBox 2"/>
          <p:cNvSpPr txBox="1"/>
          <p:nvPr/>
        </p:nvSpPr>
        <p:spPr>
          <a:xfrm>
            <a:off x="914400" y="3906982"/>
            <a:ext cx="1971304" cy="477054"/>
          </a:xfrm>
          <a:prstGeom prst="rect">
            <a:avLst/>
          </a:prstGeom>
          <a:noFill/>
        </p:spPr>
        <p:txBody>
          <a:bodyPr wrap="square" rtlCol="0">
            <a:spAutoFit/>
          </a:bodyPr>
          <a:lstStyle/>
          <a:p>
            <a:r>
              <a:rPr lang="en-US" sz="2500" smtClean="0"/>
              <a:t>Walls</a:t>
            </a:r>
            <a:endParaRPr lang="en-US" sz="2500"/>
          </a:p>
        </p:txBody>
      </p:sp>
      <p:sp>
        <p:nvSpPr>
          <p:cNvPr id="5" name="TextBox 4"/>
          <p:cNvSpPr txBox="1"/>
          <p:nvPr/>
        </p:nvSpPr>
        <p:spPr>
          <a:xfrm>
            <a:off x="3107635" y="4881016"/>
            <a:ext cx="1971304" cy="477054"/>
          </a:xfrm>
          <a:prstGeom prst="rect">
            <a:avLst/>
          </a:prstGeom>
          <a:noFill/>
        </p:spPr>
        <p:txBody>
          <a:bodyPr wrap="square" rtlCol="0">
            <a:spAutoFit/>
          </a:bodyPr>
          <a:lstStyle/>
          <a:p>
            <a:r>
              <a:rPr lang="en-US" sz="2500" dirty="0" smtClean="0"/>
              <a:t>Gates</a:t>
            </a:r>
            <a:endParaRPr lang="en-US" sz="2500" dirty="0"/>
          </a:p>
        </p:txBody>
      </p:sp>
      <p:sp>
        <p:nvSpPr>
          <p:cNvPr id="6" name="TextBox 5"/>
          <p:cNvSpPr txBox="1"/>
          <p:nvPr/>
        </p:nvSpPr>
        <p:spPr>
          <a:xfrm>
            <a:off x="4081670" y="3169347"/>
            <a:ext cx="2461634" cy="861774"/>
          </a:xfrm>
          <a:prstGeom prst="rect">
            <a:avLst/>
          </a:prstGeom>
          <a:noFill/>
        </p:spPr>
        <p:txBody>
          <a:bodyPr wrap="square" rtlCol="0">
            <a:spAutoFit/>
          </a:bodyPr>
          <a:lstStyle/>
          <a:p>
            <a:r>
              <a:rPr lang="en-US" sz="2500" dirty="0" smtClean="0"/>
              <a:t>Windows/doors (or lack of)</a:t>
            </a:r>
            <a:endParaRPr lang="en-US" sz="2500" dirty="0"/>
          </a:p>
        </p:txBody>
      </p:sp>
      <p:sp>
        <p:nvSpPr>
          <p:cNvPr id="7" name="TextBox 6"/>
          <p:cNvSpPr txBox="1"/>
          <p:nvPr/>
        </p:nvSpPr>
        <p:spPr>
          <a:xfrm>
            <a:off x="6685721" y="4653546"/>
            <a:ext cx="1971304" cy="861774"/>
          </a:xfrm>
          <a:prstGeom prst="rect">
            <a:avLst/>
          </a:prstGeom>
          <a:noFill/>
        </p:spPr>
        <p:txBody>
          <a:bodyPr wrap="square" rtlCol="0">
            <a:spAutoFit/>
          </a:bodyPr>
          <a:lstStyle/>
          <a:p>
            <a:r>
              <a:rPr lang="en-US" sz="2500" dirty="0" smtClean="0"/>
              <a:t>Remains of walls</a:t>
            </a:r>
            <a:endParaRPr lang="en-US" sz="2500" dirty="0"/>
          </a:p>
        </p:txBody>
      </p:sp>
      <p:sp>
        <p:nvSpPr>
          <p:cNvPr id="8" name="TextBox 7"/>
          <p:cNvSpPr txBox="1"/>
          <p:nvPr/>
        </p:nvSpPr>
        <p:spPr>
          <a:xfrm>
            <a:off x="4714417" y="5627150"/>
            <a:ext cx="1971304" cy="477054"/>
          </a:xfrm>
          <a:prstGeom prst="rect">
            <a:avLst/>
          </a:prstGeom>
          <a:noFill/>
        </p:spPr>
        <p:txBody>
          <a:bodyPr wrap="square" rtlCol="0">
            <a:spAutoFit/>
          </a:bodyPr>
          <a:lstStyle/>
          <a:p>
            <a:r>
              <a:rPr lang="en-US" sz="2500" dirty="0" smtClean="0"/>
              <a:t>earthworks</a:t>
            </a:r>
            <a:endParaRPr lang="en-US" sz="2500" dirty="0"/>
          </a:p>
        </p:txBody>
      </p:sp>
      <p:sp>
        <p:nvSpPr>
          <p:cNvPr id="9" name="TextBox 8"/>
          <p:cNvSpPr txBox="1"/>
          <p:nvPr/>
        </p:nvSpPr>
        <p:spPr>
          <a:xfrm>
            <a:off x="914400" y="5996482"/>
            <a:ext cx="1971304" cy="477054"/>
          </a:xfrm>
          <a:prstGeom prst="rect">
            <a:avLst/>
          </a:prstGeom>
          <a:noFill/>
        </p:spPr>
        <p:txBody>
          <a:bodyPr wrap="square" rtlCol="0">
            <a:spAutoFit/>
          </a:bodyPr>
          <a:lstStyle/>
          <a:p>
            <a:r>
              <a:rPr lang="en-US" sz="2500" smtClean="0"/>
              <a:t>Rooms</a:t>
            </a:r>
            <a:endParaRPr lang="en-US" sz="2500" dirty="0"/>
          </a:p>
        </p:txBody>
      </p:sp>
      <p:sp>
        <p:nvSpPr>
          <p:cNvPr id="10" name="TextBox 9"/>
          <p:cNvSpPr txBox="1"/>
          <p:nvPr/>
        </p:nvSpPr>
        <p:spPr>
          <a:xfrm>
            <a:off x="7671373" y="2989413"/>
            <a:ext cx="1971304" cy="477054"/>
          </a:xfrm>
          <a:prstGeom prst="rect">
            <a:avLst/>
          </a:prstGeom>
          <a:noFill/>
        </p:spPr>
        <p:txBody>
          <a:bodyPr wrap="square" rtlCol="0">
            <a:spAutoFit/>
          </a:bodyPr>
          <a:lstStyle/>
          <a:p>
            <a:r>
              <a:rPr lang="en-US" sz="2500" dirty="0" smtClean="0"/>
              <a:t>Towers</a:t>
            </a:r>
            <a:endParaRPr lang="en-US" sz="2500" dirty="0"/>
          </a:p>
        </p:txBody>
      </p:sp>
    </p:spTree>
    <p:extLst>
      <p:ext uri="{BB962C8B-B14F-4D97-AF65-F5344CB8AC3E}">
        <p14:creationId xmlns:p14="http://schemas.microsoft.com/office/powerpoint/2010/main" val="232460642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GB" dirty="0" smtClean="0"/>
              <a:t>Sensible shoes</a:t>
            </a:r>
            <a:br>
              <a:rPr lang="en-GB" dirty="0" smtClean="0"/>
            </a:br>
            <a:r>
              <a:rPr lang="en-GB" dirty="0" smtClean="0"/>
              <a:t>coat!</a:t>
            </a:r>
            <a:br>
              <a:rPr lang="en-GB" dirty="0" smtClean="0"/>
            </a:br>
            <a:r>
              <a:rPr lang="en-GB" dirty="0" smtClean="0"/>
              <a:t>Groups</a:t>
            </a:r>
            <a:br>
              <a:rPr lang="en-GB" dirty="0" smtClean="0"/>
            </a:br>
            <a:r>
              <a:rPr lang="en-GB" dirty="0" smtClean="0"/>
              <a:t>camera!</a:t>
            </a:r>
            <a:endParaRPr lang="en-GB" dirty="0"/>
          </a:p>
        </p:txBody>
      </p:sp>
      <p:sp>
        <p:nvSpPr>
          <p:cNvPr id="3" name="Subtitle 2"/>
          <p:cNvSpPr>
            <a:spLocks noGrp="1"/>
          </p:cNvSpPr>
          <p:nvPr>
            <p:ph type="subTitle" idx="1"/>
          </p:nvPr>
        </p:nvSpPr>
        <p:spPr/>
        <p:txBody>
          <a:bodyPr/>
          <a:lstStyle/>
          <a:p>
            <a:endParaRPr lang="en-GB"/>
          </a:p>
        </p:txBody>
      </p:sp>
    </p:spTree>
    <p:extLst>
      <p:ext uri="{BB962C8B-B14F-4D97-AF65-F5344CB8AC3E}">
        <p14:creationId xmlns:p14="http://schemas.microsoft.com/office/powerpoint/2010/main" val="89127884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cxnSp>
        <p:nvCxnSpPr>
          <p:cNvPr id="5" name="Straight Connector 4"/>
          <p:cNvCxnSpPr/>
          <p:nvPr/>
        </p:nvCxnSpPr>
        <p:spPr>
          <a:xfrm>
            <a:off x="100361" y="3367668"/>
            <a:ext cx="8854068"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0" y="2687884"/>
            <a:ext cx="1204332" cy="646331"/>
          </a:xfrm>
          <a:prstGeom prst="rect">
            <a:avLst/>
          </a:prstGeom>
          <a:noFill/>
        </p:spPr>
        <p:txBody>
          <a:bodyPr wrap="square" rtlCol="0">
            <a:spAutoFit/>
          </a:bodyPr>
          <a:lstStyle/>
          <a:p>
            <a:r>
              <a:rPr lang="en-GB" dirty="0" smtClean="0"/>
              <a:t>1066 </a:t>
            </a:r>
            <a:r>
              <a:rPr lang="en-GB" dirty="0" err="1" smtClean="0"/>
              <a:t>Elmeslac</a:t>
            </a:r>
            <a:endParaRPr lang="en-GB" dirty="0"/>
          </a:p>
        </p:txBody>
      </p:sp>
      <p:sp>
        <p:nvSpPr>
          <p:cNvPr id="9" name="TextBox 8"/>
          <p:cNvSpPr txBox="1"/>
          <p:nvPr/>
        </p:nvSpPr>
        <p:spPr>
          <a:xfrm>
            <a:off x="1970049" y="3486615"/>
            <a:ext cx="1204332" cy="369332"/>
          </a:xfrm>
          <a:prstGeom prst="rect">
            <a:avLst/>
          </a:prstGeom>
          <a:noFill/>
        </p:spPr>
        <p:txBody>
          <a:bodyPr wrap="square" rtlCol="0">
            <a:spAutoFit/>
          </a:bodyPr>
          <a:lstStyle/>
          <a:p>
            <a:r>
              <a:rPr lang="en-GB" dirty="0" smtClean="0"/>
              <a:t>1100</a:t>
            </a:r>
            <a:endParaRPr lang="en-GB" dirty="0"/>
          </a:p>
        </p:txBody>
      </p:sp>
      <p:sp>
        <p:nvSpPr>
          <p:cNvPr id="10" name="TextBox 9"/>
          <p:cNvSpPr txBox="1"/>
          <p:nvPr/>
        </p:nvSpPr>
        <p:spPr>
          <a:xfrm>
            <a:off x="4047893" y="2963542"/>
            <a:ext cx="1204332" cy="369332"/>
          </a:xfrm>
          <a:prstGeom prst="rect">
            <a:avLst/>
          </a:prstGeom>
          <a:noFill/>
        </p:spPr>
        <p:txBody>
          <a:bodyPr wrap="square" rtlCol="0">
            <a:spAutoFit/>
          </a:bodyPr>
          <a:lstStyle/>
          <a:p>
            <a:r>
              <a:rPr lang="en-GB" dirty="0" smtClean="0"/>
              <a:t>1200</a:t>
            </a:r>
            <a:endParaRPr lang="en-GB" dirty="0"/>
          </a:p>
        </p:txBody>
      </p:sp>
      <p:sp>
        <p:nvSpPr>
          <p:cNvPr id="11" name="TextBox 10"/>
          <p:cNvSpPr txBox="1"/>
          <p:nvPr/>
        </p:nvSpPr>
        <p:spPr>
          <a:xfrm>
            <a:off x="6218664" y="3491674"/>
            <a:ext cx="1204332" cy="369332"/>
          </a:xfrm>
          <a:prstGeom prst="rect">
            <a:avLst/>
          </a:prstGeom>
          <a:noFill/>
        </p:spPr>
        <p:txBody>
          <a:bodyPr wrap="square" rtlCol="0">
            <a:spAutoFit/>
          </a:bodyPr>
          <a:lstStyle/>
          <a:p>
            <a:r>
              <a:rPr lang="en-GB" dirty="0" smtClean="0"/>
              <a:t>1300</a:t>
            </a:r>
            <a:endParaRPr lang="en-GB" dirty="0"/>
          </a:p>
        </p:txBody>
      </p:sp>
      <p:sp>
        <p:nvSpPr>
          <p:cNvPr id="12" name="TextBox 11"/>
          <p:cNvSpPr txBox="1"/>
          <p:nvPr/>
        </p:nvSpPr>
        <p:spPr>
          <a:xfrm>
            <a:off x="8211016" y="2963542"/>
            <a:ext cx="1204332" cy="369332"/>
          </a:xfrm>
          <a:prstGeom prst="rect">
            <a:avLst/>
          </a:prstGeom>
          <a:noFill/>
        </p:spPr>
        <p:txBody>
          <a:bodyPr wrap="square" rtlCol="0">
            <a:spAutoFit/>
          </a:bodyPr>
          <a:lstStyle/>
          <a:p>
            <a:r>
              <a:rPr lang="en-GB" dirty="0" smtClean="0"/>
              <a:t>1400</a:t>
            </a:r>
            <a:endParaRPr lang="en-GB" dirty="0"/>
          </a:p>
        </p:txBody>
      </p:sp>
    </p:spTree>
    <p:extLst>
      <p:ext uri="{BB962C8B-B14F-4D97-AF65-F5344CB8AC3E}">
        <p14:creationId xmlns:p14="http://schemas.microsoft.com/office/powerpoint/2010/main" val="334863827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cxnSp>
        <p:nvCxnSpPr>
          <p:cNvPr id="5" name="Straight Connector 4"/>
          <p:cNvCxnSpPr/>
          <p:nvPr/>
        </p:nvCxnSpPr>
        <p:spPr>
          <a:xfrm>
            <a:off x="100361" y="3367668"/>
            <a:ext cx="8854068"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0" y="2963542"/>
            <a:ext cx="1204332" cy="369332"/>
          </a:xfrm>
          <a:prstGeom prst="rect">
            <a:avLst/>
          </a:prstGeom>
          <a:noFill/>
        </p:spPr>
        <p:txBody>
          <a:bodyPr wrap="square" rtlCol="0">
            <a:spAutoFit/>
          </a:bodyPr>
          <a:lstStyle/>
          <a:p>
            <a:r>
              <a:rPr lang="en-GB" dirty="0" smtClean="0"/>
              <a:t>1500</a:t>
            </a:r>
            <a:endParaRPr lang="en-GB" dirty="0"/>
          </a:p>
        </p:txBody>
      </p:sp>
      <p:sp>
        <p:nvSpPr>
          <p:cNvPr id="9" name="TextBox 8"/>
          <p:cNvSpPr txBox="1"/>
          <p:nvPr/>
        </p:nvSpPr>
        <p:spPr>
          <a:xfrm>
            <a:off x="1970049" y="3486615"/>
            <a:ext cx="1204332" cy="369332"/>
          </a:xfrm>
          <a:prstGeom prst="rect">
            <a:avLst/>
          </a:prstGeom>
          <a:noFill/>
        </p:spPr>
        <p:txBody>
          <a:bodyPr wrap="square" rtlCol="0">
            <a:spAutoFit/>
          </a:bodyPr>
          <a:lstStyle/>
          <a:p>
            <a:r>
              <a:rPr lang="en-GB" dirty="0" smtClean="0"/>
              <a:t>1600</a:t>
            </a:r>
            <a:endParaRPr lang="en-GB" dirty="0"/>
          </a:p>
        </p:txBody>
      </p:sp>
      <p:sp>
        <p:nvSpPr>
          <p:cNvPr id="10" name="TextBox 9"/>
          <p:cNvSpPr txBox="1"/>
          <p:nvPr/>
        </p:nvSpPr>
        <p:spPr>
          <a:xfrm>
            <a:off x="4047893" y="2963542"/>
            <a:ext cx="1204332" cy="369332"/>
          </a:xfrm>
          <a:prstGeom prst="rect">
            <a:avLst/>
          </a:prstGeom>
          <a:noFill/>
        </p:spPr>
        <p:txBody>
          <a:bodyPr wrap="square" rtlCol="0">
            <a:spAutoFit/>
          </a:bodyPr>
          <a:lstStyle/>
          <a:p>
            <a:r>
              <a:rPr lang="en-GB" dirty="0" smtClean="0"/>
              <a:t>1700</a:t>
            </a:r>
            <a:endParaRPr lang="en-GB" dirty="0"/>
          </a:p>
        </p:txBody>
      </p:sp>
      <p:sp>
        <p:nvSpPr>
          <p:cNvPr id="11" name="TextBox 10"/>
          <p:cNvSpPr txBox="1"/>
          <p:nvPr/>
        </p:nvSpPr>
        <p:spPr>
          <a:xfrm>
            <a:off x="6218664" y="3491674"/>
            <a:ext cx="1204332" cy="369332"/>
          </a:xfrm>
          <a:prstGeom prst="rect">
            <a:avLst/>
          </a:prstGeom>
          <a:noFill/>
        </p:spPr>
        <p:txBody>
          <a:bodyPr wrap="square" rtlCol="0">
            <a:spAutoFit/>
          </a:bodyPr>
          <a:lstStyle/>
          <a:p>
            <a:r>
              <a:rPr lang="en-GB" dirty="0" smtClean="0"/>
              <a:t>1800</a:t>
            </a:r>
            <a:endParaRPr lang="en-GB" dirty="0"/>
          </a:p>
        </p:txBody>
      </p:sp>
      <p:sp>
        <p:nvSpPr>
          <p:cNvPr id="12" name="TextBox 11"/>
          <p:cNvSpPr txBox="1"/>
          <p:nvPr/>
        </p:nvSpPr>
        <p:spPr>
          <a:xfrm>
            <a:off x="8211016" y="2963542"/>
            <a:ext cx="1204332" cy="369332"/>
          </a:xfrm>
          <a:prstGeom prst="rect">
            <a:avLst/>
          </a:prstGeom>
          <a:noFill/>
        </p:spPr>
        <p:txBody>
          <a:bodyPr wrap="square" rtlCol="0">
            <a:spAutoFit/>
          </a:bodyPr>
          <a:lstStyle/>
          <a:p>
            <a:r>
              <a:rPr lang="en-GB" dirty="0" smtClean="0"/>
              <a:t>1900</a:t>
            </a:r>
            <a:endParaRPr lang="en-GB" dirty="0"/>
          </a:p>
        </p:txBody>
      </p:sp>
    </p:spTree>
    <p:extLst>
      <p:ext uri="{BB962C8B-B14F-4D97-AF65-F5344CB8AC3E}">
        <p14:creationId xmlns:p14="http://schemas.microsoft.com/office/powerpoint/2010/main" val="355789909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http://</a:t>
            </a:r>
            <a:r>
              <a:rPr lang="en-GB" dirty="0" err="1" smtClean="0"/>
              <a:t>www.helmsleyarchive.org.uk</a:t>
            </a:r>
            <a:r>
              <a:rPr lang="en-GB" dirty="0" smtClean="0"/>
              <a:t>/</a:t>
            </a:r>
            <a:r>
              <a:rPr lang="en-GB" dirty="0" err="1" smtClean="0"/>
              <a:t>thumbnails.php?album</a:t>
            </a:r>
            <a:r>
              <a:rPr lang="en-GB" dirty="0" smtClean="0"/>
              <a:t>=3&amp;page=1</a:t>
            </a:r>
            <a:r>
              <a:rPr lang="en-GB" smtClean="0"/>
              <a:t/>
            </a:r>
            <a:br>
              <a:rPr lang="en-GB" smtClean="0"/>
            </a:br>
            <a:r>
              <a:rPr lang="en-GB" smtClean="0"/>
              <a:t>archive pictures of the castle</a:t>
            </a:r>
            <a:endParaRPr lang="en-GB"/>
          </a:p>
        </p:txBody>
      </p:sp>
      <p:sp>
        <p:nvSpPr>
          <p:cNvPr id="3" name="Content Placeholder 2"/>
          <p:cNvSpPr>
            <a:spLocks noGrp="1"/>
          </p:cNvSpPr>
          <p:nvPr>
            <p:ph idx="1"/>
          </p:nvPr>
        </p:nvSpPr>
        <p:spPr/>
        <p:txBody>
          <a:bodyPr>
            <a:normAutofit fontScale="47500" lnSpcReduction="20000"/>
          </a:bodyPr>
          <a:lstStyle/>
          <a:p>
            <a:endParaRPr lang="en-GB" dirty="0"/>
          </a:p>
          <a:p>
            <a:r>
              <a:rPr lang="en-GB" dirty="0" smtClean="0"/>
              <a:t>A. The </a:t>
            </a:r>
            <a:r>
              <a:rPr lang="en-GB" dirty="0"/>
              <a:t>reasons for the location of the site within its surroundings. </a:t>
            </a:r>
          </a:p>
          <a:p>
            <a:r>
              <a:rPr lang="en-GB" b="1" dirty="0"/>
              <a:t>B. </a:t>
            </a:r>
            <a:r>
              <a:rPr lang="en-GB" dirty="0"/>
              <a:t>When and why people first created the site. </a:t>
            </a:r>
          </a:p>
          <a:p>
            <a:r>
              <a:rPr lang="en-GB" b="1" dirty="0"/>
              <a:t>C. </a:t>
            </a:r>
            <a:r>
              <a:rPr lang="en-GB" dirty="0"/>
              <a:t>The ways in which the site has changed over time. </a:t>
            </a:r>
          </a:p>
          <a:p>
            <a:r>
              <a:rPr lang="en-GB" b="1" dirty="0"/>
              <a:t>D. </a:t>
            </a:r>
            <a:r>
              <a:rPr lang="en-GB" dirty="0"/>
              <a:t>How the site has been used throughout its history. </a:t>
            </a:r>
          </a:p>
          <a:p>
            <a:r>
              <a:rPr lang="en-GB" b="1" dirty="0"/>
              <a:t>E. </a:t>
            </a:r>
            <a:r>
              <a:rPr lang="en-GB" dirty="0"/>
              <a:t>The diversity of activities and people associated with the site. </a:t>
            </a:r>
          </a:p>
          <a:p>
            <a:r>
              <a:rPr lang="en-GB" b="1" dirty="0"/>
              <a:t>F. </a:t>
            </a:r>
            <a:r>
              <a:rPr lang="en-GB" dirty="0"/>
              <a:t>The reasons for changes to the site and to the way it was used. </a:t>
            </a:r>
          </a:p>
          <a:p>
            <a:r>
              <a:rPr lang="en-GB" b="1" dirty="0"/>
              <a:t>G. </a:t>
            </a:r>
            <a:r>
              <a:rPr lang="en-GB" dirty="0"/>
              <a:t>Significant times in the site’s past: peak activity, major developments, and turning points. </a:t>
            </a:r>
          </a:p>
          <a:p>
            <a:r>
              <a:rPr lang="en-GB" b="1" dirty="0"/>
              <a:t>H. </a:t>
            </a:r>
            <a:r>
              <a:rPr lang="en-GB" dirty="0"/>
              <a:t>The significance of specific features in the physical remains at the site. </a:t>
            </a:r>
          </a:p>
          <a:p>
            <a:r>
              <a:rPr lang="en-GB" b="1" dirty="0"/>
              <a:t>I. </a:t>
            </a:r>
            <a:r>
              <a:rPr lang="en-GB" dirty="0"/>
              <a:t>The importance of the whole site either locally or nationally, as appropriate. </a:t>
            </a:r>
          </a:p>
          <a:p>
            <a:r>
              <a:rPr lang="en-GB" b="1" dirty="0"/>
              <a:t>J. </a:t>
            </a:r>
            <a:r>
              <a:rPr lang="en-GB" dirty="0"/>
              <a:t>The typicality of the site based on a comparison with other similar sites. </a:t>
            </a:r>
          </a:p>
          <a:p>
            <a:r>
              <a:rPr lang="en-GB" b="1" dirty="0"/>
              <a:t>K. </a:t>
            </a:r>
            <a:r>
              <a:rPr lang="en-GB" dirty="0"/>
              <a:t>What the site reveals about everyday life, attitudes and values in particular periods of history. </a:t>
            </a:r>
          </a:p>
          <a:p>
            <a:r>
              <a:rPr lang="en-GB" b="1" dirty="0"/>
              <a:t>L. </a:t>
            </a:r>
            <a:r>
              <a:rPr lang="en-GB" dirty="0"/>
              <a:t>How the physical remains may prompt questions about the past and how historians frame these as valid historical enquiries. </a:t>
            </a:r>
          </a:p>
          <a:p>
            <a:r>
              <a:rPr lang="en-GB" b="1" dirty="0"/>
              <a:t>M. </a:t>
            </a:r>
            <a:r>
              <a:rPr lang="en-GB" dirty="0"/>
              <a:t>How the physical remains can inform artistic reconstructions and other interpretations of the site. </a:t>
            </a:r>
          </a:p>
          <a:p>
            <a:r>
              <a:rPr lang="en-GB" b="1" dirty="0"/>
              <a:t>N. </a:t>
            </a:r>
            <a:r>
              <a:rPr lang="en-GB" dirty="0"/>
              <a:t>The challenges and benefits of studying the historic environment.</a:t>
            </a:r>
          </a:p>
          <a:p>
            <a:pPr marL="0" indent="0">
              <a:buNone/>
            </a:pPr>
            <a:endParaRPr lang="en-GB" dirty="0"/>
          </a:p>
        </p:txBody>
      </p:sp>
    </p:spTree>
    <p:extLst>
      <p:ext uri="{BB962C8B-B14F-4D97-AF65-F5344CB8AC3E}">
        <p14:creationId xmlns:p14="http://schemas.microsoft.com/office/powerpoint/2010/main" val="118444532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1251584" y="0"/>
            <a:ext cx="6640830" cy="6858000"/>
          </a:xfrm>
          <a:prstGeom prst="rect">
            <a:avLst/>
          </a:prstGeom>
        </p:spPr>
      </p:pic>
      <p:sp>
        <p:nvSpPr>
          <p:cNvPr id="3" name="Content Placeholder 2"/>
          <p:cNvSpPr>
            <a:spLocks noGrp="1"/>
          </p:cNvSpPr>
          <p:nvPr>
            <p:ph idx="1"/>
          </p:nvPr>
        </p:nvSpPr>
        <p:spPr>
          <a:xfrm>
            <a:off x="718516" y="5966929"/>
            <a:ext cx="7706967" cy="891071"/>
          </a:xfrm>
          <a:solidFill>
            <a:srgbClr val="FFC000"/>
          </a:solidFill>
        </p:spPr>
        <p:txBody>
          <a:bodyPr>
            <a:norm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2000" dirty="0" smtClean="0"/>
              <a:t>What defe</a:t>
            </a:r>
            <a:r>
              <a:rPr lang="en-US" sz="2000" dirty="0"/>
              <a:t>n</a:t>
            </a:r>
            <a:r>
              <a:rPr lang="en-US" sz="2000" dirty="0" smtClean="0"/>
              <a:t>sive features can you see at Helmsley? How is it similar to the traditional Motte and Bailey? How is it different?</a:t>
            </a:r>
            <a:endParaRPr lang="en-US" sz="2000" dirty="0"/>
          </a:p>
        </p:txBody>
      </p:sp>
      <p:sp>
        <p:nvSpPr>
          <p:cNvPr id="2" name="Oval 1"/>
          <p:cNvSpPr/>
          <p:nvPr/>
        </p:nvSpPr>
        <p:spPr>
          <a:xfrm>
            <a:off x="2843560" y="2085278"/>
            <a:ext cx="2219093" cy="208527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Oval 5"/>
          <p:cNvSpPr/>
          <p:nvPr/>
        </p:nvSpPr>
        <p:spPr>
          <a:xfrm>
            <a:off x="1074232" y="5131419"/>
            <a:ext cx="3062869" cy="54455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Oval 6"/>
          <p:cNvSpPr/>
          <p:nvPr/>
        </p:nvSpPr>
        <p:spPr>
          <a:xfrm rot="17334858">
            <a:off x="871826" y="3056968"/>
            <a:ext cx="2455129" cy="54455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p:cNvSpPr/>
          <p:nvPr/>
        </p:nvSpPr>
        <p:spPr>
          <a:xfrm>
            <a:off x="4107378" y="4461514"/>
            <a:ext cx="1216271" cy="1170719"/>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4057541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animBg="1"/>
      <p:bldP spid="7" grpId="0" animBg="1"/>
      <p:bldP spid="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pic>
        <p:nvPicPr>
          <p:cNvPr id="4" name="Picture 3"/>
          <p:cNvPicPr>
            <a:picLocks noChangeAspect="1"/>
          </p:cNvPicPr>
          <p:nvPr/>
        </p:nvPicPr>
        <p:blipFill>
          <a:blip r:embed="rId2"/>
          <a:stretch>
            <a:fillRect/>
          </a:stretch>
        </p:blipFill>
        <p:spPr>
          <a:xfrm>
            <a:off x="0" y="0"/>
            <a:ext cx="4480141" cy="4626652"/>
          </a:xfrm>
          <a:prstGeom prst="rect">
            <a:avLst/>
          </a:prstGeom>
        </p:spPr>
      </p:pic>
      <p:pic>
        <p:nvPicPr>
          <p:cNvPr id="5" name="Picture 6" descr="BIGmotte_and_baile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32410" y="3691368"/>
            <a:ext cx="6418848" cy="31666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5108790" y="890535"/>
            <a:ext cx="3288077" cy="2169825"/>
          </a:xfrm>
          <a:prstGeom prst="rect">
            <a:avLst/>
          </a:prstGeom>
          <a:solidFill>
            <a:srgbClr val="FFC000"/>
          </a:solidFill>
        </p:spPr>
        <p:txBody>
          <a:bodyPr wrap="square" rtlCol="0">
            <a:spAutoFit/>
          </a:bodyPr>
          <a:lstStyle/>
          <a:p>
            <a:pPr algn="ctr"/>
            <a:r>
              <a:rPr lang="en-GB" sz="2700" dirty="0" smtClean="0"/>
              <a:t>Helmsley Castle was NOT started as a Motte and Bailey castle…so why was it built?</a:t>
            </a:r>
          </a:p>
        </p:txBody>
      </p:sp>
    </p:spTree>
    <p:extLst>
      <p:ext uri="{BB962C8B-B14F-4D97-AF65-F5344CB8AC3E}">
        <p14:creationId xmlns:p14="http://schemas.microsoft.com/office/powerpoint/2010/main" val="41050729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00083"/>
            <a:ext cx="9144000" cy="350491"/>
          </a:xfrm>
        </p:spPr>
        <p:txBody>
          <a:bodyPr>
            <a:normAutofit fontScale="90000"/>
          </a:bodyPr>
          <a:lstStyle/>
          <a:p>
            <a:r>
              <a:rPr lang="en-US" dirty="0" smtClean="0"/>
              <a:t>Why build a castle at Helmsley?</a:t>
            </a:r>
            <a:endParaRPr lang="en-US" dirty="0"/>
          </a:p>
        </p:txBody>
      </p:sp>
      <p:sp>
        <p:nvSpPr>
          <p:cNvPr id="3" name="Content Placeholder 2"/>
          <p:cNvSpPr>
            <a:spLocks noGrp="1"/>
          </p:cNvSpPr>
          <p:nvPr>
            <p:ph idx="1"/>
          </p:nvPr>
        </p:nvSpPr>
        <p:spPr>
          <a:xfrm>
            <a:off x="0" y="593173"/>
            <a:ext cx="9144000" cy="4826966"/>
          </a:xfrm>
        </p:spPr>
        <p:txBody>
          <a:bodyPr>
            <a:normAutofit fontScale="92500" lnSpcReduction="10000"/>
          </a:bodyPr>
          <a:lstStyle/>
          <a:p>
            <a:pPr marL="0" marR="0" lvl="0" indent="0" defTabSz="914400" eaLnBrk="1" fontAlgn="auto" latinLnBrk="0" hangingPunct="1">
              <a:lnSpc>
                <a:spcPct val="100000"/>
              </a:lnSpc>
              <a:spcBef>
                <a:spcPts val="0"/>
              </a:spcBef>
              <a:spcAft>
                <a:spcPts val="0"/>
              </a:spcAft>
              <a:buClrTx/>
              <a:buSzTx/>
              <a:buFontTx/>
              <a:buNone/>
              <a:tabLst/>
              <a:defRPr/>
            </a:pPr>
            <a:r>
              <a:rPr lang="en-US" dirty="0" smtClean="0"/>
              <a:t>William the Conqueror established control of the North of England through granting manors and estates to his supporters and relatives – he granted the manor of Helmsley to his half brother Robert de </a:t>
            </a:r>
            <a:r>
              <a:rPr lang="en-US" dirty="0" err="1" smtClean="0"/>
              <a:t>Mortain</a:t>
            </a:r>
            <a:r>
              <a:rPr lang="en-US" dirty="0" smtClean="0"/>
              <a:t> but we have no evidence a castle was built then.</a:t>
            </a:r>
          </a:p>
          <a:p>
            <a:pPr marL="0" marR="0" lvl="0" indent="0" defTabSz="914400" eaLnBrk="1" fontAlgn="auto" latinLnBrk="0" hangingPunct="1">
              <a:lnSpc>
                <a:spcPct val="100000"/>
              </a:lnSpc>
              <a:spcBef>
                <a:spcPts val="0"/>
              </a:spcBef>
              <a:spcAft>
                <a:spcPts val="0"/>
              </a:spcAft>
              <a:buClrTx/>
              <a:buSzTx/>
              <a:buFontTx/>
              <a:buNone/>
              <a:tabLst/>
              <a:defRPr/>
            </a:pPr>
            <a:endParaRPr lang="en-US" dirty="0"/>
          </a:p>
          <a:p>
            <a:pPr marL="0" marR="0" lvl="0" indent="0" defTabSz="914400" eaLnBrk="1" fontAlgn="auto" latinLnBrk="0" hangingPunct="1">
              <a:lnSpc>
                <a:spcPct val="100000"/>
              </a:lnSpc>
              <a:spcBef>
                <a:spcPts val="0"/>
              </a:spcBef>
              <a:spcAft>
                <a:spcPts val="0"/>
              </a:spcAft>
              <a:buClrTx/>
              <a:buSzTx/>
              <a:buFontTx/>
              <a:buNone/>
              <a:tabLst/>
              <a:defRPr/>
            </a:pPr>
            <a:r>
              <a:rPr lang="en-US" dirty="0" smtClean="0"/>
              <a:t>In 1088 the new King William II confiscated these estates because Robert de </a:t>
            </a:r>
            <a:r>
              <a:rPr lang="en-US" dirty="0" err="1" smtClean="0"/>
              <a:t>Mortain</a:t>
            </a:r>
            <a:r>
              <a:rPr lang="en-US" dirty="0" smtClean="0"/>
              <a:t> had led an uprising against him and we don</a:t>
            </a:r>
            <a:r>
              <a:rPr lang="uk-UA" dirty="0" smtClean="0"/>
              <a:t>’</a:t>
            </a:r>
            <a:r>
              <a:rPr lang="en-US" dirty="0" smtClean="0"/>
              <a:t>t know much about the land until the 12</a:t>
            </a:r>
            <a:r>
              <a:rPr lang="en-US" baseline="30000" dirty="0" smtClean="0"/>
              <a:t>th</a:t>
            </a:r>
            <a:r>
              <a:rPr lang="en-US" dirty="0" smtClean="0"/>
              <a:t> Century.</a:t>
            </a:r>
          </a:p>
          <a:p>
            <a:pPr marL="0" marR="0" lvl="0" indent="0" defTabSz="914400" eaLnBrk="1" fontAlgn="auto" latinLnBrk="0" hangingPunct="1">
              <a:lnSpc>
                <a:spcPct val="100000"/>
              </a:lnSpc>
              <a:spcBef>
                <a:spcPts val="0"/>
              </a:spcBef>
              <a:spcAft>
                <a:spcPts val="0"/>
              </a:spcAft>
              <a:buClrTx/>
              <a:buSzTx/>
              <a:buFontTx/>
              <a:buNone/>
              <a:tabLst/>
              <a:defRPr/>
            </a:pPr>
            <a:endParaRPr lang="en-US" dirty="0"/>
          </a:p>
          <a:p>
            <a:pPr marL="0" marR="0" lvl="0" indent="0" defTabSz="914400" eaLnBrk="1" fontAlgn="auto" latinLnBrk="0" hangingPunct="1">
              <a:lnSpc>
                <a:spcPct val="100000"/>
              </a:lnSpc>
              <a:spcBef>
                <a:spcPts val="0"/>
              </a:spcBef>
              <a:spcAft>
                <a:spcPts val="0"/>
              </a:spcAft>
              <a:buClrTx/>
              <a:buSzTx/>
              <a:buFontTx/>
              <a:buNone/>
              <a:tabLst/>
              <a:defRPr/>
            </a:pPr>
            <a:r>
              <a:rPr lang="en-US" dirty="0" smtClean="0"/>
              <a:t>In 1120 King Henry II granted the land to Walter Espec, an army commander; and the first castle was built at Helmsley between 1120-1150.</a:t>
            </a:r>
            <a:endParaRPr lang="en-US" dirty="0"/>
          </a:p>
        </p:txBody>
      </p:sp>
      <p:sp>
        <p:nvSpPr>
          <p:cNvPr id="4" name="TextBox 3"/>
          <p:cNvSpPr txBox="1"/>
          <p:nvPr/>
        </p:nvSpPr>
        <p:spPr>
          <a:xfrm>
            <a:off x="-81614" y="5413964"/>
            <a:ext cx="7832035" cy="1477328"/>
          </a:xfrm>
          <a:prstGeom prst="rect">
            <a:avLst/>
          </a:prstGeom>
          <a:noFill/>
        </p:spPr>
        <p:txBody>
          <a:bodyPr wrap="square" rtlCol="0">
            <a:spAutoFit/>
          </a:bodyPr>
          <a:lstStyle/>
          <a:p>
            <a:r>
              <a:rPr lang="en-US" dirty="0" smtClean="0"/>
              <a:t>Q: Was a castle built as a result of the Harrying of the North?</a:t>
            </a:r>
          </a:p>
          <a:p>
            <a:endParaRPr lang="en-US" dirty="0"/>
          </a:p>
          <a:p>
            <a:r>
              <a:rPr lang="en-US" dirty="0" smtClean="0"/>
              <a:t>Q: Was a castle built as a defensive stronghold?</a:t>
            </a:r>
          </a:p>
          <a:p>
            <a:endParaRPr lang="en-US" dirty="0"/>
          </a:p>
          <a:p>
            <a:r>
              <a:rPr lang="en-US" dirty="0" smtClean="0"/>
              <a:t>Q: So why was a castle built? </a:t>
            </a:r>
            <a:endParaRPr lang="en-US" dirty="0"/>
          </a:p>
        </p:txBody>
      </p:sp>
      <p:sp>
        <p:nvSpPr>
          <p:cNvPr id="5" name="TextBox 4"/>
          <p:cNvSpPr txBox="1"/>
          <p:nvPr/>
        </p:nvSpPr>
        <p:spPr>
          <a:xfrm>
            <a:off x="6779942" y="5492899"/>
            <a:ext cx="2219416" cy="1200329"/>
          </a:xfrm>
          <a:prstGeom prst="rect">
            <a:avLst/>
          </a:prstGeom>
          <a:solidFill>
            <a:srgbClr val="FFC000"/>
          </a:solidFill>
        </p:spPr>
        <p:txBody>
          <a:bodyPr wrap="square" rtlCol="0">
            <a:spAutoFit/>
          </a:bodyPr>
          <a:lstStyle/>
          <a:p>
            <a:pPr algn="ctr"/>
            <a:r>
              <a:rPr lang="en-GB" dirty="0" smtClean="0"/>
              <a:t>In the Middle Ages,</a:t>
            </a:r>
            <a:r>
              <a:rPr lang="en-GB" dirty="0"/>
              <a:t> </a:t>
            </a:r>
            <a:r>
              <a:rPr lang="en-GB" dirty="0" smtClean="0"/>
              <a:t>what might </a:t>
            </a:r>
            <a:r>
              <a:rPr lang="en-GB" dirty="0"/>
              <a:t>a castle be used for?</a:t>
            </a:r>
          </a:p>
          <a:p>
            <a:pPr algn="ctr"/>
            <a:endParaRPr lang="en-GB" dirty="0" smtClean="0"/>
          </a:p>
        </p:txBody>
      </p:sp>
    </p:spTree>
    <p:extLst>
      <p:ext uri="{BB962C8B-B14F-4D97-AF65-F5344CB8AC3E}">
        <p14:creationId xmlns:p14="http://schemas.microsoft.com/office/powerpoint/2010/main" val="10935830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00083"/>
            <a:ext cx="9144000" cy="350491"/>
          </a:xfrm>
        </p:spPr>
        <p:txBody>
          <a:bodyPr>
            <a:normAutofit fontScale="90000"/>
          </a:bodyPr>
          <a:lstStyle/>
          <a:p>
            <a:r>
              <a:rPr lang="en-US" dirty="0" smtClean="0"/>
              <a:t>Why build a castle at Helmsley?</a:t>
            </a:r>
            <a:endParaRPr lang="en-US" dirty="0"/>
          </a:p>
        </p:txBody>
      </p:sp>
      <p:sp>
        <p:nvSpPr>
          <p:cNvPr id="3" name="Content Placeholder 2"/>
          <p:cNvSpPr>
            <a:spLocks noGrp="1"/>
          </p:cNvSpPr>
          <p:nvPr>
            <p:ph idx="1"/>
          </p:nvPr>
        </p:nvSpPr>
        <p:spPr>
          <a:xfrm>
            <a:off x="0" y="593173"/>
            <a:ext cx="9144000" cy="4826966"/>
          </a:xfrm>
        </p:spPr>
        <p:txBody>
          <a:bodyPr>
            <a:normAutofit fontScale="92500" lnSpcReduction="10000"/>
          </a:bodyPr>
          <a:lstStyle/>
          <a:p>
            <a:pPr marL="0" marR="0" lvl="0" indent="0" defTabSz="914400" eaLnBrk="1" fontAlgn="auto" latinLnBrk="0" hangingPunct="1">
              <a:lnSpc>
                <a:spcPct val="100000"/>
              </a:lnSpc>
              <a:spcBef>
                <a:spcPts val="0"/>
              </a:spcBef>
              <a:spcAft>
                <a:spcPts val="0"/>
              </a:spcAft>
              <a:buClrTx/>
              <a:buSzTx/>
              <a:buFontTx/>
              <a:buNone/>
              <a:tabLst/>
              <a:defRPr/>
            </a:pPr>
            <a:r>
              <a:rPr lang="en-US" dirty="0" smtClean="0"/>
              <a:t>William the Conqueror established control of the North of England through granting manors and estates to his supporters and relatives – he </a:t>
            </a:r>
            <a:r>
              <a:rPr lang="en-US" b="1" dirty="0" smtClean="0"/>
              <a:t>granted the manor </a:t>
            </a:r>
            <a:r>
              <a:rPr lang="en-US" dirty="0" smtClean="0"/>
              <a:t>of Helmsley to his half brother Robert de </a:t>
            </a:r>
            <a:r>
              <a:rPr lang="en-US" dirty="0" err="1" smtClean="0"/>
              <a:t>Mortain</a:t>
            </a:r>
            <a:r>
              <a:rPr lang="en-US" dirty="0" smtClean="0"/>
              <a:t> but we have no evidence a castle was built then.</a:t>
            </a:r>
          </a:p>
          <a:p>
            <a:pPr marL="0" marR="0" lvl="0" indent="0" defTabSz="914400" eaLnBrk="1" fontAlgn="auto" latinLnBrk="0" hangingPunct="1">
              <a:lnSpc>
                <a:spcPct val="100000"/>
              </a:lnSpc>
              <a:spcBef>
                <a:spcPts val="0"/>
              </a:spcBef>
              <a:spcAft>
                <a:spcPts val="0"/>
              </a:spcAft>
              <a:buClrTx/>
              <a:buSzTx/>
              <a:buFontTx/>
              <a:buNone/>
              <a:tabLst/>
              <a:defRPr/>
            </a:pPr>
            <a:endParaRPr lang="en-US" dirty="0"/>
          </a:p>
          <a:p>
            <a:pPr marL="0" marR="0" lvl="0" indent="0" defTabSz="914400" eaLnBrk="1" fontAlgn="auto" latinLnBrk="0" hangingPunct="1">
              <a:lnSpc>
                <a:spcPct val="100000"/>
              </a:lnSpc>
              <a:spcBef>
                <a:spcPts val="0"/>
              </a:spcBef>
              <a:spcAft>
                <a:spcPts val="0"/>
              </a:spcAft>
              <a:buClrTx/>
              <a:buSzTx/>
              <a:buFontTx/>
              <a:buNone/>
              <a:tabLst/>
              <a:defRPr/>
            </a:pPr>
            <a:r>
              <a:rPr lang="en-US" dirty="0" smtClean="0"/>
              <a:t>In 1088 the new King William II </a:t>
            </a:r>
            <a:r>
              <a:rPr lang="en-US" b="1" dirty="0" smtClean="0"/>
              <a:t>confiscated these estates </a:t>
            </a:r>
            <a:r>
              <a:rPr lang="en-US" dirty="0" smtClean="0"/>
              <a:t>because Robert de </a:t>
            </a:r>
            <a:r>
              <a:rPr lang="en-US" dirty="0" err="1" smtClean="0"/>
              <a:t>Mortain</a:t>
            </a:r>
            <a:r>
              <a:rPr lang="en-US" dirty="0" smtClean="0"/>
              <a:t> had led an uprising against him and we don</a:t>
            </a:r>
            <a:r>
              <a:rPr lang="uk-UA" dirty="0" smtClean="0"/>
              <a:t>’</a:t>
            </a:r>
            <a:r>
              <a:rPr lang="en-US" dirty="0" smtClean="0"/>
              <a:t>t know much about the land until the 12</a:t>
            </a:r>
            <a:r>
              <a:rPr lang="en-US" baseline="30000" dirty="0" smtClean="0"/>
              <a:t>th</a:t>
            </a:r>
            <a:r>
              <a:rPr lang="en-US" dirty="0" smtClean="0"/>
              <a:t> Century.</a:t>
            </a:r>
          </a:p>
          <a:p>
            <a:pPr marL="0" marR="0" lvl="0" indent="0" defTabSz="914400" eaLnBrk="1" fontAlgn="auto" latinLnBrk="0" hangingPunct="1">
              <a:lnSpc>
                <a:spcPct val="100000"/>
              </a:lnSpc>
              <a:spcBef>
                <a:spcPts val="0"/>
              </a:spcBef>
              <a:spcAft>
                <a:spcPts val="0"/>
              </a:spcAft>
              <a:buClrTx/>
              <a:buSzTx/>
              <a:buFontTx/>
              <a:buNone/>
              <a:tabLst/>
              <a:defRPr/>
            </a:pPr>
            <a:endParaRPr lang="en-US" dirty="0"/>
          </a:p>
          <a:p>
            <a:pPr marL="0" marR="0" lvl="0" indent="0" defTabSz="914400" eaLnBrk="1" fontAlgn="auto" latinLnBrk="0" hangingPunct="1">
              <a:lnSpc>
                <a:spcPct val="100000"/>
              </a:lnSpc>
              <a:spcBef>
                <a:spcPts val="0"/>
              </a:spcBef>
              <a:spcAft>
                <a:spcPts val="0"/>
              </a:spcAft>
              <a:buClrTx/>
              <a:buSzTx/>
              <a:buFontTx/>
              <a:buNone/>
              <a:tabLst/>
              <a:defRPr/>
            </a:pPr>
            <a:r>
              <a:rPr lang="en-US" dirty="0" smtClean="0"/>
              <a:t>In 1120 King Henry II </a:t>
            </a:r>
            <a:r>
              <a:rPr lang="en-US" b="1" dirty="0" smtClean="0"/>
              <a:t>granted the land to </a:t>
            </a:r>
            <a:r>
              <a:rPr lang="en-US" dirty="0" smtClean="0"/>
              <a:t>Walter Espec, an army commander; and the first castle was built at Helmsley between 1120-1150.</a:t>
            </a:r>
            <a:endParaRPr lang="en-US" dirty="0"/>
          </a:p>
        </p:txBody>
      </p:sp>
      <p:sp>
        <p:nvSpPr>
          <p:cNvPr id="4" name="TextBox 3"/>
          <p:cNvSpPr txBox="1"/>
          <p:nvPr/>
        </p:nvSpPr>
        <p:spPr>
          <a:xfrm>
            <a:off x="-81614" y="5413964"/>
            <a:ext cx="7832035" cy="1477328"/>
          </a:xfrm>
          <a:prstGeom prst="rect">
            <a:avLst/>
          </a:prstGeom>
          <a:noFill/>
        </p:spPr>
        <p:txBody>
          <a:bodyPr wrap="square" rtlCol="0">
            <a:spAutoFit/>
          </a:bodyPr>
          <a:lstStyle/>
          <a:p>
            <a:r>
              <a:rPr lang="en-US" dirty="0" smtClean="0"/>
              <a:t>Q: Was a castle built as a result of the Harrying of the North?</a:t>
            </a:r>
          </a:p>
          <a:p>
            <a:endParaRPr lang="en-US" dirty="0"/>
          </a:p>
          <a:p>
            <a:r>
              <a:rPr lang="en-US" dirty="0" smtClean="0"/>
              <a:t>Q: Was a castle built as a defensive stronghold?</a:t>
            </a:r>
          </a:p>
          <a:p>
            <a:endParaRPr lang="en-US" dirty="0"/>
          </a:p>
          <a:p>
            <a:r>
              <a:rPr lang="en-US" dirty="0" smtClean="0"/>
              <a:t>Q: So why was a castle built? </a:t>
            </a:r>
            <a:endParaRPr lang="en-US" dirty="0"/>
          </a:p>
        </p:txBody>
      </p:sp>
      <p:sp>
        <p:nvSpPr>
          <p:cNvPr id="5" name="TextBox 4"/>
          <p:cNvSpPr txBox="1"/>
          <p:nvPr/>
        </p:nvSpPr>
        <p:spPr>
          <a:xfrm>
            <a:off x="6779942" y="5492899"/>
            <a:ext cx="2219416" cy="1200329"/>
          </a:xfrm>
          <a:prstGeom prst="rect">
            <a:avLst/>
          </a:prstGeom>
          <a:solidFill>
            <a:srgbClr val="FFC000"/>
          </a:solidFill>
        </p:spPr>
        <p:txBody>
          <a:bodyPr wrap="square" rtlCol="0">
            <a:spAutoFit/>
          </a:bodyPr>
          <a:lstStyle/>
          <a:p>
            <a:pPr algn="ctr"/>
            <a:r>
              <a:rPr lang="en-GB" dirty="0" smtClean="0"/>
              <a:t>In the Middle Ages,</a:t>
            </a:r>
            <a:r>
              <a:rPr lang="en-GB" dirty="0"/>
              <a:t> </a:t>
            </a:r>
            <a:r>
              <a:rPr lang="en-GB" dirty="0" smtClean="0"/>
              <a:t>what might </a:t>
            </a:r>
            <a:r>
              <a:rPr lang="en-GB" dirty="0"/>
              <a:t>a castle be used for?</a:t>
            </a:r>
          </a:p>
          <a:p>
            <a:pPr algn="ctr"/>
            <a:endParaRPr lang="en-GB" dirty="0" smtClean="0"/>
          </a:p>
        </p:txBody>
      </p:sp>
    </p:spTree>
    <p:extLst>
      <p:ext uri="{BB962C8B-B14F-4D97-AF65-F5344CB8AC3E}">
        <p14:creationId xmlns:p14="http://schemas.microsoft.com/office/powerpoint/2010/main" val="29575262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100083"/>
            <a:ext cx="9144000" cy="350491"/>
          </a:xfrm>
          <a:prstGeom prst="rect">
            <a:avLst/>
          </a:prstGeom>
        </p:spPr>
        <p:txBody>
          <a:bodyPr vert="horz" lIns="91440" tIns="45720" rIns="91440" bIns="45720" rtlCol="0" anchor="ctr">
            <a:normAutofit fontScale="52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mtClean="0"/>
              <a:t>Why build a castle at Helmsley?</a:t>
            </a:r>
            <a:endParaRPr lang="en-US" dirty="0"/>
          </a:p>
        </p:txBody>
      </p:sp>
      <p:sp>
        <p:nvSpPr>
          <p:cNvPr id="5" name="TextBox 4"/>
          <p:cNvSpPr txBox="1"/>
          <p:nvPr/>
        </p:nvSpPr>
        <p:spPr>
          <a:xfrm>
            <a:off x="936702" y="1226634"/>
            <a:ext cx="7147932" cy="646331"/>
          </a:xfrm>
          <a:prstGeom prst="rect">
            <a:avLst/>
          </a:prstGeom>
          <a:noFill/>
        </p:spPr>
        <p:txBody>
          <a:bodyPr wrap="square" rtlCol="0">
            <a:spAutoFit/>
          </a:bodyPr>
          <a:lstStyle/>
          <a:p>
            <a:r>
              <a:rPr lang="en-GB" dirty="0" smtClean="0"/>
              <a:t>Helmsley was at the centre of Walter Espec’s northern lands, so what did he use it for?</a:t>
            </a:r>
            <a:endParaRPr lang="en-GB" dirty="0"/>
          </a:p>
        </p:txBody>
      </p:sp>
      <p:sp>
        <p:nvSpPr>
          <p:cNvPr id="6" name="Title 1"/>
          <p:cNvSpPr txBox="1">
            <a:spLocks/>
          </p:cNvSpPr>
          <p:nvPr/>
        </p:nvSpPr>
        <p:spPr>
          <a:xfrm>
            <a:off x="1154151" y="1549799"/>
            <a:ext cx="6713034" cy="446092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b="1" dirty="0"/>
              <a:t>Military </a:t>
            </a:r>
            <a:r>
              <a:rPr lang="en-GB" b="1" dirty="0" smtClean="0"/>
              <a:t>might </a:t>
            </a:r>
            <a:r>
              <a:rPr lang="en-GB" b="1" dirty="0"/>
              <a:t>or domestic comfort: - </a:t>
            </a:r>
            <a:endParaRPr lang="en-GB" b="1" dirty="0" smtClean="0"/>
          </a:p>
          <a:p>
            <a:pPr algn="ctr"/>
            <a:r>
              <a:rPr lang="en-GB" b="1" dirty="0" smtClean="0"/>
              <a:t>which </a:t>
            </a:r>
            <a:r>
              <a:rPr lang="en-GB" b="1" dirty="0"/>
              <a:t>was more important at </a:t>
            </a:r>
            <a:r>
              <a:rPr lang="en-GB" b="1" dirty="0" smtClean="0"/>
              <a:t>Helmsley </a:t>
            </a:r>
            <a:r>
              <a:rPr lang="en-GB" b="1" dirty="0"/>
              <a:t>Castle?</a:t>
            </a:r>
          </a:p>
        </p:txBody>
      </p:sp>
      <p:sp>
        <p:nvSpPr>
          <p:cNvPr id="7" name="TextBox 6"/>
          <p:cNvSpPr txBox="1"/>
          <p:nvPr/>
        </p:nvSpPr>
        <p:spPr>
          <a:xfrm>
            <a:off x="-4842" y="5700463"/>
            <a:ext cx="8819147" cy="1200329"/>
          </a:xfrm>
          <a:prstGeom prst="rect">
            <a:avLst/>
          </a:prstGeom>
          <a:noFill/>
        </p:spPr>
        <p:txBody>
          <a:bodyPr wrap="square" rtlCol="0">
            <a:spAutoFit/>
          </a:bodyPr>
          <a:lstStyle/>
          <a:p>
            <a:r>
              <a:rPr lang="en-GB" i="1" dirty="0" smtClean="0"/>
              <a:t>DEFINITIONS:</a:t>
            </a:r>
          </a:p>
          <a:p>
            <a:r>
              <a:rPr lang="en-GB" i="1" dirty="0" smtClean="0"/>
              <a:t>Military might: power, authority, resources and strength </a:t>
            </a:r>
          </a:p>
          <a:p>
            <a:r>
              <a:rPr lang="en-GB" i="1" dirty="0" smtClean="0"/>
              <a:t>Domestic: in the home, family, day to day life</a:t>
            </a:r>
          </a:p>
          <a:p>
            <a:r>
              <a:rPr lang="en-GB" i="1" dirty="0" smtClean="0"/>
              <a:t>Comfort: being at ease</a:t>
            </a:r>
            <a:endParaRPr lang="en-GB" i="1" dirty="0"/>
          </a:p>
        </p:txBody>
      </p:sp>
    </p:spTree>
    <p:extLst>
      <p:ext uri="{BB962C8B-B14F-4D97-AF65-F5344CB8AC3E}">
        <p14:creationId xmlns:p14="http://schemas.microsoft.com/office/powerpoint/2010/main" val="29601291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100083"/>
            <a:ext cx="9144000" cy="350491"/>
          </a:xfrm>
          <a:prstGeom prst="rect">
            <a:avLst/>
          </a:prstGeom>
        </p:spPr>
        <p:txBody>
          <a:bodyPr vert="horz" lIns="91440" tIns="45720" rIns="91440" bIns="45720" rtlCol="0" anchor="ctr">
            <a:normAutofit fontScale="4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dirty="0"/>
              <a:t>Military </a:t>
            </a:r>
            <a:r>
              <a:rPr lang="en-GB" dirty="0" smtClean="0"/>
              <a:t>might </a:t>
            </a:r>
            <a:r>
              <a:rPr lang="en-GB" dirty="0"/>
              <a:t>or domestic comfort: - which was more important at </a:t>
            </a:r>
            <a:r>
              <a:rPr lang="en-GB" dirty="0" smtClean="0"/>
              <a:t>Helmsley </a:t>
            </a:r>
            <a:r>
              <a:rPr lang="en-GB" dirty="0"/>
              <a:t>Castle?</a:t>
            </a:r>
          </a:p>
        </p:txBody>
      </p:sp>
      <p:sp>
        <p:nvSpPr>
          <p:cNvPr id="2" name="TextBox 1"/>
          <p:cNvSpPr txBox="1"/>
          <p:nvPr/>
        </p:nvSpPr>
        <p:spPr>
          <a:xfrm>
            <a:off x="3055433" y="1783892"/>
            <a:ext cx="2497873" cy="3139321"/>
          </a:xfrm>
          <a:prstGeom prst="rect">
            <a:avLst/>
          </a:prstGeom>
          <a:noFill/>
        </p:spPr>
        <p:txBody>
          <a:bodyPr wrap="square" rtlCol="0">
            <a:spAutoFit/>
          </a:bodyPr>
          <a:lstStyle/>
          <a:p>
            <a:pPr algn="ctr"/>
            <a:r>
              <a:rPr lang="en-GB" b="1" dirty="0" smtClean="0"/>
              <a:t>What do you already know about Helmsley Castle?</a:t>
            </a:r>
          </a:p>
          <a:p>
            <a:pPr algn="ctr"/>
            <a:endParaRPr lang="en-GB" b="1" dirty="0"/>
          </a:p>
          <a:p>
            <a:pPr algn="ctr"/>
            <a:r>
              <a:rPr lang="en-GB" b="1" dirty="0" smtClean="0"/>
              <a:t>What do you know about any MILITARY action it saw?</a:t>
            </a:r>
          </a:p>
          <a:p>
            <a:pPr algn="ctr"/>
            <a:endParaRPr lang="en-GB" b="1" dirty="0"/>
          </a:p>
          <a:p>
            <a:pPr algn="ctr"/>
            <a:r>
              <a:rPr lang="en-GB" b="1" dirty="0" smtClean="0"/>
              <a:t>What do you know about DOMESTIC comforts at Helmsley?</a:t>
            </a:r>
            <a:endParaRPr lang="en-GB" b="1" dirty="0"/>
          </a:p>
        </p:txBody>
      </p:sp>
      <p:sp>
        <p:nvSpPr>
          <p:cNvPr id="3" name="TextBox 2"/>
          <p:cNvSpPr txBox="1"/>
          <p:nvPr/>
        </p:nvSpPr>
        <p:spPr>
          <a:xfrm>
            <a:off x="5932449" y="3534013"/>
            <a:ext cx="3133492" cy="3323987"/>
          </a:xfrm>
          <a:prstGeom prst="rect">
            <a:avLst/>
          </a:prstGeom>
          <a:solidFill>
            <a:srgbClr val="FFC000"/>
          </a:solidFill>
        </p:spPr>
        <p:txBody>
          <a:bodyPr wrap="square" rtlCol="0">
            <a:spAutoFit/>
          </a:bodyPr>
          <a:lstStyle/>
          <a:p>
            <a:r>
              <a:rPr lang="en-GB" sz="3000" dirty="0" smtClean="0"/>
              <a:t>Use your sugar paper to scrawl down ANYTHING you already know about Helmsley! Use the questions to help you…</a:t>
            </a:r>
            <a:endParaRPr lang="en-GB" sz="3000" dirty="0"/>
          </a:p>
        </p:txBody>
      </p:sp>
    </p:spTree>
    <p:extLst>
      <p:ext uri="{BB962C8B-B14F-4D97-AF65-F5344CB8AC3E}">
        <p14:creationId xmlns:p14="http://schemas.microsoft.com/office/powerpoint/2010/main" val="366106201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2864</TotalTime>
  <Words>2947</Words>
  <Application>Microsoft Macintosh PowerPoint</Application>
  <PresentationFormat>On-screen Show (4:3)</PresentationFormat>
  <Paragraphs>411</Paragraphs>
  <Slides>34</Slides>
  <Notes>2</Notes>
  <HiddenSlides>4</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34</vt:i4>
      </vt:variant>
    </vt:vector>
  </HeadingPairs>
  <TitlesOfParts>
    <vt:vector size="40" baseType="lpstr">
      <vt:lpstr>Calibri</vt:lpstr>
      <vt:lpstr>Calibri Light</vt:lpstr>
      <vt:lpstr>Comic Sans MS</vt:lpstr>
      <vt:lpstr>Times New Roman</vt:lpstr>
      <vt:lpstr>Arial</vt:lpstr>
      <vt:lpstr>Office Theme</vt:lpstr>
      <vt:lpstr>Lesson One &amp; half</vt:lpstr>
      <vt:lpstr>PowerPoint Presentation</vt:lpstr>
      <vt:lpstr>PowerPoint Presentation</vt:lpstr>
      <vt:lpstr>PowerPoint Presentation</vt:lpstr>
      <vt:lpstr>PowerPoint Presentation</vt:lpstr>
      <vt:lpstr>Why build a castle at Helmsley?</vt:lpstr>
      <vt:lpstr>Why build a castle at Helmsley?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How does Helmsley fit in with the national timeline?</vt:lpstr>
      <vt:lpstr>Where does Helmsley fit in with the national timeline?</vt:lpstr>
      <vt:lpstr>Where does Helmsley fit in with the national timeline?</vt:lpstr>
      <vt:lpstr>Where does Helmsley fit in with the national timeline?</vt:lpstr>
      <vt:lpstr>PowerPoint Presentation</vt:lpstr>
      <vt:lpstr>Helmsley dates</vt:lpstr>
      <vt:lpstr>Where does Helmsley fit in with the national timeline?</vt:lpstr>
      <vt:lpstr>PowerPoint Presentation</vt:lpstr>
      <vt:lpstr>Why, when, where was the castle built?</vt:lpstr>
      <vt:lpstr>Why, when, where was the castle built?</vt:lpstr>
      <vt:lpstr>Why, when, where was the castle built?</vt:lpstr>
      <vt:lpstr>PowerPoint Presentation</vt:lpstr>
      <vt:lpstr>Now that we have a sense of the events experienced at the castle, what about the physical remains; what can they tell us about the events and changes the castle has experienced? What questions do they raise?</vt:lpstr>
      <vt:lpstr>Sensible shoes coat! Groups camera!</vt:lpstr>
      <vt:lpstr>PowerPoint Presentation</vt:lpstr>
      <vt:lpstr>PowerPoint Presentation</vt:lpstr>
      <vt:lpstr>http://www.helmsleyarchive.org.uk/thumbnails.php?album=3&amp;page=1 archive pictures of the castle</vt:lpstr>
    </vt:vector>
  </TitlesOfParts>
  <Company/>
  <LinksUpToDate>false</LinksUpToDate>
  <SharedDoc>false</SharedDoc>
  <HyperlinksChanged>false</HyperlinksChanged>
  <AppVersion>15.0025</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Natalie Kesterton</dc:creator>
  <cp:lastModifiedBy>Natalie Kesterton</cp:lastModifiedBy>
  <cp:revision>52</cp:revision>
  <cp:lastPrinted>2017-05-17T09:27:48Z</cp:lastPrinted>
  <dcterms:created xsi:type="dcterms:W3CDTF">2017-05-06T11:57:05Z</dcterms:created>
  <dcterms:modified xsi:type="dcterms:W3CDTF">2017-08-30T13:50:23Z</dcterms:modified>
</cp:coreProperties>
</file>