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7"/>
  </p:notesMasterIdLst>
  <p:sldIdLst>
    <p:sldId id="291" r:id="rId2"/>
    <p:sldId id="288" r:id="rId3"/>
    <p:sldId id="267" r:id="rId4"/>
    <p:sldId id="268" r:id="rId5"/>
    <p:sldId id="271" r:id="rId6"/>
    <p:sldId id="272" r:id="rId7"/>
    <p:sldId id="273" r:id="rId8"/>
    <p:sldId id="274" r:id="rId9"/>
    <p:sldId id="304" r:id="rId10"/>
    <p:sldId id="305" r:id="rId11"/>
    <p:sldId id="283" r:id="rId12"/>
    <p:sldId id="284" r:id="rId13"/>
    <p:sldId id="265" r:id="rId14"/>
    <p:sldId id="286" r:id="rId15"/>
    <p:sldId id="263" r:id="rId16"/>
    <p:sldId id="306" r:id="rId17"/>
    <p:sldId id="299" r:id="rId18"/>
    <p:sldId id="300" r:id="rId19"/>
    <p:sldId id="293" r:id="rId20"/>
    <p:sldId id="303" r:id="rId21"/>
    <p:sldId id="294" r:id="rId22"/>
    <p:sldId id="295" r:id="rId23"/>
    <p:sldId id="296" r:id="rId24"/>
    <p:sldId id="297" r:id="rId25"/>
    <p:sldId id="298" r:id="rId2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020" autoAdjust="0"/>
    <p:restoredTop sz="90122" autoAdjust="0"/>
  </p:normalViewPr>
  <p:slideViewPr>
    <p:cSldViewPr snapToGrid="0">
      <p:cViewPr varScale="1">
        <p:scale>
          <a:sx n="82" d="100"/>
          <a:sy n="82" d="100"/>
        </p:scale>
        <p:origin x="1182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57A3AEB-190C-4535-BF1D-24D015AFD803}" type="datetimeFigureOut">
              <a:rPr lang="en-GB" smtClean="0"/>
              <a:t>22/03/2018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33417D8-F014-4FFC-A9F6-632DB82C4C1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706727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407F3-C366-464C-ABA3-8A9C54E85043}" type="datetimeFigureOut">
              <a:rPr lang="en-GB" smtClean="0"/>
              <a:t>22/03/2018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24EB6-E6D6-42E9-9554-A817D317086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991279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407F3-C366-464C-ABA3-8A9C54E85043}" type="datetimeFigureOut">
              <a:rPr lang="en-GB" smtClean="0"/>
              <a:t>22/03/2018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24EB6-E6D6-42E9-9554-A817D317086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487301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407F3-C366-464C-ABA3-8A9C54E85043}" type="datetimeFigureOut">
              <a:rPr lang="en-GB" smtClean="0"/>
              <a:t>22/03/2018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24EB6-E6D6-42E9-9554-A817D317086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41044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407F3-C366-464C-ABA3-8A9C54E85043}" type="datetimeFigureOut">
              <a:rPr lang="en-GB" smtClean="0"/>
              <a:t>22/03/2018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24EB6-E6D6-42E9-9554-A817D317086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863745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407F3-C366-464C-ABA3-8A9C54E85043}" type="datetimeFigureOut">
              <a:rPr lang="en-GB" smtClean="0"/>
              <a:t>22/03/2018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24EB6-E6D6-42E9-9554-A817D317086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03369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407F3-C366-464C-ABA3-8A9C54E85043}" type="datetimeFigureOut">
              <a:rPr lang="en-GB" smtClean="0"/>
              <a:t>22/03/2018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24EB6-E6D6-42E9-9554-A817D317086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652977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407F3-C366-464C-ABA3-8A9C54E85043}" type="datetimeFigureOut">
              <a:rPr lang="en-GB" smtClean="0"/>
              <a:t>22/03/2018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24EB6-E6D6-42E9-9554-A817D317086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29569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407F3-C366-464C-ABA3-8A9C54E85043}" type="datetimeFigureOut">
              <a:rPr lang="en-GB" smtClean="0"/>
              <a:t>22/03/2018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24EB6-E6D6-42E9-9554-A817D317086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204211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407F3-C366-464C-ABA3-8A9C54E85043}" type="datetimeFigureOut">
              <a:rPr lang="en-GB" smtClean="0"/>
              <a:t>22/03/2018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24EB6-E6D6-42E9-9554-A817D317086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44705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407F3-C366-464C-ABA3-8A9C54E85043}" type="datetimeFigureOut">
              <a:rPr lang="en-GB" smtClean="0"/>
              <a:t>22/03/2018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24EB6-E6D6-42E9-9554-A817D317086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66681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407F3-C366-464C-ABA3-8A9C54E85043}" type="datetimeFigureOut">
              <a:rPr lang="en-GB" smtClean="0"/>
              <a:t>22/03/2018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24EB6-E6D6-42E9-9554-A817D317086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42292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D407F3-C366-464C-ABA3-8A9C54E85043}" type="datetimeFigureOut">
              <a:rPr lang="en-GB" smtClean="0"/>
              <a:t>22/03/2018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624EB6-E6D6-42E9-9554-A817D317086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566994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8.jpeg"/><Relationship Id="rId4" Type="http://schemas.openxmlformats.org/officeDocument/2006/relationships/image" Target="../media/image2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jpeg"/><Relationship Id="rId5" Type="http://schemas.openxmlformats.org/officeDocument/2006/relationships/image" Target="../media/image32.png"/><Relationship Id="rId4" Type="http://schemas.openxmlformats.org/officeDocument/2006/relationships/image" Target="../media/image31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7" Type="http://schemas.openxmlformats.org/officeDocument/2006/relationships/image" Target="../media/image39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8.jpeg"/><Relationship Id="rId5" Type="http://schemas.openxmlformats.org/officeDocument/2006/relationships/image" Target="../media/image37.jpeg"/><Relationship Id="rId4" Type="http://schemas.openxmlformats.org/officeDocument/2006/relationships/image" Target="../media/image36.jpe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jpeg"/><Relationship Id="rId13" Type="http://schemas.openxmlformats.org/officeDocument/2006/relationships/image" Target="../media/image31.jpeg"/><Relationship Id="rId18" Type="http://schemas.openxmlformats.org/officeDocument/2006/relationships/image" Target="../media/image36.jpeg"/><Relationship Id="rId3" Type="http://schemas.openxmlformats.org/officeDocument/2006/relationships/image" Target="../media/image41.jpeg"/><Relationship Id="rId21" Type="http://schemas.openxmlformats.org/officeDocument/2006/relationships/image" Target="../media/image48.jpeg"/><Relationship Id="rId7" Type="http://schemas.openxmlformats.org/officeDocument/2006/relationships/image" Target="../media/image25.jpeg"/><Relationship Id="rId12" Type="http://schemas.openxmlformats.org/officeDocument/2006/relationships/image" Target="../media/image45.jpeg"/><Relationship Id="rId17" Type="http://schemas.openxmlformats.org/officeDocument/2006/relationships/image" Target="../media/image46.jpeg"/><Relationship Id="rId2" Type="http://schemas.openxmlformats.org/officeDocument/2006/relationships/image" Target="../media/image40.jpeg"/><Relationship Id="rId16" Type="http://schemas.openxmlformats.org/officeDocument/2006/relationships/image" Target="../media/image34.jpeg"/><Relationship Id="rId20" Type="http://schemas.openxmlformats.org/officeDocument/2006/relationships/image" Target="../media/image3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3.jpeg"/><Relationship Id="rId11" Type="http://schemas.openxmlformats.org/officeDocument/2006/relationships/image" Target="../media/image29.jpeg"/><Relationship Id="rId5" Type="http://schemas.openxmlformats.org/officeDocument/2006/relationships/image" Target="../media/image42.jpeg"/><Relationship Id="rId15" Type="http://schemas.openxmlformats.org/officeDocument/2006/relationships/image" Target="../media/image33.jpeg"/><Relationship Id="rId10" Type="http://schemas.openxmlformats.org/officeDocument/2006/relationships/image" Target="../media/image28.jpeg"/><Relationship Id="rId19" Type="http://schemas.openxmlformats.org/officeDocument/2006/relationships/image" Target="../media/image47.jpeg"/><Relationship Id="rId4" Type="http://schemas.openxmlformats.org/officeDocument/2006/relationships/image" Target="../media/image22.jpeg"/><Relationship Id="rId9" Type="http://schemas.openxmlformats.org/officeDocument/2006/relationships/image" Target="../media/image27.png"/><Relationship Id="rId14" Type="http://schemas.openxmlformats.org/officeDocument/2006/relationships/image" Target="../media/image32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jpeg"/><Relationship Id="rId5" Type="http://schemas.openxmlformats.org/officeDocument/2006/relationships/image" Target="../media/image50.jpeg"/><Relationship Id="rId4" Type="http://schemas.openxmlformats.org/officeDocument/2006/relationships/image" Target="../media/image22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8.jpeg"/><Relationship Id="rId4" Type="http://schemas.openxmlformats.org/officeDocument/2006/relationships/image" Target="../media/image27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jpeg"/><Relationship Id="rId5" Type="http://schemas.openxmlformats.org/officeDocument/2006/relationships/image" Target="../media/image32.png"/><Relationship Id="rId4" Type="http://schemas.openxmlformats.org/officeDocument/2006/relationships/image" Target="../media/image31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7" Type="http://schemas.openxmlformats.org/officeDocument/2006/relationships/image" Target="../media/image39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8.jpeg"/><Relationship Id="rId5" Type="http://schemas.openxmlformats.org/officeDocument/2006/relationships/image" Target="../media/image54.jpeg"/><Relationship Id="rId4" Type="http://schemas.openxmlformats.org/officeDocument/2006/relationships/image" Target="../media/image36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6.png"/><Relationship Id="rId7" Type="http://schemas.openxmlformats.org/officeDocument/2006/relationships/image" Target="../media/image8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6.png"/><Relationship Id="rId7" Type="http://schemas.openxmlformats.org/officeDocument/2006/relationships/image" Target="../media/image8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6.png"/><Relationship Id="rId7" Type="http://schemas.openxmlformats.org/officeDocument/2006/relationships/image" Target="../media/image8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50631121"/>
              </p:ext>
            </p:extLst>
          </p:nvPr>
        </p:nvGraphicFramePr>
        <p:xfrm>
          <a:off x="0" y="1207477"/>
          <a:ext cx="9144000" cy="169570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9144000">
                  <a:extLst>
                    <a:ext uri="{9D8B030D-6E8A-4147-A177-3AD203B41FA5}">
                      <a16:colId xmlns:a16="http://schemas.microsoft.com/office/drawing/2014/main" val="4123145055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300">
                          <a:solidFill>
                            <a:schemeClr val="tx1"/>
                          </a:solidFill>
                          <a:effectLst/>
                        </a:rPr>
                        <a:t>People’s Health Question type</a:t>
                      </a:r>
                      <a:endParaRPr lang="en-GB" sz="13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91844488"/>
                  </a:ext>
                </a:extLst>
              </a:tr>
              <a:tr h="120459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300" dirty="0">
                          <a:solidFill>
                            <a:schemeClr val="tx1"/>
                          </a:solidFill>
                          <a:effectLst/>
                        </a:rPr>
                        <a:t>Knowledge questions (1 mark)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3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300" dirty="0">
                          <a:solidFill>
                            <a:schemeClr val="tx1"/>
                          </a:solidFill>
                          <a:effectLst/>
                        </a:rPr>
                        <a:t>Clear and organised summary (9 marks)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3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300" dirty="0">
                          <a:solidFill>
                            <a:schemeClr val="tx1"/>
                          </a:solidFill>
                          <a:effectLst/>
                        </a:rPr>
                        <a:t>Explain why/how question (10 marks)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3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300" dirty="0">
                          <a:solidFill>
                            <a:schemeClr val="tx1"/>
                          </a:solidFill>
                          <a:effectLst/>
                        </a:rPr>
                        <a:t>How far do you agree with this statement, balanced extended question (18 marks) (incorporates more than one time period)</a:t>
                      </a:r>
                      <a:endParaRPr lang="en-GB" sz="13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50704499"/>
                  </a:ext>
                </a:extLst>
              </a:tr>
            </a:tbl>
          </a:graphicData>
        </a:graphic>
      </p:graphicFrame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3981025"/>
              </p:ext>
            </p:extLst>
          </p:nvPr>
        </p:nvGraphicFramePr>
        <p:xfrm>
          <a:off x="0" y="3004811"/>
          <a:ext cx="9144000" cy="385318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711569">
                  <a:extLst>
                    <a:ext uri="{9D8B030D-6E8A-4147-A177-3AD203B41FA5}">
                      <a16:colId xmlns:a16="http://schemas.microsoft.com/office/drawing/2014/main" val="391620768"/>
                    </a:ext>
                  </a:extLst>
                </a:gridCol>
                <a:gridCol w="7432431">
                  <a:extLst>
                    <a:ext uri="{9D8B030D-6E8A-4147-A177-3AD203B41FA5}">
                      <a16:colId xmlns:a16="http://schemas.microsoft.com/office/drawing/2014/main" val="1644367671"/>
                    </a:ext>
                  </a:extLst>
                </a:gridCol>
              </a:tblGrid>
              <a:tr h="182685">
                <a:tc rowSpan="4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Medieval Britain c.1250-c.1500</a:t>
                      </a:r>
                      <a:endParaRPr lang="en-GB" sz="1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380" marR="503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b="0" dirty="0">
                          <a:solidFill>
                            <a:schemeClr val="tx1"/>
                          </a:solidFill>
                          <a:effectLst/>
                        </a:rPr>
                        <a:t>Characteristic features of medieval Britain</a:t>
                      </a:r>
                      <a:endParaRPr lang="en-GB" sz="14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380" marR="503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99239262"/>
                  </a:ext>
                </a:extLst>
              </a:tr>
              <a:tr h="210891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Living conditions: housing, food, clean water and waste</a:t>
                      </a:r>
                      <a:endParaRPr lang="en-GB" sz="1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380" marR="503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89757315"/>
                  </a:ext>
                </a:extLst>
              </a:tr>
              <a:tr h="210891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Responses to the Black Death: beliefs and actions</a:t>
                      </a:r>
                      <a:endParaRPr lang="en-GB" sz="1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380" marR="503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56203965"/>
                  </a:ext>
                </a:extLst>
              </a:tr>
              <a:tr h="210891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Approaches to public health in late-medieval towns and monasteries</a:t>
                      </a:r>
                      <a:endParaRPr lang="en-GB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380" marR="503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02768303"/>
                  </a:ext>
                </a:extLst>
              </a:tr>
              <a:tr h="210891">
                <a:tc rowSpan="4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Early Modern Britain c.1500-c.1750</a:t>
                      </a:r>
                      <a:endParaRPr lang="en-GB" sz="1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380" marR="503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Cultural, social and economic change including the growth of towns</a:t>
                      </a:r>
                      <a:endParaRPr lang="en-GB" sz="1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380" marR="503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53669198"/>
                  </a:ext>
                </a:extLst>
              </a:tr>
              <a:tr h="210891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Changing living conditions: housing, food, clean water and waste</a:t>
                      </a:r>
                      <a:endParaRPr lang="en-GB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380" marR="503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6302901"/>
                  </a:ext>
                </a:extLst>
              </a:tr>
              <a:tr h="182685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Responses to outbreaks of plague including national plague orders and local reactions</a:t>
                      </a:r>
                      <a:endParaRPr lang="en-GB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380" marR="503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67882581"/>
                  </a:ext>
                </a:extLst>
              </a:tr>
              <a:tr h="36537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The impact of local and national government on public health (improving the urban environment and government responses to the gin craze, 1660-1751)</a:t>
                      </a:r>
                      <a:endParaRPr lang="en-GB" sz="1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380" marR="503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39534804"/>
                  </a:ext>
                </a:extLst>
              </a:tr>
              <a:tr h="226069">
                <a:tc rowSpan="4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Industrial Britain, c.1750-c.1900</a:t>
                      </a:r>
                      <a:endParaRPr lang="en-GB" sz="1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380" marR="503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Industrialisation, the growth of major cities and political change</a:t>
                      </a:r>
                      <a:endParaRPr lang="en-GB" sz="1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380" marR="503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42771939"/>
                  </a:ext>
                </a:extLst>
              </a:tr>
              <a:tr h="182685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Urban living conditions in the early 19</a:t>
                      </a:r>
                      <a:r>
                        <a:rPr lang="en-US" sz="1400" baseline="30000">
                          <a:solidFill>
                            <a:schemeClr val="tx1"/>
                          </a:solidFill>
                          <a:effectLst/>
                        </a:rPr>
                        <a:t>th</a:t>
                      </a: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 century: housing, food, clean water and waste</a:t>
                      </a:r>
                      <a:endParaRPr lang="en-GB" sz="1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380" marR="503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97298913"/>
                  </a:ext>
                </a:extLst>
              </a:tr>
              <a:tr h="182685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Responses to cholera epidemics</a:t>
                      </a:r>
                      <a:endParaRPr lang="en-GB" sz="1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380" marR="503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82940054"/>
                  </a:ext>
                </a:extLst>
              </a:tr>
              <a:tr h="210891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Public health reform in the 19</a:t>
                      </a:r>
                      <a:r>
                        <a:rPr lang="en-US" sz="1400" baseline="30000">
                          <a:solidFill>
                            <a:schemeClr val="tx1"/>
                          </a:solidFill>
                          <a:effectLst/>
                        </a:rPr>
                        <a:t>th</a:t>
                      </a: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 century (Public Health Acts, local initiatives)</a:t>
                      </a:r>
                      <a:endParaRPr lang="en-GB" sz="1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380" marR="503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42462057"/>
                  </a:ext>
                </a:extLst>
              </a:tr>
              <a:tr h="210891">
                <a:tc rowSpan="4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Britain since c.1900</a:t>
                      </a:r>
                      <a:endParaRPr lang="en-GB" sz="1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380" marR="503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Economic, political, social and cultural change: an overview</a:t>
                      </a:r>
                      <a:endParaRPr lang="en-GB" sz="1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380" marR="503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92348589"/>
                  </a:ext>
                </a:extLst>
              </a:tr>
              <a:tr h="210891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Living conditions and lifestyles: housing, food, air quality and inactivity</a:t>
                      </a:r>
                      <a:endParaRPr lang="en-GB" sz="1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380" marR="503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39803427"/>
                  </a:ext>
                </a:extLst>
              </a:tr>
              <a:tr h="182685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Responses to Spanish Influenza and AIDS</a:t>
                      </a:r>
                      <a:endParaRPr lang="en-GB" sz="1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380" marR="503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73803232"/>
                  </a:ext>
                </a:extLst>
              </a:tr>
              <a:tr h="421782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Growing government involvement in public health including pollution controls, anti-smoking initiatives and the promotion of health lifestyles</a:t>
                      </a:r>
                      <a:endParaRPr lang="en-GB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380" marR="503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64372317"/>
                  </a:ext>
                </a:extLst>
              </a:tr>
            </a:tbl>
          </a:graphicData>
        </a:graphic>
      </p:graphicFrame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628650" y="0"/>
            <a:ext cx="7886700" cy="1325563"/>
          </a:xfrm>
        </p:spPr>
        <p:txBody>
          <a:bodyPr/>
          <a:lstStyle/>
          <a:p>
            <a:pPr algn="ctr"/>
            <a:r>
              <a:rPr lang="en-GB" b="1" dirty="0" smtClean="0"/>
              <a:t>The People’s Health 1250- present</a:t>
            </a:r>
            <a:br>
              <a:rPr lang="en-GB" b="1" dirty="0" smtClean="0"/>
            </a:br>
            <a:r>
              <a:rPr lang="en-GB" b="1" dirty="0" smtClean="0"/>
              <a:t>Revision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2893474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02958" y="2421527"/>
            <a:ext cx="592852" cy="70597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958" y="1250132"/>
            <a:ext cx="592852" cy="70597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958" y="3546057"/>
            <a:ext cx="592852" cy="705976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959" y="4682716"/>
            <a:ext cx="627856" cy="747659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958" y="6092149"/>
            <a:ext cx="623752" cy="742772"/>
          </a:xfrm>
          <a:prstGeom prst="rect">
            <a:avLst/>
          </a:prstGeom>
        </p:spPr>
      </p:pic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/>
          </p:nvPr>
        </p:nvGraphicFramePr>
        <p:xfrm>
          <a:off x="10886" y="1"/>
          <a:ext cx="9133115" cy="683479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7971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905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574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0574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13360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611291">
                <a:tc>
                  <a:txBody>
                    <a:bodyPr/>
                    <a:lstStyle/>
                    <a:p>
                      <a:r>
                        <a:rPr lang="en-GB" sz="1300" b="1" dirty="0" smtClean="0"/>
                        <a:t>Public</a:t>
                      </a:r>
                      <a:r>
                        <a:rPr lang="en-GB" sz="1300" b="1" baseline="0" dirty="0" smtClean="0"/>
                        <a:t> Health factors</a:t>
                      </a:r>
                      <a:endParaRPr lang="en-GB" sz="13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b="1" dirty="0" smtClean="0"/>
                        <a:t>Medieval</a:t>
                      </a:r>
                    </a:p>
                    <a:p>
                      <a:pPr algn="ctr"/>
                      <a:r>
                        <a:rPr lang="en-GB" sz="1500" b="1" dirty="0" smtClean="0"/>
                        <a:t>1250-1500</a:t>
                      </a:r>
                      <a:endParaRPr lang="en-GB" sz="15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b="1" dirty="0" smtClean="0"/>
                        <a:t>Early Modern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500" b="1" dirty="0" smtClean="0"/>
                        <a:t>1500-1750</a:t>
                      </a:r>
                      <a:endParaRPr lang="en-GB" sz="1500" b="1" dirty="0" smtClean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b="1" dirty="0" smtClean="0"/>
                        <a:t>Industrial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500" b="1" dirty="0" smtClean="0"/>
                        <a:t>1750-1900</a:t>
                      </a:r>
                      <a:endParaRPr lang="en-GB" sz="1500" b="1" dirty="0" smtClean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b="1" dirty="0" smtClean="0"/>
                        <a:t>20</a:t>
                      </a:r>
                      <a:r>
                        <a:rPr lang="en-GB" sz="1500" b="1" baseline="30000" dirty="0" smtClean="0"/>
                        <a:t>th</a:t>
                      </a:r>
                      <a:r>
                        <a:rPr lang="en-GB" sz="1500" b="1" dirty="0" smtClean="0"/>
                        <a:t> Century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500" b="1" dirty="0" smtClean="0"/>
                        <a:t>1900-2000</a:t>
                      </a:r>
                      <a:endParaRPr lang="en-GB" sz="1500" b="1" dirty="0" smtClean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219199">
                <a:tc>
                  <a:txBody>
                    <a:bodyPr/>
                    <a:lstStyle/>
                    <a:p>
                      <a:r>
                        <a:rPr lang="en-GB" sz="1100" b="1" dirty="0" smtClean="0"/>
                        <a:t>Beliefs attitudes</a:t>
                      </a:r>
                      <a:r>
                        <a:rPr lang="en-GB" sz="1100" b="1" baseline="0" dirty="0" smtClean="0"/>
                        <a:t> and values</a:t>
                      </a:r>
                      <a:endParaRPr lang="en-GB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00" dirty="0" smtClean="0"/>
                        <a:t>Disease was God’s punishment</a:t>
                      </a:r>
                      <a:r>
                        <a:rPr lang="is-IS" sz="1000" dirty="0" smtClean="0"/>
                        <a:t>…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00" dirty="0" smtClean="0"/>
                        <a:t>Reformation</a:t>
                      </a:r>
                      <a:r>
                        <a:rPr lang="is-IS" sz="1000" dirty="0" smtClean="0"/>
                        <a:t>…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00" dirty="0" smtClean="0"/>
                        <a:t>Move towards scientific understanding</a:t>
                      </a:r>
                      <a:r>
                        <a:rPr lang="en-GB" sz="1000" baseline="0" dirty="0" smtClean="0"/>
                        <a:t> of disease</a:t>
                      </a:r>
                      <a:r>
                        <a:rPr lang="is-IS" sz="1000" baseline="0" dirty="0" smtClean="0"/>
                        <a:t>…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219200">
                <a:tc>
                  <a:txBody>
                    <a:bodyPr/>
                    <a:lstStyle/>
                    <a:p>
                      <a:r>
                        <a:rPr lang="en-GB" sz="1100" b="1" dirty="0" smtClean="0"/>
                        <a:t>Local and National Government</a:t>
                      </a:r>
                      <a:endParaRPr lang="en-GB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00" dirty="0" smtClean="0"/>
                        <a:t>National Plague orders began</a:t>
                      </a:r>
                      <a:r>
                        <a:rPr lang="is-IS" sz="1000" dirty="0" smtClean="0"/>
                        <a:t>…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00" dirty="0" smtClean="0"/>
                        <a:t>Role</a:t>
                      </a:r>
                      <a:r>
                        <a:rPr lang="en-GB" sz="1000" baseline="0" dirty="0" smtClean="0"/>
                        <a:t> of Government</a:t>
                      </a:r>
                      <a:r>
                        <a:rPr lang="is-IS" sz="1000" baseline="0" dirty="0" smtClean="0"/>
                        <a:t>…</a:t>
                      </a:r>
                      <a:endParaRPr lang="en-GB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219200">
                <a:tc>
                  <a:txBody>
                    <a:bodyPr/>
                    <a:lstStyle/>
                    <a:p>
                      <a:r>
                        <a:rPr lang="en-GB" sz="1100" b="1" dirty="0" smtClean="0"/>
                        <a:t>Science and technology</a:t>
                      </a:r>
                      <a:endParaRPr lang="en-GB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00" dirty="0" smtClean="0"/>
                        <a:t>Very little understanding.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00" dirty="0" smtClean="0"/>
                        <a:t>1861 – Pasteur’s germ theory of disease</a:t>
                      </a:r>
                      <a:r>
                        <a:rPr lang="is-IS" sz="1000" dirty="0" smtClean="0"/>
                        <a:t>…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284036">
                <a:tc>
                  <a:txBody>
                    <a:bodyPr/>
                    <a:lstStyle/>
                    <a:p>
                      <a:r>
                        <a:rPr lang="en-GB" sz="1100" b="1" dirty="0" smtClean="0"/>
                        <a:t>Urbanisation</a:t>
                      </a:r>
                      <a:endParaRPr lang="en-GB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00" dirty="0" smtClean="0"/>
                        <a:t>Most of the population lived in the countryside</a:t>
                      </a:r>
                      <a:r>
                        <a:rPr lang="is-IS" sz="1000" dirty="0" smtClean="0"/>
                        <a:t>…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00" dirty="0" smtClean="0"/>
                        <a:t>Growth</a:t>
                      </a:r>
                      <a:r>
                        <a:rPr lang="en-GB" sz="1000" baseline="0" dirty="0" smtClean="0"/>
                        <a:t> of major cities such as</a:t>
                      </a:r>
                      <a:r>
                        <a:rPr lang="is-IS" sz="1000" baseline="0" dirty="0" smtClean="0"/>
                        <a:t>…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207360">
                <a:tc>
                  <a:txBody>
                    <a:bodyPr/>
                    <a:lstStyle/>
                    <a:p>
                      <a:r>
                        <a:rPr lang="en-GB" sz="1100" b="1" dirty="0" smtClean="0"/>
                        <a:t>Wealth and poverty</a:t>
                      </a:r>
                      <a:endParaRPr lang="en-GB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00" dirty="0" smtClean="0"/>
                        <a:t>Increasing affluence after</a:t>
                      </a:r>
                      <a:r>
                        <a:rPr lang="en-GB" sz="1000" baseline="0" dirty="0" smtClean="0"/>
                        <a:t> 1960</a:t>
                      </a:r>
                      <a:r>
                        <a:rPr lang="is-IS" sz="1000" baseline="0" dirty="0" smtClean="0"/>
                        <a:t>…</a:t>
                      </a:r>
                      <a:endParaRPr lang="en-GB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24902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Image result for middle ages luttrell psalter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2265" y="612378"/>
            <a:ext cx="2264320" cy="10954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Related imag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403" y="2518159"/>
            <a:ext cx="2815414" cy="1051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6" descr="Image result for luttrell psalter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920" y="4779589"/>
            <a:ext cx="2664666" cy="12044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8" descr="Image result for medieval town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75209" y="934686"/>
            <a:ext cx="2395773" cy="15462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Image result for the black death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0296" y="3589268"/>
            <a:ext cx="2959980" cy="22199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ctangle 8"/>
          <p:cNvSpPr/>
          <p:nvPr/>
        </p:nvSpPr>
        <p:spPr>
          <a:xfrm>
            <a:off x="-46784" y="-33953"/>
            <a:ext cx="9190783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b="1" u="sng" dirty="0"/>
              <a:t>People’s Health </a:t>
            </a:r>
            <a:r>
              <a:rPr lang="en-GB" b="1" u="sng" dirty="0" smtClean="0"/>
              <a:t>: </a:t>
            </a:r>
            <a:r>
              <a:rPr lang="en-GB" b="1" u="sng" dirty="0"/>
              <a:t>The Middle Ages 1250-1500 </a:t>
            </a:r>
            <a:endParaRPr lang="en-GB" b="1" u="sng" dirty="0" smtClean="0"/>
          </a:p>
          <a:p>
            <a:pPr algn="ctr"/>
            <a:r>
              <a:rPr lang="en-GB" sz="1200" dirty="0" smtClean="0"/>
              <a:t>Annotate these images with facts about the Middle Ages then use the images alone to test yourself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168474088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Related image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3793" y="1144588"/>
            <a:ext cx="2461846" cy="18309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Image result for early modern plague orders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40066" y="4161906"/>
            <a:ext cx="2914396" cy="1688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Image result for english civil war roundheads and cavaliers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60" y="5181600"/>
            <a:ext cx="2286001" cy="1676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Image result for early modern english town 1600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80519" y="655935"/>
            <a:ext cx="2513205" cy="20574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7"/>
          <p:cNvSpPr/>
          <p:nvPr/>
        </p:nvSpPr>
        <p:spPr>
          <a:xfrm>
            <a:off x="-46784" y="-33953"/>
            <a:ext cx="9190783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b="1" u="sng" dirty="0"/>
              <a:t>People’s Health </a:t>
            </a:r>
            <a:r>
              <a:rPr lang="en-GB" b="1" u="sng" dirty="0" smtClean="0"/>
              <a:t>: </a:t>
            </a:r>
            <a:r>
              <a:rPr lang="en-GB" b="1" u="sng" dirty="0"/>
              <a:t>The E</a:t>
            </a:r>
            <a:r>
              <a:rPr lang="en-GB" b="1" u="sng" dirty="0" smtClean="0"/>
              <a:t>arly Modern Period 1500-1750 </a:t>
            </a:r>
          </a:p>
          <a:p>
            <a:pPr algn="ctr"/>
            <a:r>
              <a:rPr lang="en-GB" sz="1200" dirty="0" smtClean="0"/>
              <a:t>Annotate these images with facts about the Early Modern Period then use the images alone to test yourself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133585266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Image result for industrial revolution england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9540" y="957856"/>
            <a:ext cx="2274276" cy="17355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Image result for industrial revolution england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3437" y="1418493"/>
            <a:ext cx="2714848" cy="17232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Image result for industrial revolution england housi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9788" y="4422724"/>
            <a:ext cx="2004646" cy="13340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2" name="Picture 10" descr="Image result for industrial revolution england class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07428" y="4173415"/>
            <a:ext cx="2036571" cy="20681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Image result for cholera 19th century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23751" y="5193323"/>
            <a:ext cx="1189054" cy="16646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Rectangle 9"/>
          <p:cNvSpPr/>
          <p:nvPr/>
        </p:nvSpPr>
        <p:spPr>
          <a:xfrm>
            <a:off x="-46784" y="-33953"/>
            <a:ext cx="9190783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b="1" u="sng" dirty="0"/>
              <a:t>People’s Health </a:t>
            </a:r>
            <a:r>
              <a:rPr lang="en-GB" b="1" u="sng" dirty="0" smtClean="0"/>
              <a:t>: </a:t>
            </a:r>
            <a:r>
              <a:rPr lang="en-GB" b="1" u="sng" dirty="0"/>
              <a:t>The </a:t>
            </a:r>
            <a:r>
              <a:rPr lang="en-GB" b="1" u="sng" dirty="0" smtClean="0"/>
              <a:t>Industrial Revolution 1750-1900</a:t>
            </a:r>
          </a:p>
          <a:p>
            <a:pPr algn="ctr"/>
            <a:r>
              <a:rPr lang="en-GB" sz="1200" dirty="0" smtClean="0"/>
              <a:t>Annotate these images with facts about the Industrial era then use the images alone to test yourself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175025426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Image result for world war one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3213" y="1439065"/>
            <a:ext cx="2309347" cy="12990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Image result for 20th century high rise flats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203" y="4338032"/>
            <a:ext cx="1748020" cy="13738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Image result for 20th century smo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19184" y="4521757"/>
            <a:ext cx="1278140" cy="19280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4" name="Picture 8" descr="Related image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92939" y="5368995"/>
            <a:ext cx="1594483" cy="10808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Image result for aids 1980s princess diana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72665" y="2468283"/>
            <a:ext cx="1608993" cy="11640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4" descr="Image result for spanish flu 1918 uk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94142" y="860457"/>
            <a:ext cx="1960585" cy="14967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ctangle 8"/>
          <p:cNvSpPr/>
          <p:nvPr/>
        </p:nvSpPr>
        <p:spPr>
          <a:xfrm>
            <a:off x="-46784" y="-33953"/>
            <a:ext cx="9190783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b="1" u="sng" dirty="0"/>
              <a:t>People’s Health </a:t>
            </a:r>
            <a:r>
              <a:rPr lang="en-GB" b="1" u="sng" dirty="0" smtClean="0"/>
              <a:t>: </a:t>
            </a:r>
            <a:r>
              <a:rPr lang="en-GB" b="1" u="sng" dirty="0"/>
              <a:t>The </a:t>
            </a:r>
            <a:r>
              <a:rPr lang="en-GB" b="1" u="sng" dirty="0" smtClean="0"/>
              <a:t>20</a:t>
            </a:r>
            <a:r>
              <a:rPr lang="en-GB" b="1" u="sng" baseline="30000" dirty="0" smtClean="0"/>
              <a:t>th</a:t>
            </a:r>
            <a:r>
              <a:rPr lang="en-GB" b="1" u="sng" dirty="0" smtClean="0"/>
              <a:t> Century 1900-2000 </a:t>
            </a:r>
          </a:p>
          <a:p>
            <a:pPr algn="ctr"/>
            <a:r>
              <a:rPr lang="en-GB" sz="1200" dirty="0" smtClean="0"/>
              <a:t>Annotate these images with facts about the 20</a:t>
            </a:r>
            <a:r>
              <a:rPr lang="en-GB" sz="1200" baseline="30000" dirty="0" smtClean="0"/>
              <a:t>th</a:t>
            </a:r>
            <a:r>
              <a:rPr lang="en-GB" sz="1200" dirty="0" smtClean="0"/>
              <a:t> Century then use the images alone to test yourself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340314358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Image result for middle ages luttrell psalter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785" y="0"/>
            <a:ext cx="1981200" cy="9584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Related imag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785" y="1027907"/>
            <a:ext cx="2419191" cy="9037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Image result for luttrell psalter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846" y="2088118"/>
            <a:ext cx="2451568" cy="11081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Image result for medieval town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9850" y="-44947"/>
            <a:ext cx="2288618" cy="14771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Image result for the black death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9851" y="1479764"/>
            <a:ext cx="2288618" cy="17164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Related image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95342" y="47180"/>
            <a:ext cx="2533703" cy="18844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4" descr="Image result for early modern plague orders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63008" y="1919179"/>
            <a:ext cx="2370840" cy="13734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6" descr="Image result for english civil war roundheads and cavaliers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95342" y="1931622"/>
            <a:ext cx="1804578" cy="13233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" descr="Image result for early modern english town 1600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84560" y="140964"/>
            <a:ext cx="1793774" cy="14684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 descr="Image result for industrial revolution england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785" y="3254979"/>
            <a:ext cx="2309447" cy="1762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4" descr="Image result for industrial revolution england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61414" y="3418702"/>
            <a:ext cx="2260566" cy="14349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6" descr="Image result for industrial revolution england housing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846" y="5278140"/>
            <a:ext cx="2053071" cy="13662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10" descr="Image result for industrial revolution england class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22815" y="5171323"/>
            <a:ext cx="1575653" cy="16000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2" descr="Image result for cholera 19th century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57687" y="5171323"/>
            <a:ext cx="1128470" cy="15798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2" descr="Image result for world war one"/>
          <p:cNvPicPr>
            <a:picLocks noChangeAspect="1" noChangeArrowheads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4905" y="3540947"/>
            <a:ext cx="2208622" cy="1242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4" descr="Image result for 20th century high rise flats"/>
          <p:cNvPicPr>
            <a:picLocks noChangeAspect="1" noChangeArrowheads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98643" y="5164646"/>
            <a:ext cx="2114180" cy="15443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6" descr="Image result for 20th century smog"/>
          <p:cNvPicPr>
            <a:picLocks noChangeAspect="1" noChangeArrowheads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7280" y="4942390"/>
            <a:ext cx="1212493" cy="18290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8" descr="Related image"/>
          <p:cNvPicPr>
            <a:picLocks noChangeAspect="1" noChangeArrowheads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86629" y="5888358"/>
            <a:ext cx="1357371" cy="9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21" descr="Image result for aids 1980s princess diana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04956" y="4764478"/>
            <a:ext cx="1369724" cy="990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4" descr="Image result for spanish flu 1918 uk"/>
          <p:cNvPicPr>
            <a:picLocks noChangeAspect="1" noChangeArrowheads="1"/>
          </p:cNvPicPr>
          <p:nvPr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96452" y="3369539"/>
            <a:ext cx="1653160" cy="12620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7021012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/>
          </p:nvPr>
        </p:nvGraphicFramePr>
        <p:xfrm>
          <a:off x="0" y="479958"/>
          <a:ext cx="9144000" cy="625899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08083">
                  <a:extLst>
                    <a:ext uri="{9D8B030D-6E8A-4147-A177-3AD203B41FA5}">
                      <a16:colId xmlns:a16="http://schemas.microsoft.com/office/drawing/2014/main" val="3717609109"/>
                    </a:ext>
                  </a:extLst>
                </a:gridCol>
                <a:gridCol w="7535917">
                  <a:extLst>
                    <a:ext uri="{9D8B030D-6E8A-4147-A177-3AD203B41FA5}">
                      <a16:colId xmlns:a16="http://schemas.microsoft.com/office/drawing/2014/main" val="2631651746"/>
                    </a:ext>
                  </a:extLst>
                </a:gridCol>
              </a:tblGrid>
              <a:tr h="194548">
                <a:tc>
                  <a:txBody>
                    <a:bodyPr/>
                    <a:lstStyle/>
                    <a:p>
                      <a:r>
                        <a:rPr lang="en-GB" sz="1400" b="1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“Second Order Concept” = SOC</a:t>
                      </a:r>
                      <a:endParaRPr lang="en-GB" sz="1400" b="1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Language</a:t>
                      </a:r>
                      <a:endParaRPr lang="en-GB" sz="1400" b="1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08536029"/>
                  </a:ext>
                </a:extLst>
              </a:tr>
              <a:tr h="539988">
                <a:tc>
                  <a:txBody>
                    <a:bodyPr/>
                    <a:lstStyle/>
                    <a:p>
                      <a:r>
                        <a:rPr lang="en-GB" sz="1400" b="1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Cause and</a:t>
                      </a:r>
                      <a:r>
                        <a:rPr lang="en-GB" sz="1400" b="1" baseline="0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 </a:t>
                      </a:r>
                    </a:p>
                    <a:p>
                      <a:endParaRPr lang="en-GB" sz="1400" b="1" baseline="0" dirty="0" smtClean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  <a:p>
                      <a:endParaRPr lang="en-GB" sz="1400" b="1" baseline="0" dirty="0" smtClean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  <a:p>
                      <a:r>
                        <a:rPr lang="en-GB" sz="1400" b="1" baseline="0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consequence</a:t>
                      </a:r>
                      <a:endParaRPr lang="en-GB" sz="1400" b="1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reasons,</a:t>
                      </a:r>
                      <a:r>
                        <a:rPr lang="en-GB" sz="1400" b="0" baseline="0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 factor, why, causes, this led to, was due to, long term, short term, resulted in, trigger, root, created, inspired, escalated, underpinned, underlying, catalyst, drove, forced, encouraged, motivated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b="0" dirty="0" smtClean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  <a:p>
                      <a:r>
                        <a:rPr lang="en-GB" sz="1400" b="0" baseline="0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impact, effect, outcome, this meant that, direct consequence, indirect consequence, subsequent, as a result, immediate result</a:t>
                      </a:r>
                      <a:endParaRPr lang="en-GB" sz="1400" b="0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9492589"/>
                  </a:ext>
                </a:extLst>
              </a:tr>
              <a:tr h="654288">
                <a:tc>
                  <a:txBody>
                    <a:bodyPr/>
                    <a:lstStyle/>
                    <a:p>
                      <a:r>
                        <a:rPr lang="en-GB" sz="1400" b="1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Similarity and </a:t>
                      </a:r>
                    </a:p>
                    <a:p>
                      <a:endParaRPr lang="en-GB" sz="1400" b="1" dirty="0" smtClean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  <a:p>
                      <a:endParaRPr lang="en-GB" sz="1400" b="1" dirty="0" smtClean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  <a:p>
                      <a:r>
                        <a:rPr lang="en-GB" sz="1400" b="1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difference</a:t>
                      </a:r>
                      <a:endParaRPr lang="en-GB" sz="1400" b="1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Similarly,  likewise, the same as, repeated,</a:t>
                      </a:r>
                      <a:r>
                        <a:rPr lang="en-GB" sz="1400" b="0" baseline="0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 duplicated, comparable, identical, replicated, in the same way, compares with </a:t>
                      </a:r>
                    </a:p>
                    <a:p>
                      <a:endParaRPr lang="en-GB" sz="1400" b="0" baseline="0" dirty="0" smtClean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  <a:p>
                      <a:r>
                        <a:rPr lang="en-GB" sz="1400" b="0" baseline="0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Conversely, however, </a:t>
                      </a:r>
                      <a:r>
                        <a:rPr lang="en-GB" sz="1400" b="0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in contrast, rich and poor, young and old, men and women,</a:t>
                      </a:r>
                      <a:r>
                        <a:rPr lang="en-GB" sz="1400" b="0" baseline="0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 e</a:t>
                      </a:r>
                      <a:r>
                        <a:rPr lang="en-GB" sz="1400" b="0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xperiences, compared to, different</a:t>
                      </a:r>
                      <a:r>
                        <a:rPr lang="en-GB" sz="1400" b="0" baseline="0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 to, more/less than, bigger/smaller than, partially, contrary, distinctive, dissimilar</a:t>
                      </a:r>
                      <a:endParaRPr lang="en-GB" sz="1400" b="0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84634775"/>
                  </a:ext>
                </a:extLst>
              </a:tr>
              <a:tr h="620475">
                <a:tc>
                  <a:txBody>
                    <a:bodyPr/>
                    <a:lstStyle/>
                    <a:p>
                      <a:r>
                        <a:rPr lang="en-GB" sz="1400" b="1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Significance</a:t>
                      </a:r>
                      <a:r>
                        <a:rPr lang="en-GB" sz="1400" b="1" baseline="0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 </a:t>
                      </a:r>
                      <a:endParaRPr lang="en-GB" sz="1400" b="1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Most significant,</a:t>
                      </a:r>
                      <a:r>
                        <a:rPr lang="en-GB" sz="1400" b="0" baseline="0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 affected lots of people, remembered, resulted in change, least significant, resonates, more/less, important, unimportant, central, crucial, decisive, key, greater/smaller</a:t>
                      </a:r>
                      <a:endParaRPr lang="en-GB" sz="1400" b="0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30317851"/>
                  </a:ext>
                </a:extLst>
              </a:tr>
              <a:tr h="894511">
                <a:tc>
                  <a:txBody>
                    <a:bodyPr/>
                    <a:lstStyle/>
                    <a:p>
                      <a:r>
                        <a:rPr lang="en-GB" sz="1400" b="1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Continuity and </a:t>
                      </a:r>
                    </a:p>
                    <a:p>
                      <a:endParaRPr lang="en-GB" sz="1400" b="1" dirty="0" smtClean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  <a:p>
                      <a:endParaRPr lang="en-GB" sz="1400" b="1" dirty="0" smtClean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  <a:p>
                      <a:r>
                        <a:rPr lang="en-GB" sz="1400" b="1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change</a:t>
                      </a:r>
                      <a:endParaRPr lang="en-GB" sz="1400" b="1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Unchanged, maintained, stagnated, persisted, sustained, carried</a:t>
                      </a:r>
                      <a:r>
                        <a:rPr lang="en-GB" sz="1400" b="0" baseline="0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 on, continued until, uninterrupted </a:t>
                      </a:r>
                    </a:p>
                    <a:p>
                      <a:endParaRPr lang="en-GB" sz="1400" b="0" dirty="0" smtClean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  <a:p>
                      <a:r>
                        <a:rPr lang="en-GB" sz="1400" b="0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Gradual/fast, big change, affected a lot of people,</a:t>
                      </a:r>
                      <a:r>
                        <a:rPr lang="en-GB" sz="1400" b="0" baseline="0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 small change, affected few people, increasing, decreasing, major, minor, progression, regression, reversal, rapid/slow, accelerating, small scale/large scale</a:t>
                      </a:r>
                      <a:endParaRPr lang="en-GB" sz="1400" b="0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51578814"/>
                  </a:ext>
                </a:extLst>
              </a:tr>
              <a:tr h="894511">
                <a:tc>
                  <a:txBody>
                    <a:bodyPr/>
                    <a:lstStyle/>
                    <a:p>
                      <a:r>
                        <a:rPr lang="en-GB" sz="1400" b="1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Interpretation</a:t>
                      </a:r>
                      <a:endParaRPr lang="en-GB" sz="1400" b="1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Context,</a:t>
                      </a:r>
                      <a:r>
                        <a:rPr lang="en-GB" sz="1400" b="0" baseline="0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 author, artist, constructed, use of evidence, purpose, intention, intended, audience, persuade, celebrate, show, communicate, commemorate, interpret, perspective, spin, through the eyes of, provenance, why, tone, language, content</a:t>
                      </a:r>
                      <a:r>
                        <a:rPr lang="en-GB" sz="1400" b="0" baseline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, style</a:t>
                      </a:r>
                      <a:endParaRPr lang="en-GB" sz="1400" b="0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04769523"/>
                  </a:ext>
                </a:extLst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683568" y="0"/>
            <a:ext cx="79883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200" b="1" u="sng" dirty="0" smtClean="0">
                <a:latin typeface="Comic Sans MS" panose="030F0702030302020204" pitchFamily="66" charset="0"/>
              </a:rPr>
              <a:t>Historical key concepts and language</a:t>
            </a:r>
            <a:endParaRPr lang="en-GB" sz="2200" b="1" u="sng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25086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740265"/>
            <a:ext cx="9144000" cy="1325563"/>
          </a:xfrm>
        </p:spPr>
        <p:txBody>
          <a:bodyPr>
            <a:noAutofit/>
          </a:bodyPr>
          <a:lstStyle/>
          <a:p>
            <a:r>
              <a:rPr lang="en-GB" sz="3000" dirty="0" smtClean="0"/>
              <a:t>9 marker practice:</a:t>
            </a:r>
            <a:br>
              <a:rPr lang="en-GB" sz="3000" dirty="0" smtClean="0"/>
            </a:br>
            <a:r>
              <a:rPr lang="en-GB" sz="3000" dirty="0" smtClean="0"/>
              <a:t>Write a clear and organised summary that analyses peoples’…</a:t>
            </a:r>
            <a:endParaRPr lang="en-GB" sz="3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2181978"/>
            <a:ext cx="7886700" cy="4351338"/>
          </a:xfrm>
        </p:spPr>
        <p:txBody>
          <a:bodyPr>
            <a:normAutofit fontScale="92500" lnSpcReduction="20000"/>
          </a:bodyPr>
          <a:lstStyle/>
          <a:p>
            <a:r>
              <a:rPr lang="en-GB" dirty="0" smtClean="0"/>
              <a:t>Living conditions in the Middle Ages</a:t>
            </a:r>
          </a:p>
          <a:p>
            <a:r>
              <a:rPr lang="en-GB" dirty="0" smtClean="0"/>
              <a:t>Living conditions in the Early Modern Period</a:t>
            </a:r>
          </a:p>
          <a:p>
            <a:r>
              <a:rPr lang="en-GB" dirty="0" smtClean="0"/>
              <a:t>Living conditions in the Industrial Revolution</a:t>
            </a:r>
          </a:p>
          <a:p>
            <a:r>
              <a:rPr lang="en-GB" dirty="0" smtClean="0"/>
              <a:t>Living conditions in the 20</a:t>
            </a:r>
            <a:r>
              <a:rPr lang="en-GB" baseline="30000" dirty="0" smtClean="0"/>
              <a:t>th</a:t>
            </a:r>
            <a:r>
              <a:rPr lang="en-GB" dirty="0" smtClean="0"/>
              <a:t> Century</a:t>
            </a:r>
          </a:p>
          <a:p>
            <a:endParaRPr lang="en-GB" dirty="0"/>
          </a:p>
          <a:p>
            <a:r>
              <a:rPr lang="en-GB" dirty="0" smtClean="0"/>
              <a:t>Responses to the Black Death</a:t>
            </a:r>
          </a:p>
          <a:p>
            <a:r>
              <a:rPr lang="en-GB" dirty="0" smtClean="0"/>
              <a:t>Responses to The Plague</a:t>
            </a:r>
          </a:p>
          <a:p>
            <a:r>
              <a:rPr lang="en-GB" dirty="0" smtClean="0"/>
              <a:t>Responses to Cholera</a:t>
            </a:r>
          </a:p>
          <a:p>
            <a:r>
              <a:rPr lang="en-GB" dirty="0" smtClean="0"/>
              <a:t>Responses to the Spanish Flu</a:t>
            </a:r>
          </a:p>
          <a:p>
            <a:r>
              <a:rPr lang="en-GB" dirty="0" smtClean="0"/>
              <a:t>Responses to AIDS</a:t>
            </a:r>
          </a:p>
          <a:p>
            <a:endParaRPr lang="en-GB" dirty="0"/>
          </a:p>
          <a:p>
            <a:endParaRPr lang="en-GB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628650" y="1"/>
            <a:ext cx="7886700" cy="62411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3000" b="1" dirty="0" smtClean="0"/>
              <a:t>Make your own Practice Questions </a:t>
            </a:r>
            <a:endParaRPr lang="en-GB" sz="3000" b="1" dirty="0"/>
          </a:p>
        </p:txBody>
      </p:sp>
    </p:spTree>
    <p:extLst>
      <p:ext uri="{BB962C8B-B14F-4D97-AF65-F5344CB8AC3E}">
        <p14:creationId xmlns:p14="http://schemas.microsoft.com/office/powerpoint/2010/main" val="2143023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624115"/>
            <a:ext cx="9144000" cy="1325563"/>
          </a:xfrm>
        </p:spPr>
        <p:txBody>
          <a:bodyPr>
            <a:noAutofit/>
          </a:bodyPr>
          <a:lstStyle/>
          <a:p>
            <a:r>
              <a:rPr lang="en-GB" sz="3000" dirty="0" smtClean="0"/>
              <a:t>10 marker practice:</a:t>
            </a:r>
            <a:br>
              <a:rPr lang="en-GB" sz="3000" dirty="0" smtClean="0"/>
            </a:br>
            <a:r>
              <a:rPr lang="en-GB" sz="3000" dirty="0" smtClean="0"/>
              <a:t>Explain why…	</a:t>
            </a:r>
            <a:endParaRPr lang="en-GB" sz="3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978026"/>
            <a:ext cx="7886700" cy="4351338"/>
          </a:xfrm>
        </p:spPr>
        <p:txBody>
          <a:bodyPr>
            <a:normAutofit fontScale="92500" lnSpcReduction="20000"/>
          </a:bodyPr>
          <a:lstStyle/>
          <a:p>
            <a:r>
              <a:rPr lang="en-GB" dirty="0" smtClean="0"/>
              <a:t>People’s attempts to stop the spread of the Black Death in the period 1250-1500 had limited impact.</a:t>
            </a:r>
            <a:endParaRPr lang="en-GB" dirty="0"/>
          </a:p>
          <a:p>
            <a:r>
              <a:rPr lang="en-GB" dirty="0" smtClean="0"/>
              <a:t>people’s </a:t>
            </a:r>
            <a:r>
              <a:rPr lang="en-GB" dirty="0"/>
              <a:t>attempts to stop the spread of plague in the period 1500–1750 </a:t>
            </a:r>
            <a:r>
              <a:rPr lang="en-GB" dirty="0" smtClean="0"/>
              <a:t>had limited impact.</a:t>
            </a:r>
            <a:endParaRPr lang="en-GB" dirty="0"/>
          </a:p>
          <a:p>
            <a:r>
              <a:rPr lang="en-GB" dirty="0" smtClean="0"/>
              <a:t>People’s attempts to stop the spread of Cholera in the period 1750-1900 had limited impact. </a:t>
            </a:r>
          </a:p>
          <a:p>
            <a:r>
              <a:rPr lang="en-GB" dirty="0" smtClean="0"/>
              <a:t>People’s attempts to stop the spread of the Spanish Flu in the period 1900-2000 had some impact.</a:t>
            </a:r>
          </a:p>
          <a:p>
            <a:r>
              <a:rPr lang="en-GB" dirty="0" smtClean="0"/>
              <a:t>People’s attempts to stop the early spread of AIDS in the period 1900-2000 had limited impact. </a:t>
            </a:r>
          </a:p>
          <a:p>
            <a:r>
              <a:rPr lang="en-GB" dirty="0"/>
              <a:t>People’s attempts to stop the </a:t>
            </a:r>
            <a:r>
              <a:rPr lang="en-GB" dirty="0" smtClean="0"/>
              <a:t>later </a:t>
            </a:r>
            <a:r>
              <a:rPr lang="en-GB" dirty="0"/>
              <a:t>spread of AIDS in the period 1900-2000 had </a:t>
            </a:r>
            <a:r>
              <a:rPr lang="en-GB" dirty="0" smtClean="0"/>
              <a:t>some impact.</a:t>
            </a:r>
            <a:endParaRPr lang="en-GB" dirty="0"/>
          </a:p>
          <a:p>
            <a:endParaRPr lang="en-GB" dirty="0"/>
          </a:p>
          <a:p>
            <a:endParaRPr lang="en-GB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628650" y="1"/>
            <a:ext cx="7886700" cy="62411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3000" b="1" dirty="0" smtClean="0"/>
              <a:t>Make your own Practice Questions </a:t>
            </a:r>
            <a:endParaRPr lang="en-GB" sz="3000" b="1" dirty="0"/>
          </a:p>
        </p:txBody>
      </p:sp>
    </p:spTree>
    <p:extLst>
      <p:ext uri="{BB962C8B-B14F-4D97-AF65-F5344CB8AC3E}">
        <p14:creationId xmlns:p14="http://schemas.microsoft.com/office/powerpoint/2010/main" val="3340460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1"/>
            <a:ext cx="7886700" cy="624114"/>
          </a:xfrm>
        </p:spPr>
        <p:txBody>
          <a:bodyPr>
            <a:normAutofit/>
          </a:bodyPr>
          <a:lstStyle/>
          <a:p>
            <a:pPr algn="ctr"/>
            <a:r>
              <a:rPr lang="en-GB" sz="3000" b="1" dirty="0" smtClean="0"/>
              <a:t>Practice Questions </a:t>
            </a:r>
            <a:endParaRPr lang="en-GB" sz="3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893746"/>
            <a:ext cx="9144000" cy="5964254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en-GB" dirty="0" smtClean="0"/>
              <a:t>9 markers:</a:t>
            </a:r>
          </a:p>
          <a:p>
            <a:pPr marL="0" indent="0">
              <a:buNone/>
            </a:pPr>
            <a:r>
              <a:rPr lang="en-GB" dirty="0" smtClean="0"/>
              <a:t>Write </a:t>
            </a:r>
            <a:r>
              <a:rPr lang="en-GB" dirty="0"/>
              <a:t>a clear and organised summary that analyses the approaches to public health in the late Middle Ages. Support your summary with examples. </a:t>
            </a:r>
            <a:r>
              <a:rPr lang="en-GB" i="1" dirty="0"/>
              <a:t>(9 marks</a:t>
            </a:r>
            <a:r>
              <a:rPr lang="en-GB" i="1" dirty="0" smtClean="0"/>
              <a:t>)</a:t>
            </a:r>
          </a:p>
          <a:p>
            <a:pPr marL="0" indent="0">
              <a:buNone/>
            </a:pPr>
            <a:r>
              <a:rPr lang="en-GB" dirty="0"/>
              <a:t>Write a clear and organised summary that analyses the government response to the gin craze of 1660–1751. Support your summary with examples. </a:t>
            </a:r>
            <a:r>
              <a:rPr lang="en-GB" i="1" dirty="0"/>
              <a:t>(9 marks</a:t>
            </a:r>
            <a:r>
              <a:rPr lang="en-GB" i="1" dirty="0" smtClean="0"/>
              <a:t>)</a:t>
            </a:r>
          </a:p>
          <a:p>
            <a:pPr marL="0" indent="0">
              <a:buNone/>
            </a:pPr>
            <a:r>
              <a:rPr lang="en-GB" dirty="0" smtClean="0"/>
              <a:t>Write </a:t>
            </a:r>
            <a:r>
              <a:rPr lang="en-GB" dirty="0"/>
              <a:t>a clear and organised summary that analyses people’s living conditions in the Middle Ages. Support your summary with examples</a:t>
            </a:r>
            <a:r>
              <a:rPr lang="en-GB" dirty="0" smtClean="0"/>
              <a:t>.</a:t>
            </a:r>
          </a:p>
          <a:p>
            <a:pPr marL="0" indent="0">
              <a:buNone/>
            </a:pPr>
            <a:r>
              <a:rPr lang="en-GB" i="1" dirty="0" smtClean="0"/>
              <a:t>(9 marks)</a:t>
            </a:r>
          </a:p>
          <a:p>
            <a:pPr marL="0" indent="0">
              <a:buNone/>
            </a:pPr>
            <a:r>
              <a:rPr lang="en-GB" dirty="0"/>
              <a:t>Write a clear and organised summary that analyses the responses of local and national </a:t>
            </a:r>
            <a:r>
              <a:rPr lang="en-GB" dirty="0" smtClean="0"/>
              <a:t>government to </a:t>
            </a:r>
            <a:r>
              <a:rPr lang="en-GB" dirty="0"/>
              <a:t>plague in early modern Britain. Support your summary with examples</a:t>
            </a:r>
            <a:r>
              <a:rPr lang="en-GB" dirty="0" smtClean="0"/>
              <a:t>. (9 marks)</a:t>
            </a:r>
            <a:endParaRPr lang="en-GB" i="1" dirty="0"/>
          </a:p>
          <a:p>
            <a:pPr marL="0" indent="0">
              <a:buNone/>
            </a:pPr>
            <a:endParaRPr lang="en-GB" i="1" dirty="0" smtClean="0"/>
          </a:p>
          <a:p>
            <a:pPr marL="0" indent="0">
              <a:buNone/>
            </a:pPr>
            <a:r>
              <a:rPr lang="en-GB" dirty="0" smtClean="0"/>
              <a:t>10 markers:</a:t>
            </a:r>
          </a:p>
          <a:p>
            <a:endParaRPr lang="en-GB" dirty="0"/>
          </a:p>
          <a:p>
            <a:pPr marL="0" indent="0">
              <a:buNone/>
            </a:pPr>
            <a:r>
              <a:rPr lang="en-GB" dirty="0"/>
              <a:t>Why did people’s attempts to stop the spread of plague in the period 1500–1750 have limited impact? Support your answer with examples. </a:t>
            </a:r>
            <a:r>
              <a:rPr lang="en-GB" dirty="0" smtClean="0"/>
              <a:t>(</a:t>
            </a:r>
            <a:r>
              <a:rPr lang="en-GB" i="1" dirty="0" smtClean="0"/>
              <a:t>10 marks)</a:t>
            </a:r>
            <a:endParaRPr lang="en-GB" i="1" dirty="0"/>
          </a:p>
          <a:p>
            <a:pPr marL="0" indent="0">
              <a:buNone/>
            </a:pPr>
            <a:r>
              <a:rPr lang="en-GB" dirty="0" smtClean="0"/>
              <a:t>What </a:t>
            </a:r>
            <a:r>
              <a:rPr lang="en-GB" dirty="0"/>
              <a:t>was the impact of changes in living conditions and lifestyles in the twentieth century? Support your answer with examples. </a:t>
            </a:r>
            <a:r>
              <a:rPr lang="en-GB" i="1" dirty="0"/>
              <a:t>(10 marks</a:t>
            </a:r>
            <a:r>
              <a:rPr lang="en-GB" i="1" dirty="0" smtClean="0"/>
              <a:t>)</a:t>
            </a:r>
          </a:p>
          <a:p>
            <a:pPr marL="0" indent="0">
              <a:buNone/>
            </a:pPr>
            <a:r>
              <a:rPr lang="en-GB" dirty="0"/>
              <a:t>Why do you think that attitudes to public health changed in the period 1750–1900?</a:t>
            </a:r>
            <a:br>
              <a:rPr lang="en-GB" dirty="0"/>
            </a:br>
            <a:r>
              <a:rPr lang="en-GB" dirty="0"/>
              <a:t>(10 marks</a:t>
            </a:r>
            <a:r>
              <a:rPr lang="en-GB" dirty="0" smtClean="0"/>
              <a:t>)</a:t>
            </a:r>
            <a:endParaRPr lang="en-GB" sz="3600" dirty="0" smtClean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GB" dirty="0"/>
              <a:t>Why was public health in medieval monasteries so good? Explain your answer</a:t>
            </a:r>
            <a:r>
              <a:rPr lang="en-GB" dirty="0" smtClean="0"/>
              <a:t>. (10 marks)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448661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b="1" dirty="0" smtClean="0"/>
              <a:t>The People’s Health 1250- present</a:t>
            </a:r>
            <a:br>
              <a:rPr lang="en-GB" b="1" dirty="0" smtClean="0"/>
            </a:br>
            <a:r>
              <a:rPr lang="en-GB" b="1" dirty="0" smtClean="0"/>
              <a:t>Revision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690689"/>
            <a:ext cx="7886700" cy="4946040"/>
          </a:xfrm>
        </p:spPr>
        <p:txBody>
          <a:bodyPr>
            <a:normAutofit fontScale="62500" lnSpcReduction="20000"/>
          </a:bodyPr>
          <a:lstStyle/>
          <a:p>
            <a:r>
              <a:rPr lang="en-GB" dirty="0" smtClean="0"/>
              <a:t>Use the timelines and knowledge organisers to collect facts from your exercise book</a:t>
            </a:r>
          </a:p>
          <a:p>
            <a:r>
              <a:rPr lang="en-GB" dirty="0" smtClean="0"/>
              <a:t>Use the thematic knowledge organisers to draw out the key themes and factors</a:t>
            </a:r>
          </a:p>
          <a:p>
            <a:r>
              <a:rPr lang="en-GB" dirty="0" smtClean="0"/>
              <a:t>Make notes in bullet points, pick out key examples, be specific.</a:t>
            </a:r>
          </a:p>
          <a:p>
            <a:r>
              <a:rPr lang="en-GB" dirty="0" smtClean="0"/>
              <a:t>If you can’t find enough examples in your book – your notes aren’t detailed enough – come to see me and we’ll work on changing that!</a:t>
            </a:r>
          </a:p>
          <a:p>
            <a:r>
              <a:rPr lang="en-GB" dirty="0" smtClean="0"/>
              <a:t>When these are complete – use them to TEST yourself, or get someone else to test you! </a:t>
            </a:r>
          </a:p>
          <a:p>
            <a:r>
              <a:rPr lang="en-GB" dirty="0" smtClean="0"/>
              <a:t>Try to write out the timeline of the different periods yourself so you know the dates and order of the eras</a:t>
            </a:r>
          </a:p>
          <a:p>
            <a:r>
              <a:rPr lang="en-GB" dirty="0" smtClean="0"/>
              <a:t>Create bullet pointed flash cards to test yourself! </a:t>
            </a:r>
          </a:p>
          <a:p>
            <a:r>
              <a:rPr lang="en-GB" dirty="0" smtClean="0"/>
              <a:t>Use the images to revise visually then test yourself.</a:t>
            </a:r>
          </a:p>
          <a:p>
            <a:r>
              <a:rPr lang="en-GB" dirty="0" smtClean="0"/>
              <a:t>Use the practice questions to write practice answers!</a:t>
            </a:r>
          </a:p>
          <a:p>
            <a:r>
              <a:rPr lang="en-GB" dirty="0"/>
              <a:t>Use the question guidance and success criteria to self mark them</a:t>
            </a:r>
            <a:r>
              <a:rPr lang="en-GB" dirty="0" smtClean="0"/>
              <a:t>!</a:t>
            </a:r>
          </a:p>
          <a:p>
            <a:r>
              <a:rPr lang="en-GB" dirty="0" smtClean="0"/>
              <a:t>Look up what has happened in terms of Government health policy in the news in recent years! </a:t>
            </a:r>
            <a:endParaRPr lang="en-GB" dirty="0"/>
          </a:p>
          <a:p>
            <a:endParaRPr lang="en-GB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99477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624114"/>
            <a:ext cx="9144000" cy="6233885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GB" dirty="0" smtClean="0"/>
              <a:t>18 markers</a:t>
            </a:r>
          </a:p>
          <a:p>
            <a:r>
              <a:rPr lang="en-GB" dirty="0" smtClean="0"/>
              <a:t>Beliefs</a:t>
            </a:r>
            <a:r>
              <a:rPr lang="en-GB" dirty="0"/>
              <a:t>, attitudes and values have been the most important factors in responses to public health.’ How far do you agree with this statement? Give reasons for your answer. </a:t>
            </a:r>
            <a:r>
              <a:rPr lang="en-GB" i="1" dirty="0"/>
              <a:t>(18 marks</a:t>
            </a:r>
            <a:r>
              <a:rPr lang="en-GB" i="1" dirty="0" smtClean="0"/>
              <a:t>)</a:t>
            </a:r>
          </a:p>
          <a:p>
            <a:r>
              <a:rPr lang="en-GB" dirty="0"/>
              <a:t>How far do you agree that the most effective response to epidemics was in the twentieth century? </a:t>
            </a:r>
            <a:r>
              <a:rPr lang="en-GB" i="1" dirty="0"/>
              <a:t>(18 marks</a:t>
            </a:r>
            <a:r>
              <a:rPr lang="en-GB" i="1" dirty="0" smtClean="0"/>
              <a:t>)</a:t>
            </a:r>
          </a:p>
          <a:p>
            <a:r>
              <a:rPr lang="en-GB" dirty="0"/>
              <a:t>How far do you agree that the most important changes in public health were in the nineteenth century? </a:t>
            </a:r>
            <a:r>
              <a:rPr lang="en-GB" i="1" dirty="0"/>
              <a:t>(18 marks</a:t>
            </a:r>
            <a:r>
              <a:rPr lang="en-GB" i="1" dirty="0" smtClean="0"/>
              <a:t>)</a:t>
            </a:r>
            <a:r>
              <a:rPr lang="en-GB" dirty="0"/>
              <a:t> </a:t>
            </a:r>
            <a:endParaRPr lang="en-GB" dirty="0" smtClean="0"/>
          </a:p>
          <a:p>
            <a:r>
              <a:rPr lang="en-GB" dirty="0" smtClean="0"/>
              <a:t>‘</a:t>
            </a:r>
            <a:r>
              <a:rPr lang="en-GB" dirty="0"/>
              <a:t>In Medieval Britain there was no concept of public health.’ How far do you agree with this statement? Give reasons for your answer. </a:t>
            </a:r>
            <a:r>
              <a:rPr lang="en-GB" i="1" dirty="0"/>
              <a:t>(18 </a:t>
            </a:r>
            <a:r>
              <a:rPr lang="en-GB" i="1" dirty="0" smtClean="0"/>
              <a:t>marks)</a:t>
            </a:r>
          </a:p>
          <a:p>
            <a:r>
              <a:rPr lang="en-GB" dirty="0" smtClean="0"/>
              <a:t>How </a:t>
            </a:r>
            <a:r>
              <a:rPr lang="en-GB" dirty="0"/>
              <a:t>far do you agree that the most important changes in public health in Britain took place in the twentieth century? Give reasons for your answer. </a:t>
            </a:r>
            <a:r>
              <a:rPr lang="en-GB" dirty="0" smtClean="0"/>
              <a:t>(</a:t>
            </a:r>
            <a:r>
              <a:rPr lang="en-GB" i="1" dirty="0" smtClean="0"/>
              <a:t>18 marks</a:t>
            </a:r>
            <a:r>
              <a:rPr lang="en-GB" dirty="0" smtClean="0"/>
              <a:t>)</a:t>
            </a:r>
          </a:p>
          <a:p>
            <a:r>
              <a:rPr lang="en-GB" dirty="0" smtClean="0"/>
              <a:t>‘</a:t>
            </a:r>
            <a:r>
              <a:rPr lang="en-GB" dirty="0"/>
              <a:t>New technology has been the most important factor in improvements to public health in Britain’. How far do you agree with this statement? Give reasons for your answer. </a:t>
            </a:r>
            <a:r>
              <a:rPr lang="en-GB" dirty="0" smtClean="0"/>
              <a:t>(</a:t>
            </a:r>
            <a:r>
              <a:rPr lang="en-GB" i="1" dirty="0" smtClean="0"/>
              <a:t>18 marks)</a:t>
            </a:r>
          </a:p>
          <a:p>
            <a:r>
              <a:rPr lang="en-GB" dirty="0"/>
              <a:t>How far do you agree that the authorities in Industrial Britain made greater attempts to </a:t>
            </a:r>
            <a:r>
              <a:rPr lang="en-GB" dirty="0" smtClean="0"/>
              <a:t>improve public </a:t>
            </a:r>
            <a:r>
              <a:rPr lang="en-GB" dirty="0"/>
              <a:t>health than the authorities in the Middle Ages? Give reasons for your answer. </a:t>
            </a:r>
            <a:r>
              <a:rPr lang="en-GB" dirty="0" smtClean="0"/>
              <a:t>( 18 marks)</a:t>
            </a:r>
            <a:endParaRPr lang="en-GB" dirty="0"/>
          </a:p>
          <a:p>
            <a:r>
              <a:rPr lang="en-GB" dirty="0" smtClean="0"/>
              <a:t>How </a:t>
            </a:r>
            <a:r>
              <a:rPr lang="en-GB" dirty="0"/>
              <a:t>far do you agree that living conditions in Britain have changed little since 1900? Give </a:t>
            </a:r>
            <a:r>
              <a:rPr lang="en-GB" dirty="0" smtClean="0"/>
              <a:t>reasons for </a:t>
            </a:r>
            <a:r>
              <a:rPr lang="en-GB" dirty="0"/>
              <a:t>your answer</a:t>
            </a:r>
            <a:r>
              <a:rPr lang="en-GB" dirty="0" smtClean="0"/>
              <a:t>. (18 marks)</a:t>
            </a:r>
            <a:endParaRPr lang="en-GB" i="1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628650" y="1"/>
            <a:ext cx="7886700" cy="62411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3000" b="1" smtClean="0"/>
              <a:t>Practice Questions </a:t>
            </a:r>
            <a:endParaRPr lang="en-GB" sz="3000" b="1" dirty="0"/>
          </a:p>
        </p:txBody>
      </p:sp>
    </p:spTree>
    <p:extLst>
      <p:ext uri="{BB962C8B-B14F-4D97-AF65-F5344CB8AC3E}">
        <p14:creationId xmlns:p14="http://schemas.microsoft.com/office/powerpoint/2010/main" val="2563173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88942597"/>
              </p:ext>
            </p:extLst>
          </p:nvPr>
        </p:nvGraphicFramePr>
        <p:xfrm>
          <a:off x="1" y="514960"/>
          <a:ext cx="9143999" cy="6343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88978">
                  <a:extLst>
                    <a:ext uri="{9D8B030D-6E8A-4147-A177-3AD203B41FA5}">
                      <a16:colId xmlns:a16="http://schemas.microsoft.com/office/drawing/2014/main" val="1823956875"/>
                    </a:ext>
                  </a:extLst>
                </a:gridCol>
                <a:gridCol w="8055021">
                  <a:extLst>
                    <a:ext uri="{9D8B030D-6E8A-4147-A177-3AD203B41FA5}">
                      <a16:colId xmlns:a16="http://schemas.microsoft.com/office/drawing/2014/main" val="1749170045"/>
                    </a:ext>
                  </a:extLst>
                </a:gridCol>
              </a:tblGrid>
              <a:tr h="470584">
                <a:tc>
                  <a:txBody>
                    <a:bodyPr/>
                    <a:lstStyle/>
                    <a:p>
                      <a:r>
                        <a:rPr lang="en-GB" sz="1800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1 mark</a:t>
                      </a:r>
                    </a:p>
                    <a:p>
                      <a:r>
                        <a:rPr lang="en-GB" sz="1800" b="1" i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THREE MINUTES</a:t>
                      </a:r>
                      <a:endParaRPr lang="en-GB" sz="1800" b="1" i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GB" sz="1800" b="0" i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One</a:t>
                      </a:r>
                      <a:r>
                        <a:rPr lang="en-GB" sz="1800" b="0" i="0" baseline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 or two words is enough, a very specific and accurate fact</a:t>
                      </a:r>
                      <a:endParaRPr lang="en-GB" sz="1800" b="0" i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07730708"/>
                  </a:ext>
                </a:extLst>
              </a:tr>
              <a:tr h="1748180">
                <a:tc>
                  <a:txBody>
                    <a:bodyPr/>
                    <a:lstStyle/>
                    <a:p>
                      <a:r>
                        <a:rPr lang="en-GB" sz="1700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9</a:t>
                      </a:r>
                      <a:r>
                        <a:rPr lang="en-GB" sz="1700" b="1" baseline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 marks</a:t>
                      </a:r>
                    </a:p>
                    <a:p>
                      <a:r>
                        <a:rPr lang="en-GB" sz="1700" b="1" i="1" baseline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TEN MINUTES</a:t>
                      </a:r>
                      <a:endParaRPr lang="en-GB" sz="1700" b="1" i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GB" sz="1800" dirty="0" smtClean="0">
                          <a:solidFill>
                            <a:srgbClr val="000000"/>
                          </a:solidFill>
                          <a:latin typeface="+mn-lt"/>
                        </a:rPr>
                        <a:t>You must organise your answer into sensible categories using SOCs and make it clear what your categories are.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GB" sz="1800" dirty="0" smtClean="0">
                          <a:solidFill>
                            <a:srgbClr val="000000"/>
                          </a:solidFill>
                          <a:latin typeface="+mn-lt"/>
                        </a:rPr>
                        <a:t>A minimum of two, maximum of three short paragraphs. Make it clear when you are starting a new point &amp;</a:t>
                      </a:r>
                      <a:r>
                        <a:rPr lang="en-GB" sz="1800" baseline="0" dirty="0" smtClean="0">
                          <a:solidFill>
                            <a:srgbClr val="000000"/>
                          </a:solidFill>
                          <a:latin typeface="+mn-lt"/>
                        </a:rPr>
                        <a:t> LINK to question</a:t>
                      </a:r>
                      <a:endParaRPr lang="en-GB" sz="1800" dirty="0" smtClean="0">
                        <a:solidFill>
                          <a:srgbClr val="000000"/>
                        </a:solidFill>
                        <a:latin typeface="+mn-lt"/>
                      </a:endParaRP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1800" dirty="0" smtClean="0">
                          <a:solidFill>
                            <a:srgbClr val="000000"/>
                          </a:solidFill>
                          <a:latin typeface="+mn-lt"/>
                        </a:rPr>
                        <a:t>Range of detailed specific knowledge – the more knowledge you show – the higher the mark.</a:t>
                      </a: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70893296"/>
                  </a:ext>
                </a:extLst>
              </a:tr>
              <a:tr h="1478978">
                <a:tc>
                  <a:txBody>
                    <a:bodyPr/>
                    <a:lstStyle/>
                    <a:p>
                      <a:r>
                        <a:rPr lang="en-GB" sz="1800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10 marks</a:t>
                      </a:r>
                    </a:p>
                    <a:p>
                      <a:endParaRPr lang="en-GB" sz="1800" b="1" dirty="0" smtClean="0">
                        <a:solidFill>
                          <a:schemeClr val="tx1"/>
                        </a:solidFill>
                        <a:latin typeface="+mn-lt"/>
                      </a:endParaRPr>
                    </a:p>
                    <a:p>
                      <a:r>
                        <a:rPr lang="en-GB" sz="1800" b="1" i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TWELVE</a:t>
                      </a:r>
                      <a:r>
                        <a:rPr lang="en-GB" sz="1800" b="1" i="1" baseline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 MINUTES</a:t>
                      </a:r>
                      <a:endParaRPr lang="en-GB" sz="1800" b="1" i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285750" indent="-285750" algn="l">
                        <a:buFont typeface="Arial" panose="020B0604020202020204" pitchFamily="34" charset="0"/>
                        <a:buChar char="•"/>
                      </a:pPr>
                      <a:r>
                        <a:rPr lang="en-GB" sz="1800" dirty="0" smtClean="0">
                          <a:latin typeface="+mn-lt"/>
                        </a:rPr>
                        <a:t>Range</a:t>
                      </a:r>
                      <a:r>
                        <a:rPr lang="en-GB" sz="1800" baseline="0" dirty="0" smtClean="0">
                          <a:latin typeface="+mn-lt"/>
                        </a:rPr>
                        <a:t> of detailed and specific knowledge- the more you show- the higher the mark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1800" dirty="0" smtClean="0">
                          <a:latin typeface="+mn-lt"/>
                        </a:rPr>
                        <a:t>Well organised–</a:t>
                      </a:r>
                      <a:r>
                        <a:rPr lang="en-GB" sz="1800" baseline="0" dirty="0" smtClean="0">
                          <a:latin typeface="+mn-lt"/>
                        </a:rPr>
                        <a:t> </a:t>
                      </a:r>
                      <a:r>
                        <a:rPr lang="en-GB" sz="1800" dirty="0" smtClean="0">
                          <a:latin typeface="+mn-lt"/>
                        </a:rPr>
                        <a:t>give a big point/factor</a:t>
                      </a:r>
                      <a:r>
                        <a:rPr lang="en-GB" sz="1800" baseline="0" dirty="0" smtClean="0">
                          <a:latin typeface="+mn-lt"/>
                        </a:rPr>
                        <a:t> for each paragraph</a:t>
                      </a:r>
                      <a:r>
                        <a:rPr lang="en-GB" sz="1800" dirty="0" smtClean="0">
                          <a:latin typeface="+mn-lt"/>
                        </a:rPr>
                        <a:t> and then use evidence to explain it.</a:t>
                      </a:r>
                      <a:endParaRPr lang="en-GB" sz="1800" baseline="0" dirty="0" smtClean="0">
                        <a:latin typeface="+mn-lt"/>
                      </a:endParaRPr>
                    </a:p>
                    <a:p>
                      <a:pPr marL="285750" indent="-285750" algn="l">
                        <a:buFont typeface="Arial" panose="020B0604020202020204" pitchFamily="34" charset="0"/>
                        <a:buChar char="•"/>
                      </a:pPr>
                      <a:r>
                        <a:rPr lang="en-GB" sz="1800" dirty="0" smtClean="0">
                          <a:latin typeface="+mn-lt"/>
                        </a:rPr>
                        <a:t>Well explained</a:t>
                      </a:r>
                      <a:r>
                        <a:rPr lang="en-GB" sz="1800" baseline="0" dirty="0" smtClean="0">
                          <a:latin typeface="+mn-lt"/>
                        </a:rPr>
                        <a:t> and linked back to the question.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1800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SOC</a:t>
                      </a:r>
                      <a:r>
                        <a:rPr lang="en-GB" sz="1800" b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 </a:t>
                      </a:r>
                      <a:r>
                        <a:rPr lang="en-GB" sz="1800" b="0" baseline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language used throughout</a:t>
                      </a:r>
                      <a:endParaRPr lang="en-GB" sz="1800" dirty="0" smtClean="0">
                        <a:latin typeface="+mn-lt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28791149"/>
                  </a:ext>
                </a:extLst>
              </a:tr>
              <a:tr h="1531620">
                <a:tc>
                  <a:txBody>
                    <a:bodyPr/>
                    <a:lstStyle/>
                    <a:p>
                      <a:r>
                        <a:rPr lang="en-GB" sz="1800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18 marks</a:t>
                      </a:r>
                    </a:p>
                    <a:p>
                      <a:endParaRPr lang="en-GB" sz="1800" b="1" dirty="0" smtClean="0">
                        <a:solidFill>
                          <a:schemeClr val="tx1"/>
                        </a:solidFill>
                        <a:latin typeface="+mn-lt"/>
                      </a:endParaRPr>
                    </a:p>
                    <a:p>
                      <a:r>
                        <a:rPr lang="en-GB" sz="1800" b="1" i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TWENTY-FIVE</a:t>
                      </a:r>
                      <a:r>
                        <a:rPr lang="en-GB" sz="1800" b="1" i="1" baseline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 MINUTES</a:t>
                      </a:r>
                      <a:endParaRPr lang="en-GB" sz="1800" b="1" i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800" b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At</a:t>
                      </a:r>
                      <a:r>
                        <a:rPr lang="en-GB" sz="1800" b="0" baseline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 least a three sided answer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800" b="0" baseline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Make it clear </a:t>
                      </a:r>
                      <a:r>
                        <a:rPr lang="en-GB" sz="1800" b="0" baseline="0" dirty="0" err="1" smtClean="0">
                          <a:solidFill>
                            <a:schemeClr val="tx1"/>
                          </a:solidFill>
                          <a:latin typeface="+mn-lt"/>
                        </a:rPr>
                        <a:t>whthat</a:t>
                      </a:r>
                      <a:r>
                        <a:rPr lang="en-GB" sz="1800" b="0" baseline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 you are arguing throughout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800" b="0" baseline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Think about ALL of the periods we have studied and use evidence from each – be specific!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800" b="0" baseline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Linked closely to the question throughout</a:t>
                      </a:r>
                      <a:endParaRPr lang="en-GB" sz="1800" b="0" dirty="0" smtClean="0">
                        <a:solidFill>
                          <a:schemeClr val="tx1"/>
                        </a:solidFill>
                        <a:latin typeface="+mn-lt"/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800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SOC</a:t>
                      </a:r>
                      <a:r>
                        <a:rPr lang="en-GB" sz="1800" b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 </a:t>
                      </a:r>
                      <a:r>
                        <a:rPr lang="en-GB" sz="1800" b="0" baseline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language used throughout- </a:t>
                      </a:r>
                      <a:r>
                        <a:rPr lang="en-GB" sz="1800" b="1" baseline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significance and causation are most appropriate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800" b="0" baseline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Overall conclusion</a:t>
                      </a: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49834858"/>
                  </a:ext>
                </a:extLst>
              </a:tr>
            </a:tbl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0" y="0"/>
            <a:ext cx="91440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000" b="1" dirty="0" smtClean="0"/>
              <a:t>People’s Health 1250-2000 – 50 MINUTES</a:t>
            </a:r>
            <a:endParaRPr lang="en-GB" sz="3000" b="1" dirty="0"/>
          </a:p>
        </p:txBody>
      </p:sp>
    </p:spTree>
    <p:extLst>
      <p:ext uri="{BB962C8B-B14F-4D97-AF65-F5344CB8AC3E}">
        <p14:creationId xmlns:p14="http://schemas.microsoft.com/office/powerpoint/2010/main" val="3152394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1026" name="Picture 2" descr="Image result for middle ages luttrell psalte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785" y="0"/>
            <a:ext cx="4418120" cy="2137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Related imag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785" y="2321326"/>
            <a:ext cx="4333072" cy="16186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Image result for luttrell psalter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785" y="4089661"/>
            <a:ext cx="4374579" cy="19773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Image result for medieval town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0"/>
            <a:ext cx="4352646" cy="28092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Image result for the black death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4648" y="2944355"/>
            <a:ext cx="4555567" cy="3416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468762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2050" name="Picture 2" descr="Related imag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5341257" cy="39725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Image result for early modern plague order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2219" y="3962613"/>
            <a:ext cx="4997929" cy="28953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Image result for english civil war roundheads and cavaliers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60" y="4068254"/>
            <a:ext cx="3804200" cy="27897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Image result for early modern english town 1600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41257" y="58057"/>
            <a:ext cx="3781425" cy="3095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88707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3074" name="Picture 2" descr="Image result for industrial revolution englan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4525108" cy="34531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Image result for industrial revolution england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0"/>
            <a:ext cx="4429331" cy="28115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Image result for industrial revolution england housi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818309"/>
            <a:ext cx="4022768" cy="26769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2" name="Picture 10" descr="Image result for industrial revolution england class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56679" y="3176714"/>
            <a:ext cx="3087320" cy="31351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Image result for cholera 19th century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23751" y="3762438"/>
            <a:ext cx="2211114" cy="30955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652860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098" name="Picture 2" descr="Image result for world war on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4557486" cy="25635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Image result for 20th century high rise flat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149602"/>
            <a:ext cx="4035143" cy="31713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Image result for 20th century smo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90373" y="2746601"/>
            <a:ext cx="2604809" cy="3929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4" name="Picture 8" descr="Related image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50412" y="4877458"/>
            <a:ext cx="2491922" cy="16891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Image result for aids 1980s princess diana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0809" y="2746601"/>
            <a:ext cx="2514600" cy="18192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4" descr="Image result for spanish flu 1918 uk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27113" y="-334166"/>
            <a:ext cx="3915683" cy="29892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67775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TextBox 59"/>
          <p:cNvSpPr txBox="1"/>
          <p:nvPr/>
        </p:nvSpPr>
        <p:spPr>
          <a:xfrm>
            <a:off x="6877860" y="4395270"/>
            <a:ext cx="2266139" cy="2373041"/>
          </a:xfrm>
          <a:prstGeom prst="rect">
            <a:avLst/>
          </a:prstGeom>
          <a:noFill/>
          <a:ln>
            <a:solidFill>
              <a:schemeClr val="tx1"/>
            </a:solidFill>
            <a:prstDash val="dashDot"/>
          </a:ln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sp>
        <p:nvSpPr>
          <p:cNvPr id="61" name="TextBox 60"/>
          <p:cNvSpPr txBox="1"/>
          <p:nvPr/>
        </p:nvSpPr>
        <p:spPr>
          <a:xfrm rot="16200000">
            <a:off x="6401425" y="5156595"/>
            <a:ext cx="200464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b="1" dirty="0" smtClean="0"/>
              <a:t>CAUSES, SYMPTOMS:</a:t>
            </a:r>
            <a:endParaRPr lang="en-GB" sz="1000" b="1" dirty="0"/>
          </a:p>
        </p:txBody>
      </p:sp>
      <p:sp>
        <p:nvSpPr>
          <p:cNvPr id="62" name="TextBox 61"/>
          <p:cNvSpPr txBox="1"/>
          <p:nvPr/>
        </p:nvSpPr>
        <p:spPr>
          <a:xfrm rot="16200000">
            <a:off x="7233165" y="5659546"/>
            <a:ext cx="200464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b="1" dirty="0" smtClean="0"/>
              <a:t>RESPONSES:</a:t>
            </a:r>
            <a:endParaRPr lang="en-GB" sz="1000" b="1" dirty="0"/>
          </a:p>
        </p:txBody>
      </p:sp>
      <p:sp>
        <p:nvSpPr>
          <p:cNvPr id="57" name="TextBox 56"/>
          <p:cNvSpPr txBox="1"/>
          <p:nvPr/>
        </p:nvSpPr>
        <p:spPr>
          <a:xfrm>
            <a:off x="4918267" y="4403721"/>
            <a:ext cx="1901014" cy="2373041"/>
          </a:xfrm>
          <a:prstGeom prst="rect">
            <a:avLst/>
          </a:prstGeom>
          <a:noFill/>
          <a:ln>
            <a:solidFill>
              <a:schemeClr val="tx1"/>
            </a:solidFill>
            <a:prstDash val="dashDot"/>
          </a:ln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sp>
        <p:nvSpPr>
          <p:cNvPr id="58" name="TextBox 57"/>
          <p:cNvSpPr txBox="1"/>
          <p:nvPr/>
        </p:nvSpPr>
        <p:spPr>
          <a:xfrm rot="16200000">
            <a:off x="4441831" y="5165046"/>
            <a:ext cx="200464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b="1" dirty="0" smtClean="0"/>
              <a:t>CAUSES, SYMPTOMS:</a:t>
            </a:r>
            <a:endParaRPr lang="en-GB" sz="1000" b="1" dirty="0"/>
          </a:p>
        </p:txBody>
      </p:sp>
      <p:sp>
        <p:nvSpPr>
          <p:cNvPr id="59" name="TextBox 58"/>
          <p:cNvSpPr txBox="1"/>
          <p:nvPr/>
        </p:nvSpPr>
        <p:spPr>
          <a:xfrm rot="16200000">
            <a:off x="5273571" y="5667997"/>
            <a:ext cx="200464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b="1" dirty="0" smtClean="0"/>
              <a:t>RESPONSES:</a:t>
            </a:r>
            <a:endParaRPr lang="en-GB" sz="1000" b="1" dirty="0"/>
          </a:p>
        </p:txBody>
      </p:sp>
      <p:sp>
        <p:nvSpPr>
          <p:cNvPr id="54" name="TextBox 53"/>
          <p:cNvSpPr txBox="1"/>
          <p:nvPr/>
        </p:nvSpPr>
        <p:spPr>
          <a:xfrm>
            <a:off x="2489136" y="4398693"/>
            <a:ext cx="2391010" cy="2373041"/>
          </a:xfrm>
          <a:prstGeom prst="rect">
            <a:avLst/>
          </a:prstGeom>
          <a:noFill/>
          <a:ln>
            <a:solidFill>
              <a:schemeClr val="tx1"/>
            </a:solidFill>
            <a:prstDash val="dashDot"/>
          </a:ln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sp>
        <p:nvSpPr>
          <p:cNvPr id="55" name="TextBox 54"/>
          <p:cNvSpPr txBox="1"/>
          <p:nvPr/>
        </p:nvSpPr>
        <p:spPr>
          <a:xfrm rot="16200000">
            <a:off x="1918089" y="5098363"/>
            <a:ext cx="200464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b="1" dirty="0" smtClean="0"/>
              <a:t>CAUSES, SYMPTOMS:</a:t>
            </a:r>
            <a:endParaRPr lang="en-GB" sz="1000" b="1" dirty="0"/>
          </a:p>
        </p:txBody>
      </p:sp>
      <p:sp>
        <p:nvSpPr>
          <p:cNvPr id="56" name="TextBox 55"/>
          <p:cNvSpPr txBox="1"/>
          <p:nvPr/>
        </p:nvSpPr>
        <p:spPr>
          <a:xfrm rot="16200000">
            <a:off x="2691479" y="5674266"/>
            <a:ext cx="200464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b="1" dirty="0" smtClean="0"/>
              <a:t>RESPONSES:</a:t>
            </a:r>
            <a:endParaRPr lang="en-GB" sz="1000" b="1" dirty="0"/>
          </a:p>
        </p:txBody>
      </p:sp>
      <p:sp>
        <p:nvSpPr>
          <p:cNvPr id="51" name="TextBox 50"/>
          <p:cNvSpPr txBox="1"/>
          <p:nvPr/>
        </p:nvSpPr>
        <p:spPr>
          <a:xfrm>
            <a:off x="0" y="4410797"/>
            <a:ext cx="2422781" cy="2373041"/>
          </a:xfrm>
          <a:prstGeom prst="rect">
            <a:avLst/>
          </a:prstGeom>
          <a:noFill/>
          <a:ln>
            <a:solidFill>
              <a:schemeClr val="tx1"/>
            </a:solidFill>
            <a:prstDash val="dashDot"/>
          </a:ln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sp>
        <p:nvSpPr>
          <p:cNvPr id="4" name="Right Arrow 3"/>
          <p:cNvSpPr/>
          <p:nvPr/>
        </p:nvSpPr>
        <p:spPr>
          <a:xfrm>
            <a:off x="352620" y="2977662"/>
            <a:ext cx="8791380" cy="25496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extBox 4"/>
          <p:cNvSpPr txBox="1"/>
          <p:nvPr/>
        </p:nvSpPr>
        <p:spPr>
          <a:xfrm rot="16200000">
            <a:off x="-545513" y="2617150"/>
            <a:ext cx="20046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1250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 rot="16200000">
            <a:off x="391757" y="2617145"/>
            <a:ext cx="20046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1350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 rot="16200000">
            <a:off x="1226504" y="2617145"/>
            <a:ext cx="20046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1450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 rot="16200000">
            <a:off x="1744802" y="2617147"/>
            <a:ext cx="20046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1500</a:t>
            </a:r>
            <a:endParaRPr lang="en-GB" dirty="0"/>
          </a:p>
        </p:txBody>
      </p:sp>
      <p:sp>
        <p:nvSpPr>
          <p:cNvPr id="12" name="TextBox 11"/>
          <p:cNvSpPr txBox="1"/>
          <p:nvPr/>
        </p:nvSpPr>
        <p:spPr>
          <a:xfrm rot="16200000">
            <a:off x="2238080" y="2617145"/>
            <a:ext cx="20046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1550</a:t>
            </a:r>
            <a:endParaRPr lang="en-GB" dirty="0"/>
          </a:p>
        </p:txBody>
      </p:sp>
      <p:sp>
        <p:nvSpPr>
          <p:cNvPr id="13" name="TextBox 12"/>
          <p:cNvSpPr txBox="1"/>
          <p:nvPr/>
        </p:nvSpPr>
        <p:spPr>
          <a:xfrm rot="16200000">
            <a:off x="3076531" y="2617141"/>
            <a:ext cx="20046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1650</a:t>
            </a:r>
            <a:endParaRPr lang="en-GB" dirty="0"/>
          </a:p>
        </p:txBody>
      </p:sp>
      <p:sp>
        <p:nvSpPr>
          <p:cNvPr id="14" name="TextBox 13"/>
          <p:cNvSpPr txBox="1"/>
          <p:nvPr/>
        </p:nvSpPr>
        <p:spPr>
          <a:xfrm rot="16200000">
            <a:off x="3923405" y="2617144"/>
            <a:ext cx="20046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1750</a:t>
            </a:r>
            <a:endParaRPr lang="en-GB" dirty="0"/>
          </a:p>
        </p:txBody>
      </p:sp>
      <p:sp>
        <p:nvSpPr>
          <p:cNvPr id="15" name="TextBox 14"/>
          <p:cNvSpPr txBox="1"/>
          <p:nvPr/>
        </p:nvSpPr>
        <p:spPr>
          <a:xfrm rot="16200000">
            <a:off x="4497791" y="2617144"/>
            <a:ext cx="20046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1800</a:t>
            </a:r>
            <a:endParaRPr lang="en-GB" dirty="0"/>
          </a:p>
        </p:txBody>
      </p:sp>
      <p:sp>
        <p:nvSpPr>
          <p:cNvPr id="16" name="TextBox 15"/>
          <p:cNvSpPr txBox="1"/>
          <p:nvPr/>
        </p:nvSpPr>
        <p:spPr>
          <a:xfrm rot="16200000">
            <a:off x="5072177" y="2617143"/>
            <a:ext cx="20046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1850</a:t>
            </a:r>
            <a:endParaRPr lang="en-GB" dirty="0"/>
          </a:p>
        </p:txBody>
      </p:sp>
      <p:sp>
        <p:nvSpPr>
          <p:cNvPr id="17" name="TextBox 16"/>
          <p:cNvSpPr txBox="1"/>
          <p:nvPr/>
        </p:nvSpPr>
        <p:spPr>
          <a:xfrm rot="16200000">
            <a:off x="5667393" y="2617143"/>
            <a:ext cx="20046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1900</a:t>
            </a:r>
            <a:endParaRPr lang="en-GB" dirty="0"/>
          </a:p>
        </p:txBody>
      </p:sp>
      <p:sp>
        <p:nvSpPr>
          <p:cNvPr id="18" name="TextBox 17"/>
          <p:cNvSpPr txBox="1"/>
          <p:nvPr/>
        </p:nvSpPr>
        <p:spPr>
          <a:xfrm rot="16200000">
            <a:off x="6077943" y="2617142"/>
            <a:ext cx="20046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1925</a:t>
            </a:r>
            <a:endParaRPr lang="en-GB" dirty="0"/>
          </a:p>
        </p:txBody>
      </p:sp>
      <p:sp>
        <p:nvSpPr>
          <p:cNvPr id="19" name="TextBox 18"/>
          <p:cNvSpPr txBox="1"/>
          <p:nvPr/>
        </p:nvSpPr>
        <p:spPr>
          <a:xfrm rot="16200000">
            <a:off x="6504980" y="2617142"/>
            <a:ext cx="20046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1950</a:t>
            </a:r>
            <a:endParaRPr lang="en-GB" dirty="0"/>
          </a:p>
        </p:txBody>
      </p:sp>
      <p:sp>
        <p:nvSpPr>
          <p:cNvPr id="20" name="TextBox 19"/>
          <p:cNvSpPr txBox="1"/>
          <p:nvPr/>
        </p:nvSpPr>
        <p:spPr>
          <a:xfrm rot="16200000">
            <a:off x="6978130" y="2617141"/>
            <a:ext cx="20046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1975</a:t>
            </a:r>
            <a:endParaRPr lang="en-GB" dirty="0"/>
          </a:p>
        </p:txBody>
      </p:sp>
      <p:sp>
        <p:nvSpPr>
          <p:cNvPr id="21" name="TextBox 20"/>
          <p:cNvSpPr txBox="1"/>
          <p:nvPr/>
        </p:nvSpPr>
        <p:spPr>
          <a:xfrm rot="16200000">
            <a:off x="7510746" y="2617141"/>
            <a:ext cx="20046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2000</a:t>
            </a:r>
            <a:endParaRPr lang="en-GB" dirty="0"/>
          </a:p>
        </p:txBody>
      </p:sp>
      <p:sp>
        <p:nvSpPr>
          <p:cNvPr id="22" name="TextBox 21"/>
          <p:cNvSpPr txBox="1"/>
          <p:nvPr/>
        </p:nvSpPr>
        <p:spPr>
          <a:xfrm rot="16200000">
            <a:off x="763197" y="2056274"/>
            <a:ext cx="1805355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300" dirty="0" smtClean="0"/>
              <a:t>1381 Peasants’ Revolt</a:t>
            </a:r>
            <a:endParaRPr lang="en-GB" sz="1300" dirty="0"/>
          </a:p>
        </p:txBody>
      </p:sp>
      <p:sp>
        <p:nvSpPr>
          <p:cNvPr id="23" name="TextBox 22"/>
          <p:cNvSpPr txBox="1"/>
          <p:nvPr/>
        </p:nvSpPr>
        <p:spPr>
          <a:xfrm rot="16200000">
            <a:off x="2714346" y="1805698"/>
            <a:ext cx="2356340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300" dirty="0" smtClean="0"/>
              <a:t>1642-49 English Civil War</a:t>
            </a:r>
            <a:endParaRPr lang="en-GB" sz="1300" dirty="0"/>
          </a:p>
        </p:txBody>
      </p:sp>
      <p:sp>
        <p:nvSpPr>
          <p:cNvPr id="24" name="TextBox 23"/>
          <p:cNvSpPr txBox="1"/>
          <p:nvPr/>
        </p:nvSpPr>
        <p:spPr>
          <a:xfrm rot="16200000">
            <a:off x="2732644" y="1486243"/>
            <a:ext cx="2995250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300" dirty="0" smtClean="0"/>
              <a:t>1649-1660 Interregnum (no king)</a:t>
            </a:r>
            <a:endParaRPr lang="en-GB" sz="1300" dirty="0"/>
          </a:p>
        </p:txBody>
      </p:sp>
      <p:sp>
        <p:nvSpPr>
          <p:cNvPr id="25" name="TextBox 24"/>
          <p:cNvSpPr txBox="1"/>
          <p:nvPr/>
        </p:nvSpPr>
        <p:spPr>
          <a:xfrm rot="16200000">
            <a:off x="5606218" y="1805698"/>
            <a:ext cx="2356340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300" dirty="0" smtClean="0"/>
              <a:t>1914-1918 World War One</a:t>
            </a:r>
            <a:endParaRPr lang="en-GB" sz="1300" dirty="0"/>
          </a:p>
        </p:txBody>
      </p:sp>
      <p:sp>
        <p:nvSpPr>
          <p:cNvPr id="26" name="TextBox 25"/>
          <p:cNvSpPr txBox="1"/>
          <p:nvPr/>
        </p:nvSpPr>
        <p:spPr>
          <a:xfrm rot="16200000">
            <a:off x="6191678" y="1788113"/>
            <a:ext cx="2356340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300" dirty="0" smtClean="0"/>
              <a:t>1939-45 World war Two</a:t>
            </a:r>
            <a:endParaRPr lang="en-GB" sz="1300" dirty="0"/>
          </a:p>
        </p:txBody>
      </p:sp>
      <p:sp>
        <p:nvSpPr>
          <p:cNvPr id="27" name="TextBox 26"/>
          <p:cNvSpPr txBox="1"/>
          <p:nvPr/>
        </p:nvSpPr>
        <p:spPr>
          <a:xfrm rot="16200000">
            <a:off x="1411725" y="1477451"/>
            <a:ext cx="2977664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300" dirty="0" smtClean="0"/>
              <a:t>1509-47 Henry VIII - 1534 Reformation</a:t>
            </a:r>
            <a:endParaRPr lang="en-GB" sz="1300" dirty="0"/>
          </a:p>
        </p:txBody>
      </p:sp>
      <p:sp>
        <p:nvSpPr>
          <p:cNvPr id="28" name="Left-Right Arrow 27"/>
          <p:cNvSpPr/>
          <p:nvPr/>
        </p:nvSpPr>
        <p:spPr>
          <a:xfrm>
            <a:off x="352620" y="3724999"/>
            <a:ext cx="2381864" cy="679938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500" dirty="0" smtClean="0"/>
              <a:t>Middle Ages</a:t>
            </a:r>
            <a:endParaRPr lang="en-GB" sz="1500" dirty="0"/>
          </a:p>
        </p:txBody>
      </p:sp>
      <p:sp>
        <p:nvSpPr>
          <p:cNvPr id="29" name="Left-Right Arrow 28"/>
          <p:cNvSpPr/>
          <p:nvPr/>
        </p:nvSpPr>
        <p:spPr>
          <a:xfrm>
            <a:off x="2767540" y="3724996"/>
            <a:ext cx="2184349" cy="679938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500" dirty="0" smtClean="0"/>
              <a:t>Early Modern</a:t>
            </a:r>
            <a:endParaRPr lang="en-GB" sz="1500" dirty="0"/>
          </a:p>
        </p:txBody>
      </p:sp>
      <p:sp>
        <p:nvSpPr>
          <p:cNvPr id="30" name="Left-Right Arrow 29"/>
          <p:cNvSpPr/>
          <p:nvPr/>
        </p:nvSpPr>
        <p:spPr>
          <a:xfrm>
            <a:off x="4964902" y="3724996"/>
            <a:ext cx="1744763" cy="679938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300" dirty="0" smtClean="0"/>
              <a:t>Industrial Revolution</a:t>
            </a:r>
          </a:p>
        </p:txBody>
      </p:sp>
      <p:sp>
        <p:nvSpPr>
          <p:cNvPr id="31" name="Left-Right Arrow 30"/>
          <p:cNvSpPr/>
          <p:nvPr/>
        </p:nvSpPr>
        <p:spPr>
          <a:xfrm>
            <a:off x="6719011" y="3724996"/>
            <a:ext cx="1812041" cy="679938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500" dirty="0" smtClean="0"/>
              <a:t>20</a:t>
            </a:r>
            <a:r>
              <a:rPr lang="en-GB" sz="1500" baseline="30000" dirty="0" smtClean="0"/>
              <a:t>th</a:t>
            </a:r>
            <a:r>
              <a:rPr lang="en-GB" sz="1500" dirty="0" smtClean="0"/>
              <a:t> Century</a:t>
            </a:r>
          </a:p>
        </p:txBody>
      </p:sp>
      <p:pic>
        <p:nvPicPr>
          <p:cNvPr id="32" name="Picture 3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497" t="12500" r="33791" b="35417"/>
          <a:stretch/>
        </p:blipFill>
        <p:spPr bwMode="auto">
          <a:xfrm rot="16200000">
            <a:off x="55132" y="6217747"/>
            <a:ext cx="593168" cy="687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" name="TextBox 32"/>
          <p:cNvSpPr txBox="1"/>
          <p:nvPr/>
        </p:nvSpPr>
        <p:spPr>
          <a:xfrm rot="16200000">
            <a:off x="-802268" y="5145632"/>
            <a:ext cx="200464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b="1" dirty="0" smtClean="0"/>
              <a:t>BLACK DEATH</a:t>
            </a:r>
          </a:p>
          <a:p>
            <a:r>
              <a:rPr lang="en-GB" sz="1000" b="1" dirty="0" smtClean="0"/>
              <a:t>1348-50</a:t>
            </a:r>
            <a:endParaRPr lang="en-GB" sz="1000" b="1" dirty="0"/>
          </a:p>
        </p:txBody>
      </p:sp>
      <p:pic>
        <p:nvPicPr>
          <p:cNvPr id="34" name="Picture 3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497" t="12500" r="33791" b="35417"/>
          <a:stretch/>
        </p:blipFill>
        <p:spPr bwMode="auto">
          <a:xfrm rot="16200000">
            <a:off x="2525216" y="6153147"/>
            <a:ext cx="593168" cy="687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" name="TextBox 34"/>
          <p:cNvSpPr txBox="1"/>
          <p:nvPr/>
        </p:nvSpPr>
        <p:spPr>
          <a:xfrm rot="16200000">
            <a:off x="1586257" y="5005458"/>
            <a:ext cx="21678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 smtClean="0"/>
              <a:t>PLAGUE 1550s, 1560s, 1590s, </a:t>
            </a:r>
          </a:p>
          <a:p>
            <a:r>
              <a:rPr lang="en-GB" sz="1200" b="1" dirty="0" smtClean="0"/>
              <a:t>1600,1650s, 1665-6</a:t>
            </a:r>
            <a:endParaRPr lang="en-GB" sz="1200" b="1" dirty="0"/>
          </a:p>
        </p:txBody>
      </p:sp>
      <p:pic>
        <p:nvPicPr>
          <p:cNvPr id="36" name="Picture 3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497" t="12500" r="33791" b="35417"/>
          <a:stretch/>
        </p:blipFill>
        <p:spPr bwMode="auto">
          <a:xfrm rot="16200000">
            <a:off x="4981352" y="6153147"/>
            <a:ext cx="593168" cy="687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7" name="TextBox 36"/>
          <p:cNvSpPr txBox="1"/>
          <p:nvPr/>
        </p:nvSpPr>
        <p:spPr>
          <a:xfrm rot="16200000">
            <a:off x="4139808" y="5064522"/>
            <a:ext cx="20046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 smtClean="0"/>
              <a:t>CHOLERA </a:t>
            </a:r>
          </a:p>
          <a:p>
            <a:r>
              <a:rPr lang="en-GB" sz="1200" b="1" dirty="0" smtClean="0"/>
              <a:t>1831-32, 1854, 1866</a:t>
            </a:r>
            <a:endParaRPr lang="en-GB" sz="1200" b="1" dirty="0"/>
          </a:p>
        </p:txBody>
      </p:sp>
      <p:pic>
        <p:nvPicPr>
          <p:cNvPr id="38" name="Picture 3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497" t="12500" r="33791" b="35417"/>
          <a:stretch/>
        </p:blipFill>
        <p:spPr bwMode="auto">
          <a:xfrm rot="16200000">
            <a:off x="6891851" y="6217746"/>
            <a:ext cx="593168" cy="687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9" name="TextBox 38"/>
          <p:cNvSpPr txBox="1"/>
          <p:nvPr/>
        </p:nvSpPr>
        <p:spPr>
          <a:xfrm rot="16200000">
            <a:off x="6089482" y="5114854"/>
            <a:ext cx="20046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 smtClean="0"/>
              <a:t>SPANISH FLU 1918-19 </a:t>
            </a:r>
          </a:p>
          <a:p>
            <a:r>
              <a:rPr lang="en-GB" sz="1200" b="1" dirty="0" smtClean="0"/>
              <a:t>HIV/AIDS 1970s onwards</a:t>
            </a:r>
            <a:endParaRPr lang="en-GB" sz="1200" b="1" dirty="0"/>
          </a:p>
        </p:txBody>
      </p:sp>
      <p:sp>
        <p:nvSpPr>
          <p:cNvPr id="40" name="TextBox 39"/>
          <p:cNvSpPr txBox="1"/>
          <p:nvPr/>
        </p:nvSpPr>
        <p:spPr>
          <a:xfrm rot="16200000">
            <a:off x="996824" y="1736615"/>
            <a:ext cx="2459335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300" dirty="0" smtClean="0"/>
              <a:t>1450-1487 Wars of the Roses</a:t>
            </a:r>
            <a:endParaRPr lang="en-GB" sz="1300" dirty="0"/>
          </a:p>
        </p:txBody>
      </p:sp>
      <p:sp>
        <p:nvSpPr>
          <p:cNvPr id="41" name="TextBox 40"/>
          <p:cNvSpPr txBox="1"/>
          <p:nvPr/>
        </p:nvSpPr>
        <p:spPr>
          <a:xfrm rot="16200000">
            <a:off x="2121740" y="1729497"/>
            <a:ext cx="2459335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300" dirty="0" smtClean="0"/>
              <a:t>1558-1603 Queen Elizabeth</a:t>
            </a:r>
            <a:endParaRPr lang="en-GB" sz="1300" dirty="0"/>
          </a:p>
        </p:txBody>
      </p:sp>
      <p:sp>
        <p:nvSpPr>
          <p:cNvPr id="2" name="TextBox 1"/>
          <p:cNvSpPr txBox="1"/>
          <p:nvPr/>
        </p:nvSpPr>
        <p:spPr>
          <a:xfrm rot="16200000">
            <a:off x="-1529971" y="3047962"/>
            <a:ext cx="33861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u="sng" dirty="0" smtClean="0"/>
              <a:t>People’s Health Timeline</a:t>
            </a:r>
            <a:endParaRPr lang="en-GB" b="1" u="sng" dirty="0"/>
          </a:p>
        </p:txBody>
      </p:sp>
      <p:sp>
        <p:nvSpPr>
          <p:cNvPr id="42" name="TextBox 41"/>
          <p:cNvSpPr txBox="1"/>
          <p:nvPr/>
        </p:nvSpPr>
        <p:spPr>
          <a:xfrm rot="16200000">
            <a:off x="2297928" y="1729496"/>
            <a:ext cx="2459335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300" dirty="0" smtClean="0"/>
              <a:t>1588 The Spanish Armada</a:t>
            </a:r>
            <a:endParaRPr lang="en-GB" sz="1300" dirty="0"/>
          </a:p>
        </p:txBody>
      </p:sp>
      <p:sp>
        <p:nvSpPr>
          <p:cNvPr id="43" name="TextBox 42"/>
          <p:cNvSpPr txBox="1"/>
          <p:nvPr/>
        </p:nvSpPr>
        <p:spPr>
          <a:xfrm rot="16200000">
            <a:off x="3189275" y="1758027"/>
            <a:ext cx="2459335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300" dirty="0" smtClean="0"/>
              <a:t>1666 Great Fire of London</a:t>
            </a:r>
            <a:endParaRPr lang="en-GB" sz="1300" dirty="0"/>
          </a:p>
        </p:txBody>
      </p:sp>
      <p:sp>
        <p:nvSpPr>
          <p:cNvPr id="44" name="TextBox 43"/>
          <p:cNvSpPr txBox="1"/>
          <p:nvPr/>
        </p:nvSpPr>
        <p:spPr>
          <a:xfrm rot="16200000">
            <a:off x="2464134" y="1731182"/>
            <a:ext cx="2459335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300" dirty="0" smtClean="0"/>
              <a:t>1605 Gunpowder Plot</a:t>
            </a:r>
            <a:endParaRPr lang="en-GB" sz="1300" dirty="0"/>
          </a:p>
        </p:txBody>
      </p:sp>
      <p:sp>
        <p:nvSpPr>
          <p:cNvPr id="45" name="TextBox 44"/>
          <p:cNvSpPr txBox="1"/>
          <p:nvPr/>
        </p:nvSpPr>
        <p:spPr>
          <a:xfrm rot="16200000">
            <a:off x="3403078" y="1734991"/>
            <a:ext cx="2459335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300" dirty="0" smtClean="0"/>
              <a:t>1707 Act of Union – creates UK</a:t>
            </a:r>
            <a:endParaRPr lang="en-GB" sz="1300" dirty="0"/>
          </a:p>
        </p:txBody>
      </p:sp>
      <p:sp>
        <p:nvSpPr>
          <p:cNvPr id="46" name="TextBox 45"/>
          <p:cNvSpPr txBox="1"/>
          <p:nvPr/>
        </p:nvSpPr>
        <p:spPr>
          <a:xfrm rot="16200000">
            <a:off x="4365355" y="1746651"/>
            <a:ext cx="2459335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300" dirty="0" smtClean="0"/>
              <a:t>1807 Abolition of slavery in UK</a:t>
            </a:r>
            <a:endParaRPr lang="en-GB" sz="1300" dirty="0"/>
          </a:p>
        </p:txBody>
      </p:sp>
      <p:sp>
        <p:nvSpPr>
          <p:cNvPr id="47" name="TextBox 46"/>
          <p:cNvSpPr txBox="1"/>
          <p:nvPr/>
        </p:nvSpPr>
        <p:spPr>
          <a:xfrm rot="16200000">
            <a:off x="4538131" y="1736614"/>
            <a:ext cx="2459335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300" dirty="0" smtClean="0"/>
              <a:t>1815 Battle of Waterloo </a:t>
            </a:r>
            <a:endParaRPr lang="en-GB" sz="1300" dirty="0"/>
          </a:p>
        </p:txBody>
      </p:sp>
      <p:sp>
        <p:nvSpPr>
          <p:cNvPr id="48" name="TextBox 47"/>
          <p:cNvSpPr txBox="1"/>
          <p:nvPr/>
        </p:nvSpPr>
        <p:spPr>
          <a:xfrm rot="16200000">
            <a:off x="6531714" y="1413397"/>
            <a:ext cx="3099065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300" dirty="0" smtClean="0"/>
              <a:t>1979 – 1997 Conservative Government</a:t>
            </a:r>
            <a:endParaRPr lang="en-GB" sz="1300" dirty="0"/>
          </a:p>
        </p:txBody>
      </p:sp>
      <p:sp>
        <p:nvSpPr>
          <p:cNvPr id="49" name="TextBox 48"/>
          <p:cNvSpPr txBox="1"/>
          <p:nvPr/>
        </p:nvSpPr>
        <p:spPr>
          <a:xfrm rot="16200000">
            <a:off x="6730693" y="1413396"/>
            <a:ext cx="3099065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300" dirty="0" smtClean="0"/>
              <a:t>1997 – 2010 New Labour Government</a:t>
            </a:r>
            <a:endParaRPr lang="en-GB" sz="1300" dirty="0"/>
          </a:p>
        </p:txBody>
      </p:sp>
      <p:sp>
        <p:nvSpPr>
          <p:cNvPr id="50" name="TextBox 49"/>
          <p:cNvSpPr txBox="1"/>
          <p:nvPr/>
        </p:nvSpPr>
        <p:spPr>
          <a:xfrm rot="16200000">
            <a:off x="-21206" y="1741847"/>
            <a:ext cx="2484040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300" dirty="0" smtClean="0"/>
              <a:t>1337-1453 Hundred Years War </a:t>
            </a:r>
            <a:endParaRPr lang="en-GB" sz="1300" dirty="0"/>
          </a:p>
        </p:txBody>
      </p:sp>
      <p:sp>
        <p:nvSpPr>
          <p:cNvPr id="52" name="TextBox 51"/>
          <p:cNvSpPr txBox="1"/>
          <p:nvPr/>
        </p:nvSpPr>
        <p:spPr>
          <a:xfrm rot="16200000">
            <a:off x="-475988" y="5208063"/>
            <a:ext cx="200464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b="1" dirty="0" smtClean="0"/>
              <a:t>CAUSES, SYMPTOMS:</a:t>
            </a:r>
            <a:endParaRPr lang="en-GB" sz="1000" b="1" dirty="0"/>
          </a:p>
        </p:txBody>
      </p:sp>
      <p:sp>
        <p:nvSpPr>
          <p:cNvPr id="53" name="TextBox 52"/>
          <p:cNvSpPr txBox="1"/>
          <p:nvPr/>
        </p:nvSpPr>
        <p:spPr>
          <a:xfrm rot="16200000">
            <a:off x="357436" y="5687146"/>
            <a:ext cx="200464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b="1" dirty="0" smtClean="0"/>
              <a:t>RESPONSES:</a:t>
            </a:r>
            <a:endParaRPr lang="en-GB" sz="1000" b="1" dirty="0"/>
          </a:p>
        </p:txBody>
      </p:sp>
    </p:spTree>
    <p:extLst>
      <p:ext uri="{BB962C8B-B14F-4D97-AF65-F5344CB8AC3E}">
        <p14:creationId xmlns:p14="http://schemas.microsoft.com/office/powerpoint/2010/main" val="1976895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80018" y="162209"/>
            <a:ext cx="2205538" cy="2801806"/>
          </a:xfrm>
          <a:prstGeom prst="rect">
            <a:avLst/>
          </a:prstGeom>
          <a:noFill/>
          <a:ln>
            <a:solidFill>
              <a:schemeClr val="tx1"/>
            </a:solidFill>
            <a:prstDash val="dashDot"/>
          </a:ln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sp>
        <p:nvSpPr>
          <p:cNvPr id="4" name="Right Arrow 3"/>
          <p:cNvSpPr/>
          <p:nvPr/>
        </p:nvSpPr>
        <p:spPr>
          <a:xfrm>
            <a:off x="352620" y="2977662"/>
            <a:ext cx="8791380" cy="25496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extBox 4"/>
          <p:cNvSpPr txBox="1"/>
          <p:nvPr/>
        </p:nvSpPr>
        <p:spPr>
          <a:xfrm rot="16200000">
            <a:off x="-545513" y="2617150"/>
            <a:ext cx="20046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1250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 rot="16200000">
            <a:off x="391757" y="2617145"/>
            <a:ext cx="20046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1350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 rot="16200000">
            <a:off x="1226504" y="2617145"/>
            <a:ext cx="20046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1450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 rot="16200000">
            <a:off x="1744802" y="2617147"/>
            <a:ext cx="20046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1500</a:t>
            </a:r>
            <a:endParaRPr lang="en-GB" dirty="0"/>
          </a:p>
        </p:txBody>
      </p:sp>
      <p:sp>
        <p:nvSpPr>
          <p:cNvPr id="12" name="TextBox 11"/>
          <p:cNvSpPr txBox="1"/>
          <p:nvPr/>
        </p:nvSpPr>
        <p:spPr>
          <a:xfrm rot="16200000">
            <a:off x="2238080" y="2617145"/>
            <a:ext cx="20046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1550</a:t>
            </a:r>
            <a:endParaRPr lang="en-GB" dirty="0"/>
          </a:p>
        </p:txBody>
      </p:sp>
      <p:sp>
        <p:nvSpPr>
          <p:cNvPr id="13" name="TextBox 12"/>
          <p:cNvSpPr txBox="1"/>
          <p:nvPr/>
        </p:nvSpPr>
        <p:spPr>
          <a:xfrm rot="16200000">
            <a:off x="3076531" y="2617141"/>
            <a:ext cx="20046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1650</a:t>
            </a:r>
            <a:endParaRPr lang="en-GB" dirty="0"/>
          </a:p>
        </p:txBody>
      </p:sp>
      <p:sp>
        <p:nvSpPr>
          <p:cNvPr id="14" name="TextBox 13"/>
          <p:cNvSpPr txBox="1"/>
          <p:nvPr/>
        </p:nvSpPr>
        <p:spPr>
          <a:xfrm rot="16200000">
            <a:off x="3923405" y="2617144"/>
            <a:ext cx="20046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1750</a:t>
            </a:r>
            <a:endParaRPr lang="en-GB" dirty="0"/>
          </a:p>
        </p:txBody>
      </p:sp>
      <p:sp>
        <p:nvSpPr>
          <p:cNvPr id="15" name="TextBox 14"/>
          <p:cNvSpPr txBox="1"/>
          <p:nvPr/>
        </p:nvSpPr>
        <p:spPr>
          <a:xfrm rot="16200000">
            <a:off x="4497791" y="2617144"/>
            <a:ext cx="20046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1800</a:t>
            </a:r>
            <a:endParaRPr lang="en-GB" dirty="0"/>
          </a:p>
        </p:txBody>
      </p:sp>
      <p:sp>
        <p:nvSpPr>
          <p:cNvPr id="16" name="TextBox 15"/>
          <p:cNvSpPr txBox="1"/>
          <p:nvPr/>
        </p:nvSpPr>
        <p:spPr>
          <a:xfrm rot="16200000">
            <a:off x="5072177" y="2617143"/>
            <a:ext cx="20046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1850</a:t>
            </a:r>
            <a:endParaRPr lang="en-GB" dirty="0"/>
          </a:p>
        </p:txBody>
      </p:sp>
      <p:sp>
        <p:nvSpPr>
          <p:cNvPr id="17" name="TextBox 16"/>
          <p:cNvSpPr txBox="1"/>
          <p:nvPr/>
        </p:nvSpPr>
        <p:spPr>
          <a:xfrm rot="16200000">
            <a:off x="5667393" y="2617143"/>
            <a:ext cx="20046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1900</a:t>
            </a:r>
            <a:endParaRPr lang="en-GB" dirty="0"/>
          </a:p>
        </p:txBody>
      </p:sp>
      <p:sp>
        <p:nvSpPr>
          <p:cNvPr id="18" name="TextBox 17"/>
          <p:cNvSpPr txBox="1"/>
          <p:nvPr/>
        </p:nvSpPr>
        <p:spPr>
          <a:xfrm rot="16200000">
            <a:off x="6077943" y="2617142"/>
            <a:ext cx="20046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1925</a:t>
            </a:r>
            <a:endParaRPr lang="en-GB" dirty="0"/>
          </a:p>
        </p:txBody>
      </p:sp>
      <p:sp>
        <p:nvSpPr>
          <p:cNvPr id="19" name="TextBox 18"/>
          <p:cNvSpPr txBox="1"/>
          <p:nvPr/>
        </p:nvSpPr>
        <p:spPr>
          <a:xfrm rot="16200000">
            <a:off x="6504980" y="2617142"/>
            <a:ext cx="20046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1950</a:t>
            </a:r>
            <a:endParaRPr lang="en-GB" dirty="0"/>
          </a:p>
        </p:txBody>
      </p:sp>
      <p:sp>
        <p:nvSpPr>
          <p:cNvPr id="20" name="TextBox 19"/>
          <p:cNvSpPr txBox="1"/>
          <p:nvPr/>
        </p:nvSpPr>
        <p:spPr>
          <a:xfrm rot="16200000">
            <a:off x="6978130" y="2617141"/>
            <a:ext cx="20046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1975</a:t>
            </a:r>
            <a:endParaRPr lang="en-GB" dirty="0"/>
          </a:p>
        </p:txBody>
      </p:sp>
      <p:sp>
        <p:nvSpPr>
          <p:cNvPr id="21" name="TextBox 20"/>
          <p:cNvSpPr txBox="1"/>
          <p:nvPr/>
        </p:nvSpPr>
        <p:spPr>
          <a:xfrm rot="16200000">
            <a:off x="7510746" y="2617141"/>
            <a:ext cx="20046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2000</a:t>
            </a:r>
            <a:endParaRPr lang="en-GB" dirty="0"/>
          </a:p>
        </p:txBody>
      </p:sp>
      <p:sp>
        <p:nvSpPr>
          <p:cNvPr id="28" name="Left-Right Arrow 27"/>
          <p:cNvSpPr/>
          <p:nvPr/>
        </p:nvSpPr>
        <p:spPr>
          <a:xfrm>
            <a:off x="352620" y="3724999"/>
            <a:ext cx="2381864" cy="679938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500" dirty="0" smtClean="0"/>
              <a:t>Middle Ages</a:t>
            </a:r>
            <a:endParaRPr lang="en-GB" sz="1500" dirty="0"/>
          </a:p>
        </p:txBody>
      </p:sp>
      <p:sp>
        <p:nvSpPr>
          <p:cNvPr id="29" name="Left-Right Arrow 28"/>
          <p:cNvSpPr/>
          <p:nvPr/>
        </p:nvSpPr>
        <p:spPr>
          <a:xfrm>
            <a:off x="2767540" y="3724996"/>
            <a:ext cx="2184349" cy="679938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500" dirty="0" smtClean="0"/>
              <a:t>Early Modern</a:t>
            </a:r>
            <a:endParaRPr lang="en-GB" sz="1500" dirty="0"/>
          </a:p>
        </p:txBody>
      </p:sp>
      <p:sp>
        <p:nvSpPr>
          <p:cNvPr id="30" name="Left-Right Arrow 29"/>
          <p:cNvSpPr/>
          <p:nvPr/>
        </p:nvSpPr>
        <p:spPr>
          <a:xfrm>
            <a:off x="4964902" y="3724996"/>
            <a:ext cx="1744763" cy="679938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300" dirty="0" smtClean="0"/>
              <a:t>Industrial Revolution</a:t>
            </a:r>
          </a:p>
        </p:txBody>
      </p:sp>
      <p:sp>
        <p:nvSpPr>
          <p:cNvPr id="31" name="Left-Right Arrow 30"/>
          <p:cNvSpPr/>
          <p:nvPr/>
        </p:nvSpPr>
        <p:spPr>
          <a:xfrm>
            <a:off x="6719011" y="3724996"/>
            <a:ext cx="1812041" cy="679938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500" dirty="0" smtClean="0"/>
              <a:t>20</a:t>
            </a:r>
            <a:r>
              <a:rPr lang="en-GB" sz="1500" baseline="30000" dirty="0" smtClean="0"/>
              <a:t>th</a:t>
            </a:r>
            <a:r>
              <a:rPr lang="en-GB" sz="1500" dirty="0" smtClean="0"/>
              <a:t> Century</a:t>
            </a:r>
          </a:p>
        </p:txBody>
      </p:sp>
      <p:sp>
        <p:nvSpPr>
          <p:cNvPr id="2" name="TextBox 1"/>
          <p:cNvSpPr txBox="1"/>
          <p:nvPr/>
        </p:nvSpPr>
        <p:spPr>
          <a:xfrm rot="16200000">
            <a:off x="-1529971" y="3047962"/>
            <a:ext cx="33861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u="sng" dirty="0" smtClean="0"/>
              <a:t>People’s Health Timeline</a:t>
            </a:r>
            <a:endParaRPr lang="en-GB" b="1" u="sng" dirty="0"/>
          </a:p>
        </p:txBody>
      </p:sp>
      <p:pic>
        <p:nvPicPr>
          <p:cNvPr id="42" name="Picture 3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40" t="12500" r="66960" b="35417"/>
          <a:stretch/>
        </p:blipFill>
        <p:spPr bwMode="auto">
          <a:xfrm rot="16200000">
            <a:off x="436079" y="2299258"/>
            <a:ext cx="615850" cy="7710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4" name="TextBox 43"/>
          <p:cNvSpPr txBox="1"/>
          <p:nvPr/>
        </p:nvSpPr>
        <p:spPr>
          <a:xfrm>
            <a:off x="2653376" y="149795"/>
            <a:ext cx="2193817" cy="2814220"/>
          </a:xfrm>
          <a:prstGeom prst="rect">
            <a:avLst/>
          </a:prstGeom>
          <a:noFill/>
          <a:ln>
            <a:solidFill>
              <a:schemeClr val="tx1"/>
            </a:solidFill>
            <a:prstDash val="dashDot"/>
          </a:ln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pic>
        <p:nvPicPr>
          <p:cNvPr id="45" name="Picture 3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40" t="12500" r="66960" b="35417"/>
          <a:stretch/>
        </p:blipFill>
        <p:spPr bwMode="auto">
          <a:xfrm rot="16200000">
            <a:off x="2736809" y="2304774"/>
            <a:ext cx="615850" cy="7710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6" name="TextBox 45"/>
          <p:cNvSpPr txBox="1"/>
          <p:nvPr/>
        </p:nvSpPr>
        <p:spPr>
          <a:xfrm>
            <a:off x="4905727" y="162209"/>
            <a:ext cx="1927094" cy="2801806"/>
          </a:xfrm>
          <a:prstGeom prst="rect">
            <a:avLst/>
          </a:prstGeom>
          <a:noFill/>
          <a:ln>
            <a:solidFill>
              <a:schemeClr val="tx1"/>
            </a:solidFill>
            <a:prstDash val="dashDot"/>
          </a:ln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pic>
        <p:nvPicPr>
          <p:cNvPr id="47" name="Picture 3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40" t="12500" r="66960" b="35417"/>
          <a:stretch/>
        </p:blipFill>
        <p:spPr bwMode="auto">
          <a:xfrm rot="16200000">
            <a:off x="4978257" y="2299258"/>
            <a:ext cx="615850" cy="7710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8" name="TextBox 47"/>
          <p:cNvSpPr txBox="1"/>
          <p:nvPr/>
        </p:nvSpPr>
        <p:spPr>
          <a:xfrm>
            <a:off x="6895599" y="128069"/>
            <a:ext cx="2016171" cy="2801806"/>
          </a:xfrm>
          <a:prstGeom prst="rect">
            <a:avLst/>
          </a:prstGeom>
          <a:noFill/>
          <a:ln>
            <a:solidFill>
              <a:schemeClr val="tx1"/>
            </a:solidFill>
            <a:prstDash val="dashDot"/>
          </a:ln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pic>
        <p:nvPicPr>
          <p:cNvPr id="49" name="Picture 3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40" t="12500" r="66960" b="35417"/>
          <a:stretch/>
        </p:blipFill>
        <p:spPr bwMode="auto">
          <a:xfrm rot="16200000">
            <a:off x="7008146" y="2225103"/>
            <a:ext cx="615850" cy="8510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0" name="TextBox 49"/>
          <p:cNvSpPr txBox="1"/>
          <p:nvPr/>
        </p:nvSpPr>
        <p:spPr>
          <a:xfrm>
            <a:off x="348484" y="4410797"/>
            <a:ext cx="2213975" cy="2373041"/>
          </a:xfrm>
          <a:prstGeom prst="rect">
            <a:avLst/>
          </a:prstGeom>
          <a:noFill/>
          <a:ln>
            <a:solidFill>
              <a:schemeClr val="tx1"/>
            </a:solidFill>
            <a:prstDash val="dashDot"/>
          </a:ln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pic>
        <p:nvPicPr>
          <p:cNvPr id="43" name="Picture 4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188" t="13121" r="3125" b="35578"/>
          <a:stretch/>
        </p:blipFill>
        <p:spPr bwMode="auto">
          <a:xfrm rot="16200000">
            <a:off x="427466" y="6175004"/>
            <a:ext cx="594930" cy="7710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" name="TextBox 50"/>
          <p:cNvSpPr txBox="1"/>
          <p:nvPr/>
        </p:nvSpPr>
        <p:spPr>
          <a:xfrm>
            <a:off x="2614425" y="4410952"/>
            <a:ext cx="2213975" cy="2373041"/>
          </a:xfrm>
          <a:prstGeom prst="rect">
            <a:avLst/>
          </a:prstGeom>
          <a:noFill/>
          <a:ln>
            <a:solidFill>
              <a:schemeClr val="tx1"/>
            </a:solidFill>
            <a:prstDash val="dashDot"/>
          </a:ln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pic>
        <p:nvPicPr>
          <p:cNvPr id="52" name="Picture 4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188" t="13121" r="3125" b="35578"/>
          <a:stretch/>
        </p:blipFill>
        <p:spPr bwMode="auto">
          <a:xfrm rot="16200000">
            <a:off x="2693407" y="6175159"/>
            <a:ext cx="594930" cy="7710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3" name="TextBox 52"/>
          <p:cNvSpPr txBox="1"/>
          <p:nvPr/>
        </p:nvSpPr>
        <p:spPr>
          <a:xfrm>
            <a:off x="4882884" y="4410797"/>
            <a:ext cx="1949938" cy="2373041"/>
          </a:xfrm>
          <a:prstGeom prst="rect">
            <a:avLst/>
          </a:prstGeom>
          <a:noFill/>
          <a:ln>
            <a:solidFill>
              <a:schemeClr val="tx1"/>
            </a:solidFill>
            <a:prstDash val="dashDot"/>
          </a:ln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pic>
        <p:nvPicPr>
          <p:cNvPr id="54" name="Picture 4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188" t="13121" r="3125" b="35578"/>
          <a:stretch/>
        </p:blipFill>
        <p:spPr bwMode="auto">
          <a:xfrm rot="16200000">
            <a:off x="4961866" y="6175004"/>
            <a:ext cx="594930" cy="7710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5" name="TextBox 54"/>
          <p:cNvSpPr txBox="1"/>
          <p:nvPr/>
        </p:nvSpPr>
        <p:spPr>
          <a:xfrm>
            <a:off x="6925112" y="4410797"/>
            <a:ext cx="1949938" cy="2373041"/>
          </a:xfrm>
          <a:prstGeom prst="rect">
            <a:avLst/>
          </a:prstGeom>
          <a:noFill/>
          <a:ln>
            <a:solidFill>
              <a:schemeClr val="tx1"/>
            </a:solidFill>
            <a:prstDash val="dashDot"/>
          </a:ln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pic>
        <p:nvPicPr>
          <p:cNvPr id="56" name="Picture 4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188" t="13121" r="3125" b="35578"/>
          <a:stretch/>
        </p:blipFill>
        <p:spPr bwMode="auto">
          <a:xfrm rot="16200000">
            <a:off x="7004094" y="6175004"/>
            <a:ext cx="594930" cy="7710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28171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"/>
            <a:ext cx="9144000" cy="175846"/>
          </a:xfrm>
        </p:spPr>
        <p:txBody>
          <a:bodyPr>
            <a:noAutofit/>
          </a:bodyPr>
          <a:lstStyle/>
          <a:p>
            <a:pPr algn="ctr"/>
            <a:r>
              <a:rPr lang="en-GB" sz="1400" b="1" u="sng" dirty="0" smtClean="0"/>
              <a:t>People’s Health Knowledge Organiser: The Middle Ages 1250-1500 </a:t>
            </a:r>
            <a:endParaRPr lang="en-GB" sz="1400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75847"/>
            <a:ext cx="3305908" cy="3012830"/>
          </a:xfrm>
          <a:ln>
            <a:solidFill>
              <a:schemeClr val="tx1"/>
            </a:solidFill>
            <a:prstDash val="dash"/>
          </a:ln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1300" dirty="0" smtClean="0"/>
              <a:t>Living conditions in the countryside:</a:t>
            </a:r>
            <a:endParaRPr lang="en-GB" sz="1300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3411415" y="175847"/>
            <a:ext cx="3305908" cy="3012830"/>
          </a:xfrm>
          <a:prstGeom prst="rect">
            <a:avLst/>
          </a:prstGeom>
          <a:ln>
            <a:solidFill>
              <a:schemeClr val="tx1"/>
            </a:solidFill>
            <a:prstDash val="dash"/>
          </a:ln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GB" sz="1300" dirty="0" smtClean="0"/>
              <a:t>Living conditions in the towns:</a:t>
            </a:r>
            <a:endParaRPr lang="en-GB" sz="1300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6822830" y="175846"/>
            <a:ext cx="2227385" cy="4067907"/>
          </a:xfrm>
          <a:prstGeom prst="rect">
            <a:avLst/>
          </a:prstGeom>
          <a:ln>
            <a:solidFill>
              <a:schemeClr val="tx1"/>
            </a:solidFill>
            <a:prstDash val="dash"/>
          </a:ln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GB" sz="1300" dirty="0" smtClean="0"/>
              <a:t>Government Actions:</a:t>
            </a:r>
            <a:endParaRPr lang="en-GB" sz="1300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0" y="3321290"/>
            <a:ext cx="6717323" cy="1758462"/>
          </a:xfrm>
          <a:prstGeom prst="rect">
            <a:avLst/>
          </a:prstGeom>
          <a:ln>
            <a:solidFill>
              <a:schemeClr val="tx1"/>
            </a:solidFill>
            <a:prstDash val="dash"/>
          </a:ln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GB" sz="1300" dirty="0" smtClean="0"/>
              <a:t>The Black Death: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GB" sz="1300" dirty="0" smtClean="0"/>
              <a:t>CAUSES:</a:t>
            </a:r>
            <a:endParaRPr lang="en-GB" sz="1300" dirty="0"/>
          </a:p>
        </p:txBody>
      </p:sp>
      <p:sp>
        <p:nvSpPr>
          <p:cNvPr id="7" name="TextBox 6"/>
          <p:cNvSpPr txBox="1"/>
          <p:nvPr/>
        </p:nvSpPr>
        <p:spPr>
          <a:xfrm>
            <a:off x="1524336" y="3332310"/>
            <a:ext cx="1547446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300" dirty="0" smtClean="0"/>
              <a:t>SYMPTOMS:</a:t>
            </a:r>
            <a:endParaRPr lang="en-GB" sz="1300" dirty="0"/>
          </a:p>
        </p:txBody>
      </p:sp>
      <p:sp>
        <p:nvSpPr>
          <p:cNvPr id="8" name="TextBox 7"/>
          <p:cNvSpPr txBox="1"/>
          <p:nvPr/>
        </p:nvSpPr>
        <p:spPr>
          <a:xfrm>
            <a:off x="3347106" y="3358161"/>
            <a:ext cx="1547446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300" dirty="0" smtClean="0"/>
              <a:t>RESPONSES:</a:t>
            </a:r>
            <a:endParaRPr lang="en-GB" sz="1300" dirty="0"/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6822830" y="4407877"/>
            <a:ext cx="2227385" cy="2321169"/>
          </a:xfrm>
          <a:prstGeom prst="rect">
            <a:avLst/>
          </a:prstGeom>
          <a:ln>
            <a:solidFill>
              <a:schemeClr val="tx1"/>
            </a:solidFill>
            <a:prstDash val="dash"/>
          </a:ln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GB" sz="1300" dirty="0" smtClean="0"/>
              <a:t>KEY TERMS:</a:t>
            </a:r>
            <a:endParaRPr lang="en-GB" sz="1300" dirty="0"/>
          </a:p>
        </p:txBody>
      </p:sp>
      <p:pic>
        <p:nvPicPr>
          <p:cNvPr id="10" name="Picture 3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497" t="12500" r="33791" b="35417"/>
          <a:stretch/>
        </p:blipFill>
        <p:spPr bwMode="auto">
          <a:xfrm>
            <a:off x="6226940" y="3362353"/>
            <a:ext cx="502105" cy="5818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3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40" t="12500" r="66960" b="35417"/>
          <a:stretch/>
        </p:blipFill>
        <p:spPr bwMode="auto">
          <a:xfrm>
            <a:off x="2841208" y="175845"/>
            <a:ext cx="464700" cy="5818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4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188" t="13121" r="3125" b="35578"/>
          <a:stretch/>
        </p:blipFill>
        <p:spPr bwMode="auto">
          <a:xfrm>
            <a:off x="8601301" y="175845"/>
            <a:ext cx="448914" cy="5818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3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40" t="12500" r="66960" b="35417"/>
          <a:stretch/>
        </p:blipFill>
        <p:spPr bwMode="auto">
          <a:xfrm>
            <a:off x="6252623" y="183437"/>
            <a:ext cx="464700" cy="5818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5255191"/>
            <a:ext cx="482441" cy="574497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1721" y="5253368"/>
            <a:ext cx="475878" cy="566681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4425" y="5253367"/>
            <a:ext cx="482441" cy="574497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74422" y="5182985"/>
            <a:ext cx="475297" cy="565989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54419" y="5155200"/>
            <a:ext cx="475297" cy="565989"/>
          </a:xfrm>
          <a:prstGeom prst="rect">
            <a:avLst/>
          </a:prstGeom>
        </p:spPr>
      </p:pic>
      <p:sp>
        <p:nvSpPr>
          <p:cNvPr id="19" name="Content Placeholder 2"/>
          <p:cNvSpPr txBox="1">
            <a:spLocks/>
          </p:cNvSpPr>
          <p:nvPr/>
        </p:nvSpPr>
        <p:spPr>
          <a:xfrm>
            <a:off x="0" y="5255190"/>
            <a:ext cx="1406018" cy="1602809"/>
          </a:xfrm>
          <a:prstGeom prst="rect">
            <a:avLst/>
          </a:prstGeom>
          <a:ln>
            <a:solidFill>
              <a:schemeClr val="tx1"/>
            </a:solidFill>
            <a:prstDash val="dash"/>
          </a:ln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en-GB" sz="1300" dirty="0"/>
          </a:p>
        </p:txBody>
      </p:sp>
      <p:sp>
        <p:nvSpPr>
          <p:cNvPr id="20" name="Content Placeholder 2"/>
          <p:cNvSpPr txBox="1">
            <a:spLocks/>
          </p:cNvSpPr>
          <p:nvPr/>
        </p:nvSpPr>
        <p:spPr>
          <a:xfrm>
            <a:off x="1458771" y="5253367"/>
            <a:ext cx="1389951" cy="1615637"/>
          </a:xfrm>
          <a:prstGeom prst="rect">
            <a:avLst/>
          </a:prstGeom>
          <a:ln>
            <a:solidFill>
              <a:schemeClr val="tx1"/>
            </a:solidFill>
            <a:prstDash val="dash"/>
          </a:ln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en-GB" sz="1300" dirty="0"/>
          </a:p>
        </p:txBody>
      </p:sp>
      <p:sp>
        <p:nvSpPr>
          <p:cNvPr id="21" name="Content Placeholder 2"/>
          <p:cNvSpPr txBox="1">
            <a:spLocks/>
          </p:cNvSpPr>
          <p:nvPr/>
        </p:nvSpPr>
        <p:spPr>
          <a:xfrm>
            <a:off x="2894425" y="5253366"/>
            <a:ext cx="1234294" cy="1604633"/>
          </a:xfrm>
          <a:prstGeom prst="rect">
            <a:avLst/>
          </a:prstGeom>
          <a:ln>
            <a:solidFill>
              <a:schemeClr val="tx1"/>
            </a:solidFill>
            <a:prstDash val="dash"/>
          </a:ln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en-GB" sz="1300" dirty="0"/>
          </a:p>
        </p:txBody>
      </p:sp>
      <p:sp>
        <p:nvSpPr>
          <p:cNvPr id="22" name="Content Placeholder 2"/>
          <p:cNvSpPr txBox="1">
            <a:spLocks/>
          </p:cNvSpPr>
          <p:nvPr/>
        </p:nvSpPr>
        <p:spPr>
          <a:xfrm>
            <a:off x="4174422" y="5182985"/>
            <a:ext cx="1227244" cy="1686020"/>
          </a:xfrm>
          <a:prstGeom prst="rect">
            <a:avLst/>
          </a:prstGeom>
          <a:ln>
            <a:solidFill>
              <a:schemeClr val="tx1"/>
            </a:solidFill>
            <a:prstDash val="dash"/>
          </a:ln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en-GB" sz="1300" dirty="0"/>
          </a:p>
        </p:txBody>
      </p:sp>
      <p:sp>
        <p:nvSpPr>
          <p:cNvPr id="23" name="Content Placeholder 2"/>
          <p:cNvSpPr txBox="1">
            <a:spLocks/>
          </p:cNvSpPr>
          <p:nvPr/>
        </p:nvSpPr>
        <p:spPr>
          <a:xfrm>
            <a:off x="5454419" y="5171980"/>
            <a:ext cx="1274626" cy="1686020"/>
          </a:xfrm>
          <a:prstGeom prst="rect">
            <a:avLst/>
          </a:prstGeom>
          <a:ln>
            <a:solidFill>
              <a:schemeClr val="tx1"/>
            </a:solidFill>
            <a:prstDash val="dash"/>
          </a:ln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en-GB" sz="1300" dirty="0"/>
          </a:p>
        </p:txBody>
      </p:sp>
      <p:sp>
        <p:nvSpPr>
          <p:cNvPr id="24" name="TextBox 23"/>
          <p:cNvSpPr txBox="1"/>
          <p:nvPr/>
        </p:nvSpPr>
        <p:spPr>
          <a:xfrm>
            <a:off x="87045" y="5050372"/>
            <a:ext cx="526186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 smtClean="0"/>
              <a:t>Write one sentence summing this factor up during the period:</a:t>
            </a:r>
            <a:endParaRPr lang="en-GB" sz="1100" dirty="0"/>
          </a:p>
        </p:txBody>
      </p:sp>
    </p:spTree>
    <p:extLst>
      <p:ext uri="{BB962C8B-B14F-4D97-AF65-F5344CB8AC3E}">
        <p14:creationId xmlns:p14="http://schemas.microsoft.com/office/powerpoint/2010/main" val="4085252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"/>
            <a:ext cx="9144000" cy="175846"/>
          </a:xfrm>
        </p:spPr>
        <p:txBody>
          <a:bodyPr>
            <a:noAutofit/>
          </a:bodyPr>
          <a:lstStyle/>
          <a:p>
            <a:pPr algn="ctr"/>
            <a:r>
              <a:rPr lang="en-GB" sz="1400" b="1" u="sng" dirty="0" smtClean="0"/>
              <a:t>People’s Health Knowledge Organiser: Early Modern 1500-1750</a:t>
            </a:r>
            <a:endParaRPr lang="en-GB" sz="1400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75847"/>
            <a:ext cx="3305908" cy="3012830"/>
          </a:xfrm>
          <a:ln>
            <a:solidFill>
              <a:schemeClr val="tx1"/>
            </a:solidFill>
            <a:prstDash val="dash"/>
          </a:ln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1300" dirty="0" smtClean="0"/>
              <a:t>Living conditions in the countryside:</a:t>
            </a:r>
            <a:endParaRPr lang="en-GB" sz="1300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3411415" y="175847"/>
            <a:ext cx="3305908" cy="3012830"/>
          </a:xfrm>
          <a:prstGeom prst="rect">
            <a:avLst/>
          </a:prstGeom>
          <a:ln>
            <a:solidFill>
              <a:schemeClr val="tx1"/>
            </a:solidFill>
            <a:prstDash val="dash"/>
          </a:ln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GB" sz="1300" dirty="0" smtClean="0"/>
              <a:t>Living conditions in the towns:</a:t>
            </a:r>
            <a:endParaRPr lang="en-GB" sz="1300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6822830" y="175846"/>
            <a:ext cx="2227385" cy="4067907"/>
          </a:xfrm>
          <a:prstGeom prst="rect">
            <a:avLst/>
          </a:prstGeom>
          <a:ln>
            <a:solidFill>
              <a:schemeClr val="tx1"/>
            </a:solidFill>
            <a:prstDash val="dash"/>
          </a:ln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GB" sz="1300" dirty="0" smtClean="0"/>
              <a:t>Government Actions:</a:t>
            </a:r>
            <a:endParaRPr lang="en-GB" sz="1300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11722" y="3292707"/>
            <a:ext cx="6717323" cy="1758462"/>
          </a:xfrm>
          <a:prstGeom prst="rect">
            <a:avLst/>
          </a:prstGeom>
          <a:ln>
            <a:solidFill>
              <a:schemeClr val="tx1"/>
            </a:solidFill>
            <a:prstDash val="dash"/>
          </a:ln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GB" sz="1300" dirty="0" smtClean="0"/>
              <a:t>The Plague: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GB" sz="1300" dirty="0" smtClean="0"/>
              <a:t>CAUSES:</a:t>
            </a:r>
            <a:endParaRPr lang="en-GB" sz="1300" dirty="0"/>
          </a:p>
        </p:txBody>
      </p:sp>
      <p:sp>
        <p:nvSpPr>
          <p:cNvPr id="7" name="TextBox 6"/>
          <p:cNvSpPr txBox="1"/>
          <p:nvPr/>
        </p:nvSpPr>
        <p:spPr>
          <a:xfrm>
            <a:off x="1535725" y="3364523"/>
            <a:ext cx="1547446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300" dirty="0" smtClean="0"/>
              <a:t>SYMPTOMS:</a:t>
            </a:r>
            <a:endParaRPr lang="en-GB" sz="1300" dirty="0"/>
          </a:p>
        </p:txBody>
      </p:sp>
      <p:sp>
        <p:nvSpPr>
          <p:cNvPr id="8" name="TextBox 7"/>
          <p:cNvSpPr txBox="1"/>
          <p:nvPr/>
        </p:nvSpPr>
        <p:spPr>
          <a:xfrm>
            <a:off x="3341076" y="3364523"/>
            <a:ext cx="1547446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300" dirty="0" smtClean="0"/>
              <a:t>RESPONSES:</a:t>
            </a:r>
            <a:endParaRPr lang="en-GB" sz="1300" dirty="0"/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6822830" y="4407877"/>
            <a:ext cx="2227385" cy="2321169"/>
          </a:xfrm>
          <a:prstGeom prst="rect">
            <a:avLst/>
          </a:prstGeom>
          <a:ln>
            <a:solidFill>
              <a:schemeClr val="tx1"/>
            </a:solidFill>
            <a:prstDash val="dash"/>
          </a:ln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GB" sz="1300" dirty="0" smtClean="0"/>
              <a:t>KEY TERMS:</a:t>
            </a:r>
            <a:endParaRPr lang="en-GB" sz="1300" dirty="0"/>
          </a:p>
        </p:txBody>
      </p:sp>
      <p:pic>
        <p:nvPicPr>
          <p:cNvPr id="10" name="Picture 3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497" t="12500" r="33791" b="35417"/>
          <a:stretch/>
        </p:blipFill>
        <p:spPr bwMode="auto">
          <a:xfrm>
            <a:off x="6226940" y="3362353"/>
            <a:ext cx="502105" cy="5818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3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40" t="12500" r="66960" b="35417"/>
          <a:stretch/>
        </p:blipFill>
        <p:spPr bwMode="auto">
          <a:xfrm>
            <a:off x="2841208" y="175845"/>
            <a:ext cx="464700" cy="5818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4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188" t="13121" r="3125" b="35578"/>
          <a:stretch/>
        </p:blipFill>
        <p:spPr bwMode="auto">
          <a:xfrm>
            <a:off x="8601301" y="175845"/>
            <a:ext cx="448914" cy="5818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3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40" t="12500" r="66960" b="35417"/>
          <a:stretch/>
        </p:blipFill>
        <p:spPr bwMode="auto">
          <a:xfrm>
            <a:off x="6252623" y="183437"/>
            <a:ext cx="464700" cy="5818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74422" y="5182985"/>
            <a:ext cx="475297" cy="565989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54419" y="5155200"/>
            <a:ext cx="475297" cy="565989"/>
          </a:xfrm>
          <a:prstGeom prst="rect">
            <a:avLst/>
          </a:prstGeom>
        </p:spPr>
      </p:pic>
      <p:sp>
        <p:nvSpPr>
          <p:cNvPr id="22" name="Content Placeholder 2"/>
          <p:cNvSpPr txBox="1">
            <a:spLocks/>
          </p:cNvSpPr>
          <p:nvPr/>
        </p:nvSpPr>
        <p:spPr>
          <a:xfrm>
            <a:off x="4174422" y="5182985"/>
            <a:ext cx="1227244" cy="1686020"/>
          </a:xfrm>
          <a:prstGeom prst="rect">
            <a:avLst/>
          </a:prstGeom>
          <a:ln>
            <a:solidFill>
              <a:schemeClr val="tx1"/>
            </a:solidFill>
            <a:prstDash val="dash"/>
          </a:ln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en-GB" sz="1300" dirty="0"/>
          </a:p>
        </p:txBody>
      </p:sp>
      <p:sp>
        <p:nvSpPr>
          <p:cNvPr id="23" name="Content Placeholder 2"/>
          <p:cNvSpPr txBox="1">
            <a:spLocks/>
          </p:cNvSpPr>
          <p:nvPr/>
        </p:nvSpPr>
        <p:spPr>
          <a:xfrm>
            <a:off x="5454419" y="5171980"/>
            <a:ext cx="1274626" cy="1686020"/>
          </a:xfrm>
          <a:prstGeom prst="rect">
            <a:avLst/>
          </a:prstGeom>
          <a:ln>
            <a:solidFill>
              <a:schemeClr val="tx1"/>
            </a:solidFill>
            <a:prstDash val="dash"/>
          </a:ln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en-GB" sz="1300" dirty="0"/>
          </a:p>
        </p:txBody>
      </p:sp>
      <p:pic>
        <p:nvPicPr>
          <p:cNvPr id="24" name="Picture 23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5255191"/>
            <a:ext cx="482441" cy="574497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1721" y="5253368"/>
            <a:ext cx="475878" cy="566681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4425" y="5253367"/>
            <a:ext cx="482441" cy="574497"/>
          </a:xfrm>
          <a:prstGeom prst="rect">
            <a:avLst/>
          </a:prstGeom>
        </p:spPr>
      </p:pic>
      <p:sp>
        <p:nvSpPr>
          <p:cNvPr id="27" name="Content Placeholder 2"/>
          <p:cNvSpPr txBox="1">
            <a:spLocks/>
          </p:cNvSpPr>
          <p:nvPr/>
        </p:nvSpPr>
        <p:spPr>
          <a:xfrm>
            <a:off x="0" y="5255190"/>
            <a:ext cx="1406018" cy="1602809"/>
          </a:xfrm>
          <a:prstGeom prst="rect">
            <a:avLst/>
          </a:prstGeom>
          <a:ln>
            <a:solidFill>
              <a:schemeClr val="tx1"/>
            </a:solidFill>
            <a:prstDash val="dash"/>
          </a:ln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en-GB" sz="1300" dirty="0"/>
          </a:p>
        </p:txBody>
      </p:sp>
      <p:sp>
        <p:nvSpPr>
          <p:cNvPr id="28" name="Content Placeholder 2"/>
          <p:cNvSpPr txBox="1">
            <a:spLocks/>
          </p:cNvSpPr>
          <p:nvPr/>
        </p:nvSpPr>
        <p:spPr>
          <a:xfrm>
            <a:off x="1458771" y="5253367"/>
            <a:ext cx="1389951" cy="1615637"/>
          </a:xfrm>
          <a:prstGeom prst="rect">
            <a:avLst/>
          </a:prstGeom>
          <a:ln>
            <a:solidFill>
              <a:schemeClr val="tx1"/>
            </a:solidFill>
            <a:prstDash val="dash"/>
          </a:ln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en-GB" sz="1300" dirty="0"/>
          </a:p>
        </p:txBody>
      </p:sp>
      <p:sp>
        <p:nvSpPr>
          <p:cNvPr id="29" name="Content Placeholder 2"/>
          <p:cNvSpPr txBox="1">
            <a:spLocks/>
          </p:cNvSpPr>
          <p:nvPr/>
        </p:nvSpPr>
        <p:spPr>
          <a:xfrm>
            <a:off x="2894425" y="5253366"/>
            <a:ext cx="1234294" cy="1604633"/>
          </a:xfrm>
          <a:prstGeom prst="rect">
            <a:avLst/>
          </a:prstGeom>
          <a:ln>
            <a:solidFill>
              <a:schemeClr val="tx1"/>
            </a:solidFill>
            <a:prstDash val="dash"/>
          </a:ln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en-GB" sz="1300" dirty="0"/>
          </a:p>
        </p:txBody>
      </p:sp>
      <p:sp>
        <p:nvSpPr>
          <p:cNvPr id="30" name="TextBox 29"/>
          <p:cNvSpPr txBox="1"/>
          <p:nvPr/>
        </p:nvSpPr>
        <p:spPr>
          <a:xfrm>
            <a:off x="87045" y="5050372"/>
            <a:ext cx="526186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 smtClean="0"/>
              <a:t>Write one sentence summing this factor up during the period:</a:t>
            </a:r>
            <a:endParaRPr lang="en-GB" sz="1100" dirty="0"/>
          </a:p>
        </p:txBody>
      </p:sp>
    </p:spTree>
    <p:extLst>
      <p:ext uri="{BB962C8B-B14F-4D97-AF65-F5344CB8AC3E}">
        <p14:creationId xmlns:p14="http://schemas.microsoft.com/office/powerpoint/2010/main" val="3836640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"/>
            <a:ext cx="9144000" cy="175846"/>
          </a:xfrm>
        </p:spPr>
        <p:txBody>
          <a:bodyPr>
            <a:noAutofit/>
          </a:bodyPr>
          <a:lstStyle/>
          <a:p>
            <a:pPr algn="ctr"/>
            <a:r>
              <a:rPr lang="en-GB" sz="1400" b="1" u="sng" dirty="0" smtClean="0"/>
              <a:t>People’s Health Knowledge Organiser: Industrial Revolution 1750-1900</a:t>
            </a:r>
            <a:endParaRPr lang="en-GB" sz="1400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75847"/>
            <a:ext cx="4128719" cy="3095220"/>
          </a:xfrm>
          <a:ln>
            <a:solidFill>
              <a:schemeClr val="tx1"/>
            </a:solidFill>
            <a:prstDash val="dash"/>
          </a:ln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1300" dirty="0" smtClean="0"/>
              <a:t>Living conditions:</a:t>
            </a:r>
            <a:endParaRPr lang="en-GB" sz="1300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4174422" y="175847"/>
            <a:ext cx="4875794" cy="3095220"/>
          </a:xfrm>
          <a:prstGeom prst="rect">
            <a:avLst/>
          </a:prstGeom>
          <a:ln>
            <a:solidFill>
              <a:schemeClr val="tx1"/>
            </a:solidFill>
            <a:prstDash val="dash"/>
          </a:ln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GB" sz="1300" dirty="0" smtClean="0"/>
              <a:t>Government Actions:</a:t>
            </a:r>
            <a:endParaRPr lang="en-GB" sz="1300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0" y="3320010"/>
            <a:ext cx="6717323" cy="1758462"/>
          </a:xfrm>
          <a:prstGeom prst="rect">
            <a:avLst/>
          </a:prstGeom>
          <a:ln>
            <a:solidFill>
              <a:schemeClr val="tx1"/>
            </a:solidFill>
            <a:prstDash val="dash"/>
          </a:ln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GB" sz="1300" dirty="0" smtClean="0"/>
              <a:t>Cholera: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GB" sz="1300" dirty="0" smtClean="0"/>
              <a:t>CAUSES:</a:t>
            </a:r>
            <a:endParaRPr lang="en-GB" sz="1300" dirty="0"/>
          </a:p>
        </p:txBody>
      </p:sp>
      <p:sp>
        <p:nvSpPr>
          <p:cNvPr id="7" name="TextBox 6"/>
          <p:cNvSpPr txBox="1"/>
          <p:nvPr/>
        </p:nvSpPr>
        <p:spPr>
          <a:xfrm>
            <a:off x="1535725" y="3364523"/>
            <a:ext cx="1547446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300" dirty="0" smtClean="0"/>
              <a:t>SYMPTOMS:</a:t>
            </a:r>
            <a:endParaRPr lang="en-GB" sz="1300" dirty="0"/>
          </a:p>
        </p:txBody>
      </p:sp>
      <p:sp>
        <p:nvSpPr>
          <p:cNvPr id="8" name="TextBox 7"/>
          <p:cNvSpPr txBox="1"/>
          <p:nvPr/>
        </p:nvSpPr>
        <p:spPr>
          <a:xfrm>
            <a:off x="3341076" y="3364523"/>
            <a:ext cx="1547446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300" dirty="0" smtClean="0"/>
              <a:t>RESPONSES:</a:t>
            </a:r>
            <a:endParaRPr lang="en-GB" sz="1300" dirty="0"/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6761799" y="3376574"/>
            <a:ext cx="2311686" cy="3481426"/>
          </a:xfrm>
          <a:prstGeom prst="rect">
            <a:avLst/>
          </a:prstGeom>
          <a:ln>
            <a:solidFill>
              <a:schemeClr val="tx1"/>
            </a:solidFill>
            <a:prstDash val="dash"/>
          </a:ln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GB" sz="1300" dirty="0" smtClean="0"/>
              <a:t>KEY TERMS:</a:t>
            </a:r>
            <a:endParaRPr lang="en-GB" sz="1300" dirty="0"/>
          </a:p>
        </p:txBody>
      </p:sp>
      <p:pic>
        <p:nvPicPr>
          <p:cNvPr id="10" name="Picture 3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497" t="12500" r="33791" b="35417"/>
          <a:stretch/>
        </p:blipFill>
        <p:spPr bwMode="auto">
          <a:xfrm>
            <a:off x="6226940" y="3362353"/>
            <a:ext cx="502105" cy="5818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3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40" t="12500" r="66960" b="35417"/>
          <a:stretch/>
        </p:blipFill>
        <p:spPr bwMode="auto">
          <a:xfrm>
            <a:off x="3664020" y="175844"/>
            <a:ext cx="464700" cy="5818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4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188" t="13121" r="3125" b="35578"/>
          <a:stretch/>
        </p:blipFill>
        <p:spPr bwMode="auto">
          <a:xfrm>
            <a:off x="8601301" y="175845"/>
            <a:ext cx="448914" cy="5818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74422" y="5182985"/>
            <a:ext cx="475297" cy="565989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54419" y="5155200"/>
            <a:ext cx="475297" cy="565989"/>
          </a:xfrm>
          <a:prstGeom prst="rect">
            <a:avLst/>
          </a:prstGeom>
        </p:spPr>
      </p:pic>
      <p:sp>
        <p:nvSpPr>
          <p:cNvPr id="22" name="Content Placeholder 2"/>
          <p:cNvSpPr txBox="1">
            <a:spLocks/>
          </p:cNvSpPr>
          <p:nvPr/>
        </p:nvSpPr>
        <p:spPr>
          <a:xfrm>
            <a:off x="4174422" y="5182985"/>
            <a:ext cx="1227244" cy="1686020"/>
          </a:xfrm>
          <a:prstGeom prst="rect">
            <a:avLst/>
          </a:prstGeom>
          <a:ln>
            <a:solidFill>
              <a:schemeClr val="tx1"/>
            </a:solidFill>
            <a:prstDash val="dash"/>
          </a:ln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en-GB" sz="1300" dirty="0"/>
          </a:p>
        </p:txBody>
      </p:sp>
      <p:sp>
        <p:nvSpPr>
          <p:cNvPr id="23" name="Content Placeholder 2"/>
          <p:cNvSpPr txBox="1">
            <a:spLocks/>
          </p:cNvSpPr>
          <p:nvPr/>
        </p:nvSpPr>
        <p:spPr>
          <a:xfrm>
            <a:off x="5454419" y="5171980"/>
            <a:ext cx="1274626" cy="1686020"/>
          </a:xfrm>
          <a:prstGeom prst="rect">
            <a:avLst/>
          </a:prstGeom>
          <a:ln>
            <a:solidFill>
              <a:schemeClr val="tx1"/>
            </a:solidFill>
            <a:prstDash val="dash"/>
          </a:ln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en-GB" sz="1300" dirty="0"/>
          </a:p>
        </p:txBody>
      </p:sp>
      <p:pic>
        <p:nvPicPr>
          <p:cNvPr id="24" name="Picture 23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5255191"/>
            <a:ext cx="482441" cy="574497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1721" y="5253368"/>
            <a:ext cx="475878" cy="566681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4425" y="5253367"/>
            <a:ext cx="482441" cy="574497"/>
          </a:xfrm>
          <a:prstGeom prst="rect">
            <a:avLst/>
          </a:prstGeom>
        </p:spPr>
      </p:pic>
      <p:sp>
        <p:nvSpPr>
          <p:cNvPr id="27" name="Content Placeholder 2"/>
          <p:cNvSpPr txBox="1">
            <a:spLocks/>
          </p:cNvSpPr>
          <p:nvPr/>
        </p:nvSpPr>
        <p:spPr>
          <a:xfrm>
            <a:off x="0" y="5255190"/>
            <a:ext cx="1406018" cy="1602809"/>
          </a:xfrm>
          <a:prstGeom prst="rect">
            <a:avLst/>
          </a:prstGeom>
          <a:ln>
            <a:solidFill>
              <a:schemeClr val="tx1"/>
            </a:solidFill>
            <a:prstDash val="dash"/>
          </a:ln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en-GB" sz="1300" dirty="0"/>
          </a:p>
        </p:txBody>
      </p:sp>
      <p:sp>
        <p:nvSpPr>
          <p:cNvPr id="28" name="Content Placeholder 2"/>
          <p:cNvSpPr txBox="1">
            <a:spLocks/>
          </p:cNvSpPr>
          <p:nvPr/>
        </p:nvSpPr>
        <p:spPr>
          <a:xfrm>
            <a:off x="1458771" y="5253367"/>
            <a:ext cx="1389951" cy="1615637"/>
          </a:xfrm>
          <a:prstGeom prst="rect">
            <a:avLst/>
          </a:prstGeom>
          <a:ln>
            <a:solidFill>
              <a:schemeClr val="tx1"/>
            </a:solidFill>
            <a:prstDash val="dash"/>
          </a:ln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en-GB" sz="1300" dirty="0"/>
          </a:p>
        </p:txBody>
      </p:sp>
      <p:sp>
        <p:nvSpPr>
          <p:cNvPr id="29" name="Content Placeholder 2"/>
          <p:cNvSpPr txBox="1">
            <a:spLocks/>
          </p:cNvSpPr>
          <p:nvPr/>
        </p:nvSpPr>
        <p:spPr>
          <a:xfrm>
            <a:off x="2894425" y="5253366"/>
            <a:ext cx="1234294" cy="1604633"/>
          </a:xfrm>
          <a:prstGeom prst="rect">
            <a:avLst/>
          </a:prstGeom>
          <a:ln>
            <a:solidFill>
              <a:schemeClr val="tx1"/>
            </a:solidFill>
            <a:prstDash val="dash"/>
          </a:ln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en-GB" sz="1300" dirty="0"/>
          </a:p>
        </p:txBody>
      </p:sp>
      <p:sp>
        <p:nvSpPr>
          <p:cNvPr id="30" name="TextBox 29"/>
          <p:cNvSpPr txBox="1"/>
          <p:nvPr/>
        </p:nvSpPr>
        <p:spPr>
          <a:xfrm>
            <a:off x="87045" y="5050372"/>
            <a:ext cx="526186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 smtClean="0"/>
              <a:t>Write one sentence summing this factor up during the period:</a:t>
            </a:r>
            <a:endParaRPr lang="en-GB" sz="1100" dirty="0"/>
          </a:p>
        </p:txBody>
      </p:sp>
    </p:spTree>
    <p:extLst>
      <p:ext uri="{BB962C8B-B14F-4D97-AF65-F5344CB8AC3E}">
        <p14:creationId xmlns:p14="http://schemas.microsoft.com/office/powerpoint/2010/main" val="989284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"/>
            <a:ext cx="9144000" cy="175846"/>
          </a:xfrm>
        </p:spPr>
        <p:txBody>
          <a:bodyPr>
            <a:noAutofit/>
          </a:bodyPr>
          <a:lstStyle/>
          <a:p>
            <a:pPr algn="ctr"/>
            <a:r>
              <a:rPr lang="en-GB" sz="1400" b="1" u="sng" dirty="0" smtClean="0"/>
              <a:t>People’s Health Knowledge Organiser: 20</a:t>
            </a:r>
            <a:r>
              <a:rPr lang="en-GB" sz="1400" b="1" u="sng" baseline="30000" dirty="0" smtClean="0"/>
              <a:t>th</a:t>
            </a:r>
            <a:r>
              <a:rPr lang="en-GB" sz="1400" b="1" u="sng" dirty="0" smtClean="0"/>
              <a:t> Century 1900-2000</a:t>
            </a:r>
            <a:endParaRPr lang="en-GB" sz="1400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75847"/>
            <a:ext cx="4128719" cy="3095220"/>
          </a:xfrm>
          <a:ln>
            <a:solidFill>
              <a:schemeClr val="tx1"/>
            </a:solidFill>
            <a:prstDash val="dash"/>
          </a:ln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1300" dirty="0" smtClean="0"/>
              <a:t>Living conditions:</a:t>
            </a:r>
            <a:endParaRPr lang="en-GB" sz="1300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4174422" y="175847"/>
            <a:ext cx="4875794" cy="3095220"/>
          </a:xfrm>
          <a:prstGeom prst="rect">
            <a:avLst/>
          </a:prstGeom>
          <a:ln>
            <a:solidFill>
              <a:schemeClr val="tx1"/>
            </a:solidFill>
            <a:prstDash val="dash"/>
          </a:ln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GB" sz="1300" dirty="0" smtClean="0"/>
              <a:t>Government Actions:</a:t>
            </a:r>
            <a:endParaRPr lang="en-GB" sz="1300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0" y="3344000"/>
            <a:ext cx="4853353" cy="1758462"/>
          </a:xfrm>
          <a:prstGeom prst="rect">
            <a:avLst/>
          </a:prstGeom>
          <a:ln>
            <a:solidFill>
              <a:schemeClr val="tx1"/>
            </a:solidFill>
            <a:prstDash val="dash"/>
          </a:ln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GB" sz="1300" dirty="0" smtClean="0"/>
              <a:t>Spanish Flu: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GB" sz="1300" dirty="0" smtClean="0"/>
              <a:t>CAUSES:</a:t>
            </a:r>
            <a:endParaRPr lang="en-GB" sz="1300" dirty="0"/>
          </a:p>
        </p:txBody>
      </p:sp>
      <p:sp>
        <p:nvSpPr>
          <p:cNvPr id="7" name="TextBox 6"/>
          <p:cNvSpPr txBox="1"/>
          <p:nvPr/>
        </p:nvSpPr>
        <p:spPr>
          <a:xfrm>
            <a:off x="1003531" y="3349941"/>
            <a:ext cx="1547446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300" dirty="0" smtClean="0"/>
              <a:t>SYMPTOMS:</a:t>
            </a:r>
            <a:endParaRPr lang="en-GB" sz="1300" dirty="0"/>
          </a:p>
        </p:txBody>
      </p:sp>
      <p:sp>
        <p:nvSpPr>
          <p:cNvPr id="8" name="TextBox 7"/>
          <p:cNvSpPr txBox="1"/>
          <p:nvPr/>
        </p:nvSpPr>
        <p:spPr>
          <a:xfrm>
            <a:off x="2361922" y="3349941"/>
            <a:ext cx="1547446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300" dirty="0" smtClean="0"/>
              <a:t>RESPONSES:</a:t>
            </a:r>
            <a:endParaRPr lang="en-GB" sz="1300" dirty="0"/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6761799" y="5155200"/>
            <a:ext cx="2311686" cy="1702800"/>
          </a:xfrm>
          <a:prstGeom prst="rect">
            <a:avLst/>
          </a:prstGeom>
          <a:ln>
            <a:solidFill>
              <a:schemeClr val="tx1"/>
            </a:solidFill>
            <a:prstDash val="dash"/>
          </a:ln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GB" sz="1300" dirty="0" smtClean="0"/>
              <a:t>KEY TERMS:</a:t>
            </a:r>
            <a:endParaRPr lang="en-GB" sz="1300" dirty="0"/>
          </a:p>
        </p:txBody>
      </p:sp>
      <p:pic>
        <p:nvPicPr>
          <p:cNvPr id="10" name="Picture 3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497" t="12500" r="33791" b="35417"/>
          <a:stretch/>
        </p:blipFill>
        <p:spPr bwMode="auto">
          <a:xfrm>
            <a:off x="4384003" y="3349941"/>
            <a:ext cx="502105" cy="5818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3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40" t="12500" r="66960" b="35417"/>
          <a:stretch/>
        </p:blipFill>
        <p:spPr bwMode="auto">
          <a:xfrm>
            <a:off x="3664020" y="175844"/>
            <a:ext cx="464700" cy="5818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4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188" t="13121" r="3125" b="35578"/>
          <a:stretch/>
        </p:blipFill>
        <p:spPr bwMode="auto">
          <a:xfrm>
            <a:off x="8601301" y="175845"/>
            <a:ext cx="448914" cy="5818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74422" y="5182985"/>
            <a:ext cx="475297" cy="565989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54419" y="5155200"/>
            <a:ext cx="475297" cy="565989"/>
          </a:xfrm>
          <a:prstGeom prst="rect">
            <a:avLst/>
          </a:prstGeom>
        </p:spPr>
      </p:pic>
      <p:sp>
        <p:nvSpPr>
          <p:cNvPr id="22" name="Content Placeholder 2"/>
          <p:cNvSpPr txBox="1">
            <a:spLocks/>
          </p:cNvSpPr>
          <p:nvPr/>
        </p:nvSpPr>
        <p:spPr>
          <a:xfrm>
            <a:off x="4174422" y="5182985"/>
            <a:ext cx="1227244" cy="1686020"/>
          </a:xfrm>
          <a:prstGeom prst="rect">
            <a:avLst/>
          </a:prstGeom>
          <a:ln>
            <a:solidFill>
              <a:schemeClr val="tx1"/>
            </a:solidFill>
            <a:prstDash val="dash"/>
          </a:ln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en-GB" sz="1300" dirty="0"/>
          </a:p>
        </p:txBody>
      </p:sp>
      <p:sp>
        <p:nvSpPr>
          <p:cNvPr id="23" name="Content Placeholder 2"/>
          <p:cNvSpPr txBox="1">
            <a:spLocks/>
          </p:cNvSpPr>
          <p:nvPr/>
        </p:nvSpPr>
        <p:spPr>
          <a:xfrm>
            <a:off x="5454419" y="5171980"/>
            <a:ext cx="1274626" cy="1686020"/>
          </a:xfrm>
          <a:prstGeom prst="rect">
            <a:avLst/>
          </a:prstGeom>
          <a:ln>
            <a:solidFill>
              <a:schemeClr val="tx1"/>
            </a:solidFill>
            <a:prstDash val="dash"/>
          </a:ln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en-GB" sz="1300" dirty="0"/>
          </a:p>
        </p:txBody>
      </p:sp>
      <p:sp>
        <p:nvSpPr>
          <p:cNvPr id="24" name="Content Placeholder 2"/>
          <p:cNvSpPr txBox="1">
            <a:spLocks/>
          </p:cNvSpPr>
          <p:nvPr/>
        </p:nvSpPr>
        <p:spPr>
          <a:xfrm>
            <a:off x="4886108" y="3349941"/>
            <a:ext cx="4187377" cy="1758462"/>
          </a:xfrm>
          <a:prstGeom prst="rect">
            <a:avLst/>
          </a:prstGeom>
          <a:ln>
            <a:solidFill>
              <a:schemeClr val="tx1"/>
            </a:solidFill>
            <a:prstDash val="dash"/>
          </a:ln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GB" sz="1300" dirty="0" smtClean="0"/>
              <a:t>AIDS: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GB" sz="1300" dirty="0" smtClean="0"/>
              <a:t>CAUSES:</a:t>
            </a:r>
            <a:endParaRPr lang="en-GB" sz="1300" dirty="0"/>
          </a:p>
        </p:txBody>
      </p:sp>
      <p:sp>
        <p:nvSpPr>
          <p:cNvPr id="25" name="TextBox 24"/>
          <p:cNvSpPr txBox="1"/>
          <p:nvPr/>
        </p:nvSpPr>
        <p:spPr>
          <a:xfrm>
            <a:off x="5889638" y="3335358"/>
            <a:ext cx="1547446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300" dirty="0" smtClean="0"/>
              <a:t>SYMPTOMS:</a:t>
            </a:r>
            <a:endParaRPr lang="en-GB" sz="1300" dirty="0"/>
          </a:p>
        </p:txBody>
      </p:sp>
      <p:sp>
        <p:nvSpPr>
          <p:cNvPr id="26" name="TextBox 25"/>
          <p:cNvSpPr txBox="1"/>
          <p:nvPr/>
        </p:nvSpPr>
        <p:spPr>
          <a:xfrm>
            <a:off x="7248029" y="3335358"/>
            <a:ext cx="1547446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300" dirty="0" smtClean="0"/>
              <a:t>RESPONSES:</a:t>
            </a:r>
            <a:endParaRPr lang="en-GB" sz="1300" dirty="0"/>
          </a:p>
        </p:txBody>
      </p:sp>
      <p:pic>
        <p:nvPicPr>
          <p:cNvPr id="27" name="Picture 3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497" t="12500" r="33791" b="35417"/>
          <a:stretch/>
        </p:blipFill>
        <p:spPr bwMode="auto">
          <a:xfrm>
            <a:off x="8574705" y="3360236"/>
            <a:ext cx="502105" cy="5818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" name="Picture 27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5255191"/>
            <a:ext cx="482441" cy="574497"/>
          </a:xfrm>
          <a:prstGeom prst="rect">
            <a:avLst/>
          </a:prstGeom>
        </p:spPr>
      </p:pic>
      <p:pic>
        <p:nvPicPr>
          <p:cNvPr id="29" name="Picture 2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1721" y="5253368"/>
            <a:ext cx="475878" cy="566681"/>
          </a:xfrm>
          <a:prstGeom prst="rect">
            <a:avLst/>
          </a:prstGeom>
        </p:spPr>
      </p:pic>
      <p:pic>
        <p:nvPicPr>
          <p:cNvPr id="30" name="Picture 29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4425" y="5253367"/>
            <a:ext cx="482441" cy="574497"/>
          </a:xfrm>
          <a:prstGeom prst="rect">
            <a:avLst/>
          </a:prstGeom>
        </p:spPr>
      </p:pic>
      <p:sp>
        <p:nvSpPr>
          <p:cNvPr id="31" name="Content Placeholder 2"/>
          <p:cNvSpPr txBox="1">
            <a:spLocks/>
          </p:cNvSpPr>
          <p:nvPr/>
        </p:nvSpPr>
        <p:spPr>
          <a:xfrm>
            <a:off x="0" y="5255190"/>
            <a:ext cx="1406018" cy="1602809"/>
          </a:xfrm>
          <a:prstGeom prst="rect">
            <a:avLst/>
          </a:prstGeom>
          <a:ln>
            <a:solidFill>
              <a:schemeClr val="tx1"/>
            </a:solidFill>
            <a:prstDash val="dash"/>
          </a:ln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en-GB" sz="1300" dirty="0"/>
          </a:p>
        </p:txBody>
      </p:sp>
      <p:sp>
        <p:nvSpPr>
          <p:cNvPr id="32" name="Content Placeholder 2"/>
          <p:cNvSpPr txBox="1">
            <a:spLocks/>
          </p:cNvSpPr>
          <p:nvPr/>
        </p:nvSpPr>
        <p:spPr>
          <a:xfrm>
            <a:off x="1458771" y="5253367"/>
            <a:ext cx="1389951" cy="1615637"/>
          </a:xfrm>
          <a:prstGeom prst="rect">
            <a:avLst/>
          </a:prstGeom>
          <a:ln>
            <a:solidFill>
              <a:schemeClr val="tx1"/>
            </a:solidFill>
            <a:prstDash val="dash"/>
          </a:ln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en-GB" sz="1300" dirty="0"/>
          </a:p>
        </p:txBody>
      </p:sp>
      <p:sp>
        <p:nvSpPr>
          <p:cNvPr id="33" name="Content Placeholder 2"/>
          <p:cNvSpPr txBox="1">
            <a:spLocks/>
          </p:cNvSpPr>
          <p:nvPr/>
        </p:nvSpPr>
        <p:spPr>
          <a:xfrm>
            <a:off x="2894425" y="5253366"/>
            <a:ext cx="1234294" cy="1604633"/>
          </a:xfrm>
          <a:prstGeom prst="rect">
            <a:avLst/>
          </a:prstGeom>
          <a:ln>
            <a:solidFill>
              <a:schemeClr val="tx1"/>
            </a:solidFill>
            <a:prstDash val="dash"/>
          </a:ln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en-GB" sz="1300" dirty="0"/>
          </a:p>
        </p:txBody>
      </p:sp>
      <p:sp>
        <p:nvSpPr>
          <p:cNvPr id="34" name="TextBox 33"/>
          <p:cNvSpPr txBox="1"/>
          <p:nvPr/>
        </p:nvSpPr>
        <p:spPr>
          <a:xfrm>
            <a:off x="93592" y="5061629"/>
            <a:ext cx="526186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 smtClean="0"/>
              <a:t>Write one sentence summing this factor up during the period:</a:t>
            </a:r>
            <a:endParaRPr lang="en-GB" sz="1100" dirty="0"/>
          </a:p>
        </p:txBody>
      </p:sp>
    </p:spTree>
    <p:extLst>
      <p:ext uri="{BB962C8B-B14F-4D97-AF65-F5344CB8AC3E}">
        <p14:creationId xmlns:p14="http://schemas.microsoft.com/office/powerpoint/2010/main" val="3976416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4"/>
          <p:cNvPicPr>
            <a:picLocks noChangeAspect="1" noChangeArrowheads="1"/>
          </p:cNvPicPr>
          <p:nvPr/>
        </p:nvPicPr>
        <p:blipFill rotWithShape="1"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339" t="13121" r="3126" b="39064"/>
          <a:stretch/>
        </p:blipFill>
        <p:spPr bwMode="auto">
          <a:xfrm>
            <a:off x="78894" y="5323114"/>
            <a:ext cx="1032716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 rotWithShape="1">
          <a:blip r:embed="rId3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441" t="12500" r="33791" b="35417"/>
          <a:stretch/>
        </p:blipFill>
        <p:spPr bwMode="auto">
          <a:xfrm>
            <a:off x="1" y="3429000"/>
            <a:ext cx="1111609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 rotWithShape="1">
          <a:blip r:embed="rId4" cstate="print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40" t="12500" r="66960" b="35417"/>
          <a:stretch/>
        </p:blipFill>
        <p:spPr bwMode="auto">
          <a:xfrm>
            <a:off x="-1" y="1295400"/>
            <a:ext cx="1032718" cy="11618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/>
          </p:nvPr>
        </p:nvGraphicFramePr>
        <p:xfrm>
          <a:off x="10886" y="0"/>
          <a:ext cx="9133115" cy="683627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5591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57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574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9812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98120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750974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Public</a:t>
                      </a:r>
                      <a:r>
                        <a:rPr lang="en-GB" sz="1600" baseline="0" dirty="0" smtClean="0"/>
                        <a:t> Health Overview Themes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dirty="0" smtClean="0"/>
                        <a:t>Medieval</a:t>
                      </a:r>
                    </a:p>
                    <a:p>
                      <a:pPr algn="ctr"/>
                      <a:r>
                        <a:rPr lang="en-GB" sz="1600" dirty="0" smtClean="0"/>
                        <a:t>1250-1500</a:t>
                      </a:r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 smtClean="0"/>
                        <a:t>Early Modern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/>
                        <a:t>1500-1750</a:t>
                      </a:r>
                      <a:endParaRPr lang="en-GB" sz="1600" dirty="0" smtClean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dirty="0" smtClean="0"/>
                        <a:t>Industrial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/>
                        <a:t>1750-1900</a:t>
                      </a:r>
                      <a:endParaRPr lang="en-GB" sz="1600" dirty="0" smtClean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 smtClean="0"/>
                        <a:t>20</a:t>
                      </a:r>
                      <a:r>
                        <a:rPr lang="en-GB" sz="2000" baseline="30000" dirty="0" smtClean="0"/>
                        <a:t>th</a:t>
                      </a:r>
                      <a:r>
                        <a:rPr lang="en-GB" sz="2000" dirty="0" smtClean="0"/>
                        <a:t> Century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smtClean="0"/>
                        <a:t>1900-2000</a:t>
                      </a:r>
                      <a:endParaRPr lang="en-GB" sz="1600" dirty="0" smtClean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828800">
                <a:tc>
                  <a:txBody>
                    <a:bodyPr/>
                    <a:lstStyle/>
                    <a:p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9050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03567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03900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297</TotalTime>
  <Words>1664</Words>
  <Application>Microsoft Office PowerPoint</Application>
  <PresentationFormat>On-screen Show (4:3)</PresentationFormat>
  <Paragraphs>292</Paragraphs>
  <Slides>25</Slides>
  <Notes>0</Notes>
  <HiddenSlides>4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31" baseType="lpstr">
      <vt:lpstr>Arial</vt:lpstr>
      <vt:lpstr>Calibri</vt:lpstr>
      <vt:lpstr>Calibri Light</vt:lpstr>
      <vt:lpstr>Comic Sans MS</vt:lpstr>
      <vt:lpstr>Times New Roman</vt:lpstr>
      <vt:lpstr>Office Theme</vt:lpstr>
      <vt:lpstr>The People’s Health 1250- present Revision</vt:lpstr>
      <vt:lpstr>The People’s Health 1250- present Revision</vt:lpstr>
      <vt:lpstr>PowerPoint Presentation</vt:lpstr>
      <vt:lpstr>PowerPoint Presentation</vt:lpstr>
      <vt:lpstr>People’s Health Knowledge Organiser: The Middle Ages 1250-1500 </vt:lpstr>
      <vt:lpstr>People’s Health Knowledge Organiser: Early Modern 1500-1750</vt:lpstr>
      <vt:lpstr>People’s Health Knowledge Organiser: Industrial Revolution 1750-1900</vt:lpstr>
      <vt:lpstr>People’s Health Knowledge Organiser: 20th Century 1900-2000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9 marker practice: Write a clear and organised summary that analyses peoples’…</vt:lpstr>
      <vt:lpstr>10 marker practice: Explain why… </vt:lpstr>
      <vt:lpstr>Practice Questions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NYCC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As this is a new GCSE we don’t have past grade boundaries. We have used averages of old ones, along with Government/Exam board guidance to try to work out our own…</dc:title>
  <dc:creator>Natalie Kesterton</dc:creator>
  <cp:lastModifiedBy>Natalie Kesterton</cp:lastModifiedBy>
  <cp:revision>40</cp:revision>
  <dcterms:created xsi:type="dcterms:W3CDTF">2017-03-16T11:14:57Z</dcterms:created>
  <dcterms:modified xsi:type="dcterms:W3CDTF">2018-03-22T20:22:49Z</dcterms:modified>
</cp:coreProperties>
</file>