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6"/>
  </p:notesMasterIdLst>
  <p:sldIdLst>
    <p:sldId id="267" r:id="rId5"/>
    <p:sldId id="259" r:id="rId6"/>
    <p:sldId id="260" r:id="rId7"/>
    <p:sldId id="261" r:id="rId8"/>
    <p:sldId id="264" r:id="rId9"/>
    <p:sldId id="280" r:id="rId10"/>
    <p:sldId id="281" r:id="rId11"/>
    <p:sldId id="282" r:id="rId12"/>
    <p:sldId id="283" r:id="rId13"/>
    <p:sldId id="284" r:id="rId14"/>
    <p:sldId id="287" r:id="rId15"/>
    <p:sldId id="286" r:id="rId16"/>
    <p:sldId id="285" r:id="rId17"/>
    <p:sldId id="288" r:id="rId18"/>
    <p:sldId id="279" r:id="rId19"/>
    <p:sldId id="263" r:id="rId20"/>
    <p:sldId id="262" r:id="rId21"/>
    <p:sldId id="265" r:id="rId22"/>
    <p:sldId id="278" r:id="rId23"/>
    <p:sldId id="277" r:id="rId24"/>
    <p:sldId id="275" r:id="rId25"/>
  </p:sldIdLst>
  <p:sldSz cx="9144000" cy="6858000" type="screen4x3"/>
  <p:notesSz cx="67691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0000" autoAdjust="0"/>
  </p:normalViewPr>
  <p:slideViewPr>
    <p:cSldViewPr snapToGrid="0">
      <p:cViewPr varScale="1">
        <p:scale>
          <a:sx n="82" d="100"/>
          <a:sy n="82" d="100"/>
        </p:scale>
        <p:origin x="105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3329" cy="497280"/>
          </a:xfrm>
          <a:prstGeom prst="rect">
            <a:avLst/>
          </a:prstGeom>
        </p:spPr>
        <p:txBody>
          <a:bodyPr vert="horz" lIns="91138" tIns="45569" rIns="91138" bIns="45569" rtlCol="0"/>
          <a:lstStyle>
            <a:lvl1pPr algn="l">
              <a:defRPr sz="1200"/>
            </a:lvl1pPr>
          </a:lstStyle>
          <a:p>
            <a:endParaRPr lang="en-GB"/>
          </a:p>
        </p:txBody>
      </p:sp>
      <p:sp>
        <p:nvSpPr>
          <p:cNvPr id="3" name="Date Placeholder 2"/>
          <p:cNvSpPr>
            <a:spLocks noGrp="1"/>
          </p:cNvSpPr>
          <p:nvPr>
            <p:ph type="dt" idx="1"/>
          </p:nvPr>
        </p:nvSpPr>
        <p:spPr>
          <a:xfrm>
            <a:off x="3834190" y="0"/>
            <a:ext cx="2933329" cy="497280"/>
          </a:xfrm>
          <a:prstGeom prst="rect">
            <a:avLst/>
          </a:prstGeom>
        </p:spPr>
        <p:txBody>
          <a:bodyPr vert="horz" lIns="91138" tIns="45569" rIns="91138" bIns="45569" rtlCol="0"/>
          <a:lstStyle>
            <a:lvl1pPr algn="r">
              <a:defRPr sz="1200"/>
            </a:lvl1pPr>
          </a:lstStyle>
          <a:p>
            <a:fld id="{0B8D768F-B840-44DF-A043-A3C44D3B627B}" type="datetimeFigureOut">
              <a:rPr lang="en-GB" smtClean="0"/>
              <a:t>26/01/2018</a:t>
            </a:fld>
            <a:endParaRPr lang="en-GB"/>
          </a:p>
        </p:txBody>
      </p:sp>
      <p:sp>
        <p:nvSpPr>
          <p:cNvPr id="4" name="Slide Image Placeholder 3"/>
          <p:cNvSpPr>
            <a:spLocks noGrp="1" noRot="1" noChangeAspect="1"/>
          </p:cNvSpPr>
          <p:nvPr>
            <p:ph type="sldImg" idx="2"/>
          </p:nvPr>
        </p:nvSpPr>
        <p:spPr>
          <a:xfrm>
            <a:off x="1155700" y="1238250"/>
            <a:ext cx="4457700" cy="3343275"/>
          </a:xfrm>
          <a:prstGeom prst="rect">
            <a:avLst/>
          </a:prstGeom>
          <a:noFill/>
          <a:ln w="12700">
            <a:solidFill>
              <a:prstClr val="black"/>
            </a:solidFill>
          </a:ln>
        </p:spPr>
        <p:txBody>
          <a:bodyPr vert="horz" lIns="91138" tIns="45569" rIns="91138" bIns="45569" rtlCol="0" anchor="ctr"/>
          <a:lstStyle/>
          <a:p>
            <a:endParaRPr lang="en-GB"/>
          </a:p>
        </p:txBody>
      </p:sp>
      <p:sp>
        <p:nvSpPr>
          <p:cNvPr id="5" name="Notes Placeholder 4"/>
          <p:cNvSpPr>
            <a:spLocks noGrp="1"/>
          </p:cNvSpPr>
          <p:nvPr>
            <p:ph type="body" sz="quarter" idx="3"/>
          </p:nvPr>
        </p:nvSpPr>
        <p:spPr>
          <a:xfrm>
            <a:off x="676436" y="4766916"/>
            <a:ext cx="5416228" cy="3900636"/>
          </a:xfrm>
          <a:prstGeom prst="rect">
            <a:avLst/>
          </a:prstGeom>
        </p:spPr>
        <p:txBody>
          <a:bodyPr vert="horz" lIns="91138" tIns="45569" rIns="91138" bIns="4556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08721"/>
            <a:ext cx="2933329" cy="497280"/>
          </a:xfrm>
          <a:prstGeom prst="rect">
            <a:avLst/>
          </a:prstGeom>
        </p:spPr>
        <p:txBody>
          <a:bodyPr vert="horz" lIns="91138" tIns="45569" rIns="91138" bIns="45569" rtlCol="0" anchor="b"/>
          <a:lstStyle>
            <a:lvl1pPr algn="l">
              <a:defRPr sz="1200"/>
            </a:lvl1pPr>
          </a:lstStyle>
          <a:p>
            <a:endParaRPr lang="en-GB"/>
          </a:p>
        </p:txBody>
      </p:sp>
      <p:sp>
        <p:nvSpPr>
          <p:cNvPr id="7" name="Slide Number Placeholder 6"/>
          <p:cNvSpPr>
            <a:spLocks noGrp="1"/>
          </p:cNvSpPr>
          <p:nvPr>
            <p:ph type="sldNum" sz="quarter" idx="5"/>
          </p:nvPr>
        </p:nvSpPr>
        <p:spPr>
          <a:xfrm>
            <a:off x="3834190" y="9408721"/>
            <a:ext cx="2933329" cy="497280"/>
          </a:xfrm>
          <a:prstGeom prst="rect">
            <a:avLst/>
          </a:prstGeom>
        </p:spPr>
        <p:txBody>
          <a:bodyPr vert="horz" lIns="91138" tIns="45569" rIns="91138" bIns="45569" rtlCol="0" anchor="b"/>
          <a:lstStyle>
            <a:lvl1pPr algn="r">
              <a:defRPr sz="1200"/>
            </a:lvl1pPr>
          </a:lstStyle>
          <a:p>
            <a:fld id="{22E0785B-948E-42C0-9C2E-7E0A3C772F80}" type="slidenum">
              <a:rPr lang="en-GB" smtClean="0"/>
              <a:t>‹#›</a:t>
            </a:fld>
            <a:endParaRPr lang="en-GB"/>
          </a:p>
        </p:txBody>
      </p:sp>
    </p:spTree>
    <p:extLst>
      <p:ext uri="{BB962C8B-B14F-4D97-AF65-F5344CB8AC3E}">
        <p14:creationId xmlns:p14="http://schemas.microsoft.com/office/powerpoint/2010/main" val="3883101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mtClean="0"/>
              <a:t>SET4</a:t>
            </a:r>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37334" indent="-283225">
              <a:defRPr>
                <a:solidFill>
                  <a:schemeClr val="tx1"/>
                </a:solidFill>
                <a:latin typeface="Arial" panose="020B0604020202020204" pitchFamily="34" charset="0"/>
                <a:ea typeface="MS PGothic" panose="020B0600070205080204" pitchFamily="34" charset="-128"/>
              </a:defRPr>
            </a:lvl2pPr>
            <a:lvl3pPr marL="1134482" indent="-226264">
              <a:defRPr>
                <a:solidFill>
                  <a:schemeClr val="tx1"/>
                </a:solidFill>
                <a:latin typeface="Arial" panose="020B0604020202020204" pitchFamily="34" charset="0"/>
                <a:ea typeface="MS PGothic" panose="020B0600070205080204" pitchFamily="34" charset="-128"/>
              </a:defRPr>
            </a:lvl3pPr>
            <a:lvl4pPr marL="1588590" indent="-226264">
              <a:defRPr>
                <a:solidFill>
                  <a:schemeClr val="tx1"/>
                </a:solidFill>
                <a:latin typeface="Arial" panose="020B0604020202020204" pitchFamily="34" charset="0"/>
                <a:ea typeface="MS PGothic" panose="020B0600070205080204" pitchFamily="34" charset="-128"/>
              </a:defRPr>
            </a:lvl4pPr>
            <a:lvl5pPr marL="2044282" indent="-226264">
              <a:defRPr>
                <a:solidFill>
                  <a:schemeClr val="tx1"/>
                </a:solidFill>
                <a:latin typeface="Arial" panose="020B0604020202020204" pitchFamily="34" charset="0"/>
                <a:ea typeface="MS PGothic" panose="020B0600070205080204" pitchFamily="34" charset="-128"/>
              </a:defRPr>
            </a:lvl5pPr>
            <a:lvl6pPr marL="2499973"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55664"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11355"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67046"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AA9AC0E-3C5E-4338-9719-D36B34906C43}" type="slidenum">
              <a:rPr lang="en-GB" altLang="en-US" smtClean="0"/>
              <a:pPr/>
              <a:t>9</a:t>
            </a:fld>
            <a:endParaRPr lang="en-GB" altLang="en-US" smtClean="0"/>
          </a:p>
        </p:txBody>
      </p:sp>
    </p:spTree>
    <p:extLst>
      <p:ext uri="{BB962C8B-B14F-4D97-AF65-F5344CB8AC3E}">
        <p14:creationId xmlns:p14="http://schemas.microsoft.com/office/powerpoint/2010/main" val="3365702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mtClean="0"/>
              <a:t>SET 1-3</a:t>
            </a: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37334" indent="-283225">
              <a:defRPr>
                <a:solidFill>
                  <a:schemeClr val="tx1"/>
                </a:solidFill>
                <a:latin typeface="Arial" panose="020B0604020202020204" pitchFamily="34" charset="0"/>
                <a:ea typeface="MS PGothic" panose="020B0600070205080204" pitchFamily="34" charset="-128"/>
              </a:defRPr>
            </a:lvl2pPr>
            <a:lvl3pPr marL="1134482" indent="-226264">
              <a:defRPr>
                <a:solidFill>
                  <a:schemeClr val="tx1"/>
                </a:solidFill>
                <a:latin typeface="Arial" panose="020B0604020202020204" pitchFamily="34" charset="0"/>
                <a:ea typeface="MS PGothic" panose="020B0600070205080204" pitchFamily="34" charset="-128"/>
              </a:defRPr>
            </a:lvl3pPr>
            <a:lvl4pPr marL="1588590" indent="-226264">
              <a:defRPr>
                <a:solidFill>
                  <a:schemeClr val="tx1"/>
                </a:solidFill>
                <a:latin typeface="Arial" panose="020B0604020202020204" pitchFamily="34" charset="0"/>
                <a:ea typeface="MS PGothic" panose="020B0600070205080204" pitchFamily="34" charset="-128"/>
              </a:defRPr>
            </a:lvl4pPr>
            <a:lvl5pPr marL="2044282" indent="-226264">
              <a:defRPr>
                <a:solidFill>
                  <a:schemeClr val="tx1"/>
                </a:solidFill>
                <a:latin typeface="Arial" panose="020B0604020202020204" pitchFamily="34" charset="0"/>
                <a:ea typeface="MS PGothic" panose="020B0600070205080204" pitchFamily="34" charset="-128"/>
              </a:defRPr>
            </a:lvl5pPr>
            <a:lvl6pPr marL="2499973"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55664"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11355"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67046"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940C0A9-851A-4E54-A980-D822B579FB5C}" type="slidenum">
              <a:rPr lang="en-GB" altLang="en-US" smtClean="0"/>
              <a:pPr/>
              <a:t>10</a:t>
            </a:fld>
            <a:endParaRPr lang="en-GB" altLang="en-US" smtClean="0"/>
          </a:p>
        </p:txBody>
      </p:sp>
    </p:spTree>
    <p:extLst>
      <p:ext uri="{BB962C8B-B14F-4D97-AF65-F5344CB8AC3E}">
        <p14:creationId xmlns:p14="http://schemas.microsoft.com/office/powerpoint/2010/main" val="3089723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mtClean="0"/>
              <a:t>SET 1-3</a:t>
            </a: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37334" indent="-283225">
              <a:defRPr>
                <a:solidFill>
                  <a:schemeClr val="tx1"/>
                </a:solidFill>
                <a:latin typeface="Arial" panose="020B0604020202020204" pitchFamily="34" charset="0"/>
                <a:ea typeface="MS PGothic" panose="020B0600070205080204" pitchFamily="34" charset="-128"/>
              </a:defRPr>
            </a:lvl2pPr>
            <a:lvl3pPr marL="1134482" indent="-226264">
              <a:defRPr>
                <a:solidFill>
                  <a:schemeClr val="tx1"/>
                </a:solidFill>
                <a:latin typeface="Arial" panose="020B0604020202020204" pitchFamily="34" charset="0"/>
                <a:ea typeface="MS PGothic" panose="020B0600070205080204" pitchFamily="34" charset="-128"/>
              </a:defRPr>
            </a:lvl3pPr>
            <a:lvl4pPr marL="1588590" indent="-226264">
              <a:defRPr>
                <a:solidFill>
                  <a:schemeClr val="tx1"/>
                </a:solidFill>
                <a:latin typeface="Arial" panose="020B0604020202020204" pitchFamily="34" charset="0"/>
                <a:ea typeface="MS PGothic" panose="020B0600070205080204" pitchFamily="34" charset="-128"/>
              </a:defRPr>
            </a:lvl4pPr>
            <a:lvl5pPr marL="2044282" indent="-226264">
              <a:defRPr>
                <a:solidFill>
                  <a:schemeClr val="tx1"/>
                </a:solidFill>
                <a:latin typeface="Arial" panose="020B0604020202020204" pitchFamily="34" charset="0"/>
                <a:ea typeface="MS PGothic" panose="020B0600070205080204" pitchFamily="34" charset="-128"/>
              </a:defRPr>
            </a:lvl5pPr>
            <a:lvl6pPr marL="2499973"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55664"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11355"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67046"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940C0A9-851A-4E54-A980-D822B579FB5C}" type="slidenum">
              <a:rPr lang="en-GB" altLang="en-US" smtClean="0"/>
              <a:pPr/>
              <a:t>11</a:t>
            </a:fld>
            <a:endParaRPr lang="en-GB" altLang="en-US" smtClean="0"/>
          </a:p>
        </p:txBody>
      </p:sp>
    </p:spTree>
    <p:extLst>
      <p:ext uri="{BB962C8B-B14F-4D97-AF65-F5344CB8AC3E}">
        <p14:creationId xmlns:p14="http://schemas.microsoft.com/office/powerpoint/2010/main" val="3669616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mtClean="0"/>
              <a:t>SET 1-3</a:t>
            </a: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37334" indent="-283225">
              <a:defRPr>
                <a:solidFill>
                  <a:schemeClr val="tx1"/>
                </a:solidFill>
                <a:latin typeface="Arial" panose="020B0604020202020204" pitchFamily="34" charset="0"/>
                <a:ea typeface="MS PGothic" panose="020B0600070205080204" pitchFamily="34" charset="-128"/>
              </a:defRPr>
            </a:lvl2pPr>
            <a:lvl3pPr marL="1134482" indent="-226264">
              <a:defRPr>
                <a:solidFill>
                  <a:schemeClr val="tx1"/>
                </a:solidFill>
                <a:latin typeface="Arial" panose="020B0604020202020204" pitchFamily="34" charset="0"/>
                <a:ea typeface="MS PGothic" panose="020B0600070205080204" pitchFamily="34" charset="-128"/>
              </a:defRPr>
            </a:lvl3pPr>
            <a:lvl4pPr marL="1588590" indent="-226264">
              <a:defRPr>
                <a:solidFill>
                  <a:schemeClr val="tx1"/>
                </a:solidFill>
                <a:latin typeface="Arial" panose="020B0604020202020204" pitchFamily="34" charset="0"/>
                <a:ea typeface="MS PGothic" panose="020B0600070205080204" pitchFamily="34" charset="-128"/>
              </a:defRPr>
            </a:lvl4pPr>
            <a:lvl5pPr marL="2044282" indent="-226264">
              <a:defRPr>
                <a:solidFill>
                  <a:schemeClr val="tx1"/>
                </a:solidFill>
                <a:latin typeface="Arial" panose="020B0604020202020204" pitchFamily="34" charset="0"/>
                <a:ea typeface="MS PGothic" panose="020B0600070205080204" pitchFamily="34" charset="-128"/>
              </a:defRPr>
            </a:lvl5pPr>
            <a:lvl6pPr marL="2499973"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55664"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11355"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67046"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940C0A9-851A-4E54-A980-D822B579FB5C}" type="slidenum">
              <a:rPr lang="en-GB" altLang="en-US" smtClean="0"/>
              <a:pPr/>
              <a:t>19</a:t>
            </a:fld>
            <a:endParaRPr lang="en-GB" altLang="en-US" smtClean="0"/>
          </a:p>
        </p:txBody>
      </p:sp>
    </p:spTree>
    <p:extLst>
      <p:ext uri="{BB962C8B-B14F-4D97-AF65-F5344CB8AC3E}">
        <p14:creationId xmlns:p14="http://schemas.microsoft.com/office/powerpoint/2010/main" val="890176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en-US" smtClean="0"/>
              <a:t>SET 4</a:t>
            </a: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37334" indent="-283225">
              <a:defRPr>
                <a:solidFill>
                  <a:schemeClr val="tx1"/>
                </a:solidFill>
                <a:latin typeface="Arial" panose="020B0604020202020204" pitchFamily="34" charset="0"/>
                <a:ea typeface="MS PGothic" panose="020B0600070205080204" pitchFamily="34" charset="-128"/>
              </a:defRPr>
            </a:lvl2pPr>
            <a:lvl3pPr marL="1134482" indent="-226264">
              <a:defRPr>
                <a:solidFill>
                  <a:schemeClr val="tx1"/>
                </a:solidFill>
                <a:latin typeface="Arial" panose="020B0604020202020204" pitchFamily="34" charset="0"/>
                <a:ea typeface="MS PGothic" panose="020B0600070205080204" pitchFamily="34" charset="-128"/>
              </a:defRPr>
            </a:lvl3pPr>
            <a:lvl4pPr marL="1588590" indent="-226264">
              <a:defRPr>
                <a:solidFill>
                  <a:schemeClr val="tx1"/>
                </a:solidFill>
                <a:latin typeface="Arial" panose="020B0604020202020204" pitchFamily="34" charset="0"/>
                <a:ea typeface="MS PGothic" panose="020B0600070205080204" pitchFamily="34" charset="-128"/>
              </a:defRPr>
            </a:lvl4pPr>
            <a:lvl5pPr marL="2044282" indent="-226264">
              <a:defRPr>
                <a:solidFill>
                  <a:schemeClr val="tx1"/>
                </a:solidFill>
                <a:latin typeface="Arial" panose="020B0604020202020204" pitchFamily="34" charset="0"/>
                <a:ea typeface="MS PGothic" panose="020B0600070205080204" pitchFamily="34" charset="-128"/>
              </a:defRPr>
            </a:lvl5pPr>
            <a:lvl6pPr marL="2499973"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55664"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11355"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67046" indent="-226264"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65C7654E-1A7E-45EF-8C30-60D9B11258A2}" type="slidenum">
              <a:rPr lang="en-GB" altLang="en-US" smtClean="0"/>
              <a:pPr/>
              <a:t>20</a:t>
            </a:fld>
            <a:endParaRPr lang="en-GB" altLang="en-US" smtClean="0"/>
          </a:p>
        </p:txBody>
      </p:sp>
    </p:spTree>
    <p:extLst>
      <p:ext uri="{BB962C8B-B14F-4D97-AF65-F5344CB8AC3E}">
        <p14:creationId xmlns:p14="http://schemas.microsoft.com/office/powerpoint/2010/main" val="3051457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47E6FE8-C1B5-49F4-BC47-C75EE7DE2F48}" type="datetimeFigureOut">
              <a:rPr lang="en-GB" smtClean="0"/>
              <a:t>26/01/2018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572D05-904A-4095-962D-C05B8E85C287}" type="slidenum">
              <a:rPr lang="en-GB" smtClean="0"/>
              <a:t>‹#›</a:t>
            </a:fld>
            <a:endParaRPr lang="en-GB"/>
          </a:p>
        </p:txBody>
      </p:sp>
    </p:spTree>
    <p:extLst>
      <p:ext uri="{BB962C8B-B14F-4D97-AF65-F5344CB8AC3E}">
        <p14:creationId xmlns:p14="http://schemas.microsoft.com/office/powerpoint/2010/main" val="3316259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7E6FE8-C1B5-49F4-BC47-C75EE7DE2F48}" type="datetimeFigureOut">
              <a:rPr lang="en-GB" smtClean="0"/>
              <a:t>26/01/2018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572D05-904A-4095-962D-C05B8E85C287}" type="slidenum">
              <a:rPr lang="en-GB" smtClean="0"/>
              <a:t>‹#›</a:t>
            </a:fld>
            <a:endParaRPr lang="en-GB"/>
          </a:p>
        </p:txBody>
      </p:sp>
    </p:spTree>
    <p:extLst>
      <p:ext uri="{BB962C8B-B14F-4D97-AF65-F5344CB8AC3E}">
        <p14:creationId xmlns:p14="http://schemas.microsoft.com/office/powerpoint/2010/main" val="3788959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7E6FE8-C1B5-49F4-BC47-C75EE7DE2F48}" type="datetimeFigureOut">
              <a:rPr lang="en-GB" smtClean="0"/>
              <a:t>26/01/2018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572D05-904A-4095-962D-C05B8E85C287}" type="slidenum">
              <a:rPr lang="en-GB" smtClean="0"/>
              <a:t>‹#›</a:t>
            </a:fld>
            <a:endParaRPr lang="en-GB"/>
          </a:p>
        </p:txBody>
      </p:sp>
    </p:spTree>
    <p:extLst>
      <p:ext uri="{BB962C8B-B14F-4D97-AF65-F5344CB8AC3E}">
        <p14:creationId xmlns:p14="http://schemas.microsoft.com/office/powerpoint/2010/main" val="1700553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7E6FE8-C1B5-49F4-BC47-C75EE7DE2F48}" type="datetimeFigureOut">
              <a:rPr lang="en-GB" smtClean="0"/>
              <a:t>26/01/2018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572D05-904A-4095-962D-C05B8E85C287}" type="slidenum">
              <a:rPr lang="en-GB" smtClean="0"/>
              <a:t>‹#›</a:t>
            </a:fld>
            <a:endParaRPr lang="en-GB"/>
          </a:p>
        </p:txBody>
      </p:sp>
    </p:spTree>
    <p:extLst>
      <p:ext uri="{BB962C8B-B14F-4D97-AF65-F5344CB8AC3E}">
        <p14:creationId xmlns:p14="http://schemas.microsoft.com/office/powerpoint/2010/main" val="623027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47E6FE8-C1B5-49F4-BC47-C75EE7DE2F48}" type="datetimeFigureOut">
              <a:rPr lang="en-GB" smtClean="0"/>
              <a:t>26/01/2018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572D05-904A-4095-962D-C05B8E85C287}" type="slidenum">
              <a:rPr lang="en-GB" smtClean="0"/>
              <a:t>‹#›</a:t>
            </a:fld>
            <a:endParaRPr lang="en-GB"/>
          </a:p>
        </p:txBody>
      </p:sp>
    </p:spTree>
    <p:extLst>
      <p:ext uri="{BB962C8B-B14F-4D97-AF65-F5344CB8AC3E}">
        <p14:creationId xmlns:p14="http://schemas.microsoft.com/office/powerpoint/2010/main" val="1166335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47E6FE8-C1B5-49F4-BC47-C75EE7DE2F48}" type="datetimeFigureOut">
              <a:rPr lang="en-GB" smtClean="0"/>
              <a:t>26/01/2018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F572D05-904A-4095-962D-C05B8E85C287}" type="slidenum">
              <a:rPr lang="en-GB" smtClean="0"/>
              <a:t>‹#›</a:t>
            </a:fld>
            <a:endParaRPr lang="en-GB"/>
          </a:p>
        </p:txBody>
      </p:sp>
    </p:spTree>
    <p:extLst>
      <p:ext uri="{BB962C8B-B14F-4D97-AF65-F5344CB8AC3E}">
        <p14:creationId xmlns:p14="http://schemas.microsoft.com/office/powerpoint/2010/main" val="859760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47E6FE8-C1B5-49F4-BC47-C75EE7DE2F48}" type="datetimeFigureOut">
              <a:rPr lang="en-GB" smtClean="0"/>
              <a:t>26/01/2018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F572D05-904A-4095-962D-C05B8E85C287}" type="slidenum">
              <a:rPr lang="en-GB" smtClean="0"/>
              <a:t>‹#›</a:t>
            </a:fld>
            <a:endParaRPr lang="en-GB"/>
          </a:p>
        </p:txBody>
      </p:sp>
    </p:spTree>
    <p:extLst>
      <p:ext uri="{BB962C8B-B14F-4D97-AF65-F5344CB8AC3E}">
        <p14:creationId xmlns:p14="http://schemas.microsoft.com/office/powerpoint/2010/main" val="2378951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47E6FE8-C1B5-49F4-BC47-C75EE7DE2F48}" type="datetimeFigureOut">
              <a:rPr lang="en-GB" smtClean="0"/>
              <a:t>26/01/2018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F572D05-904A-4095-962D-C05B8E85C287}" type="slidenum">
              <a:rPr lang="en-GB" smtClean="0"/>
              <a:t>‹#›</a:t>
            </a:fld>
            <a:endParaRPr lang="en-GB"/>
          </a:p>
        </p:txBody>
      </p:sp>
    </p:spTree>
    <p:extLst>
      <p:ext uri="{BB962C8B-B14F-4D97-AF65-F5344CB8AC3E}">
        <p14:creationId xmlns:p14="http://schemas.microsoft.com/office/powerpoint/2010/main" val="854296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7E6FE8-C1B5-49F4-BC47-C75EE7DE2F48}" type="datetimeFigureOut">
              <a:rPr lang="en-GB" smtClean="0"/>
              <a:t>26/01/2018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F572D05-904A-4095-962D-C05B8E85C287}" type="slidenum">
              <a:rPr lang="en-GB" smtClean="0"/>
              <a:t>‹#›</a:t>
            </a:fld>
            <a:endParaRPr lang="en-GB"/>
          </a:p>
        </p:txBody>
      </p:sp>
    </p:spTree>
    <p:extLst>
      <p:ext uri="{BB962C8B-B14F-4D97-AF65-F5344CB8AC3E}">
        <p14:creationId xmlns:p14="http://schemas.microsoft.com/office/powerpoint/2010/main" val="2746994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47E6FE8-C1B5-49F4-BC47-C75EE7DE2F48}" type="datetimeFigureOut">
              <a:rPr lang="en-GB" smtClean="0"/>
              <a:t>26/01/2018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F572D05-904A-4095-962D-C05B8E85C287}" type="slidenum">
              <a:rPr lang="en-GB" smtClean="0"/>
              <a:t>‹#›</a:t>
            </a:fld>
            <a:endParaRPr lang="en-GB"/>
          </a:p>
        </p:txBody>
      </p:sp>
    </p:spTree>
    <p:extLst>
      <p:ext uri="{BB962C8B-B14F-4D97-AF65-F5344CB8AC3E}">
        <p14:creationId xmlns:p14="http://schemas.microsoft.com/office/powerpoint/2010/main" val="859876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47E6FE8-C1B5-49F4-BC47-C75EE7DE2F48}" type="datetimeFigureOut">
              <a:rPr lang="en-GB" smtClean="0"/>
              <a:t>26/01/2018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F572D05-904A-4095-962D-C05B8E85C287}" type="slidenum">
              <a:rPr lang="en-GB" smtClean="0"/>
              <a:t>‹#›</a:t>
            </a:fld>
            <a:endParaRPr lang="en-GB"/>
          </a:p>
        </p:txBody>
      </p:sp>
    </p:spTree>
    <p:extLst>
      <p:ext uri="{BB962C8B-B14F-4D97-AF65-F5344CB8AC3E}">
        <p14:creationId xmlns:p14="http://schemas.microsoft.com/office/powerpoint/2010/main" val="180406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7E6FE8-C1B5-49F4-BC47-C75EE7DE2F48}" type="datetimeFigureOut">
              <a:rPr lang="en-GB" smtClean="0"/>
              <a:t>26/01/2018</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572D05-904A-4095-962D-C05B8E85C287}" type="slidenum">
              <a:rPr lang="en-GB" smtClean="0"/>
              <a:t>‹#›</a:t>
            </a:fld>
            <a:endParaRPr lang="en-GB"/>
          </a:p>
        </p:txBody>
      </p:sp>
    </p:spTree>
    <p:extLst>
      <p:ext uri="{BB962C8B-B14F-4D97-AF65-F5344CB8AC3E}">
        <p14:creationId xmlns:p14="http://schemas.microsoft.com/office/powerpoint/2010/main" val="14053479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youtube.com/watch?v=ldZjaT4WXr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youtube.com/watch?v=ldZjaT4WXrA"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4" name="Picture 4" descr="http://upload.wikimedia.org/wikipedia/commons/9/96/Holbein-death.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913" y="-26988"/>
            <a:ext cx="8775700" cy="703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5"/>
          <p:cNvSpPr txBox="1">
            <a:spLocks noChangeArrowheads="1"/>
          </p:cNvSpPr>
          <p:nvPr/>
        </p:nvSpPr>
        <p:spPr bwMode="auto">
          <a:xfrm>
            <a:off x="107950" y="0"/>
            <a:ext cx="2303463" cy="646113"/>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1800"/>
              <a:t>What can you SEE in this picture?</a:t>
            </a:r>
          </a:p>
        </p:txBody>
      </p:sp>
    </p:spTree>
    <p:extLst>
      <p:ext uri="{BB962C8B-B14F-4D97-AF65-F5344CB8AC3E}">
        <p14:creationId xmlns:p14="http://schemas.microsoft.com/office/powerpoint/2010/main" val="37897192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3"/>
          <p:cNvSpPr txBox="1">
            <a:spLocks noChangeArrowheads="1"/>
          </p:cNvSpPr>
          <p:nvPr/>
        </p:nvSpPr>
        <p:spPr bwMode="auto">
          <a:xfrm>
            <a:off x="3175" y="20638"/>
            <a:ext cx="9140825" cy="427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1600">
                <a:latin typeface="Book Antiqua" panose="02040602050305030304" pitchFamily="18" charset="0"/>
              </a:rPr>
              <a:t>It is mid May1349, just two months after the pestilence first arrived in Walsham. In 1348 Walsham contained around 1,500 souls.  Now less than half remain alive. At its height, fifty villagers died a day. Since Easter day, the bells of the church have tolled more and more deaths. Now they are heard less often, but only because Father John, for the sake of morale as well as a lack of bell ringers instructed that each toll should now announce a multitude of deaths.</a:t>
            </a:r>
          </a:p>
          <a:p>
            <a:pPr>
              <a:spcBef>
                <a:spcPct val="0"/>
              </a:spcBef>
              <a:buFontTx/>
              <a:buNone/>
            </a:pPr>
            <a:endParaRPr lang="en-GB" altLang="en-US" sz="1600">
              <a:latin typeface="Book Antiqua" panose="02040602050305030304" pitchFamily="18" charset="0"/>
            </a:endParaRPr>
          </a:p>
          <a:p>
            <a:pPr>
              <a:spcBef>
                <a:spcPct val="0"/>
              </a:spcBef>
              <a:buFontTx/>
              <a:buNone/>
            </a:pPr>
            <a:r>
              <a:rPr lang="en-GB" altLang="en-US" sz="1600">
                <a:latin typeface="Book Antiqua" panose="02040602050305030304" pitchFamily="18" charset="0"/>
              </a:rPr>
              <a:t>So great is the multitude of dead and dying that the very fabric of daily existence threatens to fall apart. Those who live near the church talk about the stench that comes from the freshly dug burial pits. So ceaseless are the burials, they take place at night as well as during the day. But there are few now who are willing to handle the dead. Some, so desperate were they to avoid infection, threw the bodies of their loved ones into ditches and fields, where they were collected like rubbish and thrown in common pits. </a:t>
            </a:r>
          </a:p>
          <a:p>
            <a:pPr>
              <a:spcBef>
                <a:spcPct val="0"/>
              </a:spcBef>
              <a:buFontTx/>
              <a:buNone/>
            </a:pPr>
            <a:endParaRPr lang="en-GB" altLang="en-US" sz="1600">
              <a:latin typeface="Book Antiqua" panose="02040602050305030304" pitchFamily="18" charset="0"/>
            </a:endParaRPr>
          </a:p>
          <a:p>
            <a:pPr>
              <a:spcBef>
                <a:spcPct val="0"/>
              </a:spcBef>
              <a:buFontTx/>
              <a:buNone/>
            </a:pPr>
            <a:r>
              <a:rPr lang="en-GB" altLang="en-US" sz="1600">
                <a:latin typeface="Book Antiqua" panose="02040602050305030304" pitchFamily="18" charset="0"/>
              </a:rPr>
              <a:t>It seemed to even the most sober men and women that the end of the world might be coming, and that, within the space of a few months, the whole of humankind would be wiped out. Vacant cottages, overgrown fields and deserted farms surrounded the village. Families which had been present in the village since time out of mind had disappeared entirely.</a:t>
            </a:r>
          </a:p>
        </p:txBody>
      </p:sp>
      <p:sp>
        <p:nvSpPr>
          <p:cNvPr id="32771" name="TextBox 1"/>
          <p:cNvSpPr txBox="1">
            <a:spLocks noChangeArrowheads="1"/>
          </p:cNvSpPr>
          <p:nvPr/>
        </p:nvSpPr>
        <p:spPr bwMode="auto">
          <a:xfrm>
            <a:off x="0" y="4298950"/>
            <a:ext cx="9393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1600" b="1"/>
              <a:t>From ‘The Black Death: A Personal History’ by John Hatcher, 2009</a:t>
            </a:r>
          </a:p>
        </p:txBody>
      </p:sp>
      <p:sp>
        <p:nvSpPr>
          <p:cNvPr id="32772" name="TextBox 1"/>
          <p:cNvSpPr txBox="1">
            <a:spLocks noChangeArrowheads="1"/>
          </p:cNvSpPr>
          <p:nvPr/>
        </p:nvSpPr>
        <p:spPr bwMode="auto">
          <a:xfrm>
            <a:off x="360363" y="4637088"/>
            <a:ext cx="842645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1800"/>
              <a:t>Based on John Hatcher’s account what words would you use to describe life as a result of the plague?</a:t>
            </a:r>
          </a:p>
          <a:p>
            <a:pPr>
              <a:spcBef>
                <a:spcPct val="0"/>
              </a:spcBef>
              <a:buFontTx/>
              <a:buNone/>
            </a:pPr>
            <a:endParaRPr lang="en-GB" altLang="en-US" sz="1800"/>
          </a:p>
          <a:p>
            <a:pPr>
              <a:spcBef>
                <a:spcPct val="0"/>
              </a:spcBef>
              <a:buFontTx/>
              <a:buNone/>
            </a:pPr>
            <a:r>
              <a:rPr lang="en-GB" altLang="en-US" sz="1800"/>
              <a:t>Awful		exciting		boring		interesting	tiring</a:t>
            </a:r>
          </a:p>
          <a:p>
            <a:pPr>
              <a:spcBef>
                <a:spcPct val="0"/>
              </a:spcBef>
              <a:buFontTx/>
              <a:buNone/>
            </a:pPr>
            <a:r>
              <a:rPr lang="en-GB" altLang="en-US" sz="1800"/>
              <a:t>	easy		hard		better		worse</a:t>
            </a:r>
          </a:p>
          <a:p>
            <a:pPr>
              <a:spcBef>
                <a:spcPct val="0"/>
              </a:spcBef>
              <a:buFontTx/>
              <a:buNone/>
            </a:pPr>
            <a:r>
              <a:rPr lang="en-GB" altLang="en-US" sz="1800"/>
              <a:t>Cleaner		dirtier				scary		different	</a:t>
            </a:r>
          </a:p>
          <a:p>
            <a:pPr>
              <a:spcBef>
                <a:spcPct val="0"/>
              </a:spcBef>
              <a:buFontTx/>
              <a:buNone/>
            </a:pPr>
            <a:r>
              <a:rPr lang="en-GB" altLang="en-US" sz="1800"/>
              <a:t>	quieter		more religious			busier</a:t>
            </a:r>
          </a:p>
        </p:txBody>
      </p:sp>
      <p:sp>
        <p:nvSpPr>
          <p:cNvPr id="5" name="Rectangle 4"/>
          <p:cNvSpPr txBox="1">
            <a:spLocks noChangeArrowheads="1"/>
          </p:cNvSpPr>
          <p:nvPr/>
        </p:nvSpPr>
        <p:spPr>
          <a:xfrm>
            <a:off x="4696619" y="3608361"/>
            <a:ext cx="4309952" cy="3141446"/>
          </a:xfrm>
          <a:prstGeom prst="rect">
            <a:avLst/>
          </a:prstGeom>
          <a:solidFill>
            <a:schemeClr val="accent4"/>
          </a:solidFill>
        </p:spPr>
        <p:txBody>
          <a:bodyPr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2000" dirty="0" smtClean="0">
                <a:latin typeface="+mn-lt"/>
              </a:rPr>
              <a:t>Read the account of life in Walsham during the Black Death by historian John Hatcher.</a:t>
            </a:r>
          </a:p>
          <a:p>
            <a:endParaRPr lang="en-GB" altLang="en-US" sz="2000" dirty="0" smtClean="0">
              <a:latin typeface="+mn-lt"/>
            </a:endParaRPr>
          </a:p>
          <a:p>
            <a:r>
              <a:rPr lang="en-GB" altLang="en-US" sz="2000" dirty="0" smtClean="0">
                <a:latin typeface="+mn-lt"/>
              </a:rPr>
              <a:t>Which words at the bottoms best describe life in Walsham as a result of the plague?</a:t>
            </a:r>
          </a:p>
          <a:p>
            <a:r>
              <a:rPr lang="en-GB" altLang="en-US" sz="2000" dirty="0" smtClean="0">
                <a:latin typeface="+mn-lt"/>
              </a:rPr>
              <a:t>Circle them.</a:t>
            </a:r>
          </a:p>
          <a:p>
            <a:endParaRPr lang="en-GB" altLang="en-US" sz="2000" dirty="0" smtClean="0">
              <a:latin typeface="+mn-lt"/>
            </a:endParaRPr>
          </a:p>
          <a:p>
            <a:r>
              <a:rPr lang="en-GB" altLang="en-US" sz="2000" dirty="0" smtClean="0">
                <a:latin typeface="+mn-lt"/>
              </a:rPr>
              <a:t>If you can think of other words, add them to the list.</a:t>
            </a:r>
            <a:endParaRPr lang="en-GB" altLang="en-US" sz="2000" dirty="0">
              <a:latin typeface="+mn-lt"/>
            </a:endParaRPr>
          </a:p>
        </p:txBody>
      </p:sp>
    </p:spTree>
    <p:extLst>
      <p:ext uri="{BB962C8B-B14F-4D97-AF65-F5344CB8AC3E}">
        <p14:creationId xmlns:p14="http://schemas.microsoft.com/office/powerpoint/2010/main" val="3548001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3"/>
          <p:cNvSpPr txBox="1">
            <a:spLocks noChangeArrowheads="1"/>
          </p:cNvSpPr>
          <p:nvPr/>
        </p:nvSpPr>
        <p:spPr bwMode="auto">
          <a:xfrm>
            <a:off x="3175" y="20638"/>
            <a:ext cx="9140825" cy="427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1600" dirty="0">
                <a:latin typeface="Book Antiqua" panose="02040602050305030304" pitchFamily="18" charset="0"/>
              </a:rPr>
              <a:t>It is mid May1349, just two months after the pestilence first arrived in Walsham. In 1348 Walsham contained </a:t>
            </a:r>
            <a:r>
              <a:rPr lang="en-GB" altLang="en-US" sz="1600" dirty="0">
                <a:solidFill>
                  <a:srgbClr val="00B050"/>
                </a:solidFill>
                <a:latin typeface="Book Antiqua" panose="02040602050305030304" pitchFamily="18" charset="0"/>
              </a:rPr>
              <a:t>around 1,500 souls.  Now less than half remain alive. At its </a:t>
            </a:r>
            <a:r>
              <a:rPr lang="en-GB" altLang="en-US" sz="1600" dirty="0">
                <a:solidFill>
                  <a:srgbClr val="FFC000"/>
                </a:solidFill>
                <a:latin typeface="Book Antiqua" panose="02040602050305030304" pitchFamily="18" charset="0"/>
              </a:rPr>
              <a:t>height, fifty villagers </a:t>
            </a:r>
            <a:r>
              <a:rPr lang="en-GB" altLang="en-US" sz="1600" dirty="0">
                <a:solidFill>
                  <a:srgbClr val="00B050"/>
                </a:solidFill>
                <a:latin typeface="Book Antiqua" panose="02040602050305030304" pitchFamily="18" charset="0"/>
              </a:rPr>
              <a:t>died a day.</a:t>
            </a:r>
            <a:r>
              <a:rPr lang="en-GB" altLang="en-US" sz="1600" dirty="0">
                <a:latin typeface="Book Antiqua" panose="02040602050305030304" pitchFamily="18" charset="0"/>
              </a:rPr>
              <a:t> Since Easter day, the bells of the church have tolled more and more deaths. Now they are heard less often, but only because Father John, for the </a:t>
            </a:r>
            <a:r>
              <a:rPr lang="en-GB" altLang="en-US" sz="1600" dirty="0">
                <a:solidFill>
                  <a:srgbClr val="7030A0"/>
                </a:solidFill>
                <a:latin typeface="Book Antiqua" panose="02040602050305030304" pitchFamily="18" charset="0"/>
              </a:rPr>
              <a:t>sake of morale as well as a lack of bell ringers </a:t>
            </a:r>
            <a:r>
              <a:rPr lang="en-GB" altLang="en-US" sz="1600" dirty="0">
                <a:latin typeface="Book Antiqua" panose="02040602050305030304" pitchFamily="18" charset="0"/>
              </a:rPr>
              <a:t>instructed that each toll should now announce a multitude of deaths.</a:t>
            </a:r>
          </a:p>
          <a:p>
            <a:pPr>
              <a:spcBef>
                <a:spcPct val="0"/>
              </a:spcBef>
              <a:buFontTx/>
              <a:buNone/>
            </a:pPr>
            <a:endParaRPr lang="en-GB" altLang="en-US" sz="1600" dirty="0">
              <a:latin typeface="Book Antiqua" panose="02040602050305030304" pitchFamily="18" charset="0"/>
            </a:endParaRPr>
          </a:p>
          <a:p>
            <a:pPr>
              <a:spcBef>
                <a:spcPct val="0"/>
              </a:spcBef>
              <a:buFontTx/>
              <a:buNone/>
            </a:pPr>
            <a:r>
              <a:rPr lang="en-GB" altLang="en-US" sz="1600" dirty="0">
                <a:latin typeface="Book Antiqua" panose="02040602050305030304" pitchFamily="18" charset="0"/>
              </a:rPr>
              <a:t>So great is the multitude of dead and dying that the very fabric of daily existence threatens to fall apart. Those who live near the church talk about the stench that comes from the freshly dug burial pits. So ceaseless are the burials, they take place at night as well as during the day. But there are few now who are willing to handle the dead. Some, so desperate were they to avoid infection, threw the </a:t>
            </a:r>
            <a:r>
              <a:rPr lang="en-GB" altLang="en-US" sz="1600" dirty="0">
                <a:solidFill>
                  <a:srgbClr val="FF0000"/>
                </a:solidFill>
                <a:latin typeface="Book Antiqua" panose="02040602050305030304" pitchFamily="18" charset="0"/>
              </a:rPr>
              <a:t>bodies of their loved ones into ditches and fields, where they were collected like rubbish and thrown in common pits. </a:t>
            </a:r>
          </a:p>
          <a:p>
            <a:pPr>
              <a:spcBef>
                <a:spcPct val="0"/>
              </a:spcBef>
              <a:buFontTx/>
              <a:buNone/>
            </a:pPr>
            <a:endParaRPr lang="en-GB" altLang="en-US" sz="1600" dirty="0">
              <a:latin typeface="Book Antiqua" panose="02040602050305030304" pitchFamily="18" charset="0"/>
            </a:endParaRPr>
          </a:p>
          <a:p>
            <a:pPr>
              <a:spcBef>
                <a:spcPct val="0"/>
              </a:spcBef>
              <a:buFontTx/>
              <a:buNone/>
            </a:pPr>
            <a:r>
              <a:rPr lang="en-GB" altLang="en-US" sz="1600" dirty="0">
                <a:latin typeface="Book Antiqua" panose="02040602050305030304" pitchFamily="18" charset="0"/>
              </a:rPr>
              <a:t>It seemed to </a:t>
            </a:r>
            <a:r>
              <a:rPr lang="en-GB" altLang="en-US" sz="1600" dirty="0">
                <a:solidFill>
                  <a:srgbClr val="00B050"/>
                </a:solidFill>
                <a:latin typeface="Book Antiqua" panose="02040602050305030304" pitchFamily="18" charset="0"/>
              </a:rPr>
              <a:t>even the most sober men and women that the end of the world might be coming, and </a:t>
            </a:r>
            <a:r>
              <a:rPr lang="en-GB" altLang="en-US" sz="1600" dirty="0">
                <a:latin typeface="Book Antiqua" panose="02040602050305030304" pitchFamily="18" charset="0"/>
              </a:rPr>
              <a:t>that, within the space of a few months, the whole of humankind would be wiped out. Vacant cottages, overgrown fields and deserted farms surrounded the village. </a:t>
            </a:r>
            <a:r>
              <a:rPr lang="en-GB" altLang="en-US" sz="1600" dirty="0">
                <a:solidFill>
                  <a:srgbClr val="00B0F0"/>
                </a:solidFill>
                <a:latin typeface="Book Antiqua" panose="02040602050305030304" pitchFamily="18" charset="0"/>
              </a:rPr>
              <a:t>Families which had been present in the village since time out of mind had disappeared entirely.</a:t>
            </a:r>
          </a:p>
        </p:txBody>
      </p:sp>
      <p:sp>
        <p:nvSpPr>
          <p:cNvPr id="32771" name="TextBox 1"/>
          <p:cNvSpPr txBox="1">
            <a:spLocks noChangeArrowheads="1"/>
          </p:cNvSpPr>
          <p:nvPr/>
        </p:nvSpPr>
        <p:spPr bwMode="auto">
          <a:xfrm>
            <a:off x="0" y="4298950"/>
            <a:ext cx="9393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1600" b="1"/>
              <a:t>From ‘The Black Death: A Personal History’ by John Hatcher, 2009</a:t>
            </a:r>
          </a:p>
        </p:txBody>
      </p:sp>
      <p:sp>
        <p:nvSpPr>
          <p:cNvPr id="32772" name="TextBox 1"/>
          <p:cNvSpPr txBox="1">
            <a:spLocks noChangeArrowheads="1"/>
          </p:cNvSpPr>
          <p:nvPr/>
        </p:nvSpPr>
        <p:spPr bwMode="auto">
          <a:xfrm>
            <a:off x="360363" y="4637088"/>
            <a:ext cx="842645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1800" dirty="0"/>
              <a:t>Based on John Hatcher’s account what words would you use to describe life as a result of the plague?</a:t>
            </a:r>
          </a:p>
          <a:p>
            <a:pPr>
              <a:spcBef>
                <a:spcPct val="0"/>
              </a:spcBef>
              <a:buFontTx/>
              <a:buNone/>
            </a:pPr>
            <a:endParaRPr lang="en-GB" altLang="en-US" sz="1800" dirty="0"/>
          </a:p>
          <a:p>
            <a:pPr>
              <a:spcBef>
                <a:spcPct val="0"/>
              </a:spcBef>
              <a:buFontTx/>
              <a:buNone/>
            </a:pPr>
            <a:r>
              <a:rPr lang="en-GB" altLang="en-US" sz="1800" dirty="0">
                <a:solidFill>
                  <a:srgbClr val="FF0000"/>
                </a:solidFill>
              </a:rPr>
              <a:t>Awful</a:t>
            </a:r>
            <a:r>
              <a:rPr lang="en-GB" altLang="en-US" sz="1800" dirty="0"/>
              <a:t>		exciting		boring		interesting	</a:t>
            </a:r>
            <a:r>
              <a:rPr lang="en-GB" altLang="en-US" sz="1800" dirty="0">
                <a:solidFill>
                  <a:srgbClr val="FFC000"/>
                </a:solidFill>
              </a:rPr>
              <a:t>tiring</a:t>
            </a:r>
          </a:p>
          <a:p>
            <a:pPr>
              <a:spcBef>
                <a:spcPct val="0"/>
              </a:spcBef>
              <a:buFontTx/>
              <a:buNone/>
            </a:pPr>
            <a:r>
              <a:rPr lang="en-GB" altLang="en-US" sz="1800" dirty="0"/>
              <a:t>	easy		</a:t>
            </a:r>
            <a:r>
              <a:rPr lang="en-GB" altLang="en-US" sz="1800" dirty="0">
                <a:solidFill>
                  <a:srgbClr val="7030A0"/>
                </a:solidFill>
              </a:rPr>
              <a:t>hard</a:t>
            </a:r>
            <a:r>
              <a:rPr lang="en-GB" altLang="en-US" sz="1800" dirty="0"/>
              <a:t>		better		</a:t>
            </a:r>
            <a:r>
              <a:rPr lang="en-GB" altLang="en-US" sz="1800" dirty="0">
                <a:solidFill>
                  <a:srgbClr val="00B0F0"/>
                </a:solidFill>
              </a:rPr>
              <a:t>worse</a:t>
            </a:r>
          </a:p>
          <a:p>
            <a:pPr>
              <a:spcBef>
                <a:spcPct val="0"/>
              </a:spcBef>
              <a:buFontTx/>
              <a:buNone/>
            </a:pPr>
            <a:r>
              <a:rPr lang="en-GB" altLang="en-US" sz="1800" dirty="0"/>
              <a:t>Cleaner		</a:t>
            </a:r>
            <a:r>
              <a:rPr lang="en-GB" altLang="en-US" sz="1800" dirty="0">
                <a:solidFill>
                  <a:srgbClr val="FF0000"/>
                </a:solidFill>
              </a:rPr>
              <a:t>dirtier</a:t>
            </a:r>
            <a:r>
              <a:rPr lang="en-GB" altLang="en-US" sz="1800" dirty="0"/>
              <a:t>				</a:t>
            </a:r>
            <a:r>
              <a:rPr lang="en-GB" altLang="en-US" sz="1800" dirty="0">
                <a:solidFill>
                  <a:srgbClr val="00B050"/>
                </a:solidFill>
              </a:rPr>
              <a:t>scary</a:t>
            </a:r>
            <a:r>
              <a:rPr lang="en-GB" altLang="en-US" sz="1800" dirty="0"/>
              <a:t>		</a:t>
            </a:r>
            <a:r>
              <a:rPr lang="en-GB" altLang="en-US" sz="1800" dirty="0">
                <a:solidFill>
                  <a:srgbClr val="00B0F0"/>
                </a:solidFill>
              </a:rPr>
              <a:t>different</a:t>
            </a:r>
            <a:r>
              <a:rPr lang="en-GB" altLang="en-US" sz="1800" dirty="0"/>
              <a:t>	</a:t>
            </a:r>
          </a:p>
          <a:p>
            <a:pPr>
              <a:spcBef>
                <a:spcPct val="0"/>
              </a:spcBef>
              <a:buFontTx/>
              <a:buNone/>
            </a:pPr>
            <a:r>
              <a:rPr lang="en-GB" altLang="en-US" sz="1800" dirty="0"/>
              <a:t>	</a:t>
            </a:r>
            <a:r>
              <a:rPr lang="en-GB" altLang="en-US" sz="1800" dirty="0">
                <a:solidFill>
                  <a:srgbClr val="00B050"/>
                </a:solidFill>
              </a:rPr>
              <a:t>quieter</a:t>
            </a:r>
            <a:r>
              <a:rPr lang="en-GB" altLang="en-US" sz="1800" dirty="0"/>
              <a:t>		more religious			busier</a:t>
            </a:r>
          </a:p>
        </p:txBody>
      </p:sp>
    </p:spTree>
    <p:extLst>
      <p:ext uri="{BB962C8B-B14F-4D97-AF65-F5344CB8AC3E}">
        <p14:creationId xmlns:p14="http://schemas.microsoft.com/office/powerpoint/2010/main" val="30181736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What questions do we have about the Black Death?</a:t>
            </a:r>
            <a:endParaRPr lang="en-GB" dirty="0"/>
          </a:p>
        </p:txBody>
      </p:sp>
      <p:sp>
        <p:nvSpPr>
          <p:cNvPr id="3" name="Content Placeholder 2"/>
          <p:cNvSpPr>
            <a:spLocks noGrp="1"/>
          </p:cNvSpPr>
          <p:nvPr>
            <p:ph idx="1"/>
          </p:nvPr>
        </p:nvSpPr>
        <p:spPr/>
        <p:txBody>
          <a:bodyPr/>
          <a:lstStyle/>
          <a:p>
            <a:pPr marL="0" indent="0">
              <a:buNone/>
            </a:pPr>
            <a:r>
              <a:rPr lang="en-GB" dirty="0" smtClean="0"/>
              <a:t>Have we answered any of our questions?</a:t>
            </a:r>
          </a:p>
          <a:p>
            <a:pPr marL="0" indent="0">
              <a:buNone/>
            </a:pPr>
            <a:endParaRPr lang="en-GB" dirty="0"/>
          </a:p>
          <a:p>
            <a:pPr marL="0" indent="0">
              <a:buNone/>
            </a:pPr>
            <a:r>
              <a:rPr lang="en-GB" dirty="0" smtClean="0"/>
              <a:t>Do we have any more?</a:t>
            </a:r>
            <a:endParaRPr lang="en-GB" dirty="0"/>
          </a:p>
        </p:txBody>
      </p:sp>
    </p:spTree>
    <p:extLst>
      <p:ext uri="{BB962C8B-B14F-4D97-AF65-F5344CB8AC3E}">
        <p14:creationId xmlns:p14="http://schemas.microsoft.com/office/powerpoint/2010/main" val="7478133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upload.wikimedia.org/wikipedia/commons/9/96/Holbein-death.png">
            <a:hlinkClick r:id="rId2"/>
          </p:cNvPr>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0" y="-1"/>
            <a:ext cx="9143999"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0" y="138545"/>
            <a:ext cx="9144000" cy="646331"/>
          </a:xfrm>
          <a:prstGeom prst="rect">
            <a:avLst/>
          </a:prstGeom>
          <a:noFill/>
        </p:spPr>
        <p:txBody>
          <a:bodyPr wrap="square" rtlCol="0">
            <a:spAutoFit/>
          </a:bodyPr>
          <a:lstStyle/>
          <a:p>
            <a:pPr algn="ctr"/>
            <a:r>
              <a:rPr lang="en-GB" sz="3600" dirty="0" smtClean="0"/>
              <a:t>THE BLACK DEATH STARTER/PLENARY QUIZ</a:t>
            </a:r>
            <a:endParaRPr lang="en-GB" sz="3600" dirty="0"/>
          </a:p>
        </p:txBody>
      </p:sp>
      <p:sp>
        <p:nvSpPr>
          <p:cNvPr id="3" name="TextBox 2"/>
          <p:cNvSpPr txBox="1"/>
          <p:nvPr/>
        </p:nvSpPr>
        <p:spPr>
          <a:xfrm>
            <a:off x="214745" y="1182230"/>
            <a:ext cx="8714508" cy="6494085"/>
          </a:xfrm>
          <a:prstGeom prst="rect">
            <a:avLst/>
          </a:prstGeom>
          <a:noFill/>
        </p:spPr>
        <p:txBody>
          <a:bodyPr wrap="square" rtlCol="0">
            <a:spAutoFit/>
          </a:bodyPr>
          <a:lstStyle/>
          <a:p>
            <a:pPr marL="342900" indent="-342900">
              <a:buAutoNum type="arabicPeriod"/>
            </a:pPr>
            <a:r>
              <a:rPr lang="en-GB" sz="3200" dirty="0" smtClean="0"/>
              <a:t>Where did the Black Death come from originally?</a:t>
            </a:r>
          </a:p>
          <a:p>
            <a:pPr marL="342900" indent="-342900">
              <a:buAutoNum type="arabicPeriod"/>
            </a:pPr>
            <a:r>
              <a:rPr lang="en-GB" sz="3200" dirty="0" smtClean="0"/>
              <a:t>When did the Black Death arrive in England?</a:t>
            </a:r>
          </a:p>
          <a:p>
            <a:pPr marL="342900" indent="-342900">
              <a:buAutoNum type="arabicPeriod"/>
            </a:pPr>
            <a:r>
              <a:rPr lang="en-GB" sz="3200" dirty="0" smtClean="0"/>
              <a:t>How did it get to England?</a:t>
            </a:r>
          </a:p>
          <a:p>
            <a:pPr marL="342900" indent="-342900">
              <a:buAutoNum type="arabicPeriod"/>
            </a:pPr>
            <a:r>
              <a:rPr lang="en-GB" sz="3200" dirty="0" smtClean="0"/>
              <a:t>Name THREE symptoms of the Black Death as described by Gabriele </a:t>
            </a:r>
            <a:r>
              <a:rPr lang="en-GB" sz="3200" dirty="0"/>
              <a:t>d</a:t>
            </a:r>
            <a:r>
              <a:rPr lang="en-GB" sz="3200" dirty="0" smtClean="0"/>
              <a:t>e’ </a:t>
            </a:r>
            <a:r>
              <a:rPr lang="en-GB" sz="3200" dirty="0" err="1" smtClean="0"/>
              <a:t>Mussi</a:t>
            </a:r>
            <a:r>
              <a:rPr lang="en-GB" sz="3200" dirty="0" smtClean="0"/>
              <a:t>.</a:t>
            </a:r>
          </a:p>
          <a:p>
            <a:pPr marL="342900" indent="-342900">
              <a:buAutoNum type="arabicPeriod"/>
            </a:pPr>
            <a:r>
              <a:rPr lang="en-GB" sz="3200" dirty="0" smtClean="0"/>
              <a:t>How long did it take for most people to die from the Black Death?</a:t>
            </a:r>
          </a:p>
          <a:p>
            <a:pPr marL="342900" indent="-342900">
              <a:buAutoNum type="arabicPeriod"/>
            </a:pPr>
            <a:r>
              <a:rPr lang="en-GB" sz="3200" dirty="0" smtClean="0"/>
              <a:t>Give one response that people used to the Black Death in the middle ages.</a:t>
            </a:r>
          </a:p>
          <a:p>
            <a:pPr marL="342900" indent="-342900">
              <a:buAutoNum type="arabicPeriod"/>
            </a:pPr>
            <a:r>
              <a:rPr lang="en-GB" sz="3200" dirty="0" smtClean="0"/>
              <a:t>What did they believed caused it?</a:t>
            </a:r>
          </a:p>
          <a:p>
            <a:pPr marL="342900" indent="-342900">
              <a:buAutoNum type="arabicPeriod"/>
            </a:pPr>
            <a:r>
              <a:rPr lang="en-GB" sz="3200" dirty="0" smtClean="0"/>
              <a:t>What do we know caused it?</a:t>
            </a:r>
          </a:p>
          <a:p>
            <a:pPr marL="342900" indent="-342900">
              <a:buAutoNum type="arabicPeriod"/>
            </a:pPr>
            <a:endParaRPr lang="en-GB" sz="3200" dirty="0" smtClean="0"/>
          </a:p>
          <a:p>
            <a:pPr marL="342900" indent="-342900">
              <a:buAutoNum type="arabicPeriod"/>
            </a:pPr>
            <a:endParaRPr lang="en-GB" sz="3200" dirty="0"/>
          </a:p>
        </p:txBody>
      </p:sp>
    </p:spTree>
    <p:extLst>
      <p:ext uri="{BB962C8B-B14F-4D97-AF65-F5344CB8AC3E}">
        <p14:creationId xmlns:p14="http://schemas.microsoft.com/office/powerpoint/2010/main" val="2305765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38545"/>
            <a:ext cx="9144000" cy="646331"/>
          </a:xfrm>
          <a:prstGeom prst="rect">
            <a:avLst/>
          </a:prstGeom>
          <a:noFill/>
        </p:spPr>
        <p:txBody>
          <a:bodyPr wrap="square" rtlCol="0">
            <a:spAutoFit/>
          </a:bodyPr>
          <a:lstStyle/>
          <a:p>
            <a:pPr algn="ctr"/>
            <a:r>
              <a:rPr lang="en-GB" sz="3600" dirty="0" smtClean="0"/>
              <a:t>THE BLACK DEATH </a:t>
            </a:r>
            <a:r>
              <a:rPr lang="en-GB" sz="3600" dirty="0" smtClean="0"/>
              <a:t>QUIZ</a:t>
            </a:r>
            <a:endParaRPr lang="en-GB" sz="3600" dirty="0"/>
          </a:p>
        </p:txBody>
      </p:sp>
      <p:sp>
        <p:nvSpPr>
          <p:cNvPr id="3" name="TextBox 2"/>
          <p:cNvSpPr txBox="1"/>
          <p:nvPr/>
        </p:nvSpPr>
        <p:spPr>
          <a:xfrm>
            <a:off x="214745" y="1182230"/>
            <a:ext cx="8714508" cy="6494085"/>
          </a:xfrm>
          <a:prstGeom prst="rect">
            <a:avLst/>
          </a:prstGeom>
          <a:noFill/>
        </p:spPr>
        <p:txBody>
          <a:bodyPr wrap="square" rtlCol="0">
            <a:spAutoFit/>
          </a:bodyPr>
          <a:lstStyle/>
          <a:p>
            <a:pPr marL="342900" indent="-342900">
              <a:buAutoNum type="arabicPeriod"/>
            </a:pPr>
            <a:r>
              <a:rPr lang="en-GB" sz="3200" dirty="0" smtClean="0"/>
              <a:t>Where did the Black Death come from originally?</a:t>
            </a:r>
          </a:p>
          <a:p>
            <a:pPr marL="342900" indent="-342900">
              <a:buAutoNum type="arabicPeriod"/>
            </a:pPr>
            <a:r>
              <a:rPr lang="en-GB" sz="3200" dirty="0" smtClean="0"/>
              <a:t>When did the Black Death arrive in England?</a:t>
            </a:r>
          </a:p>
          <a:p>
            <a:pPr marL="342900" indent="-342900">
              <a:buAutoNum type="arabicPeriod"/>
            </a:pPr>
            <a:r>
              <a:rPr lang="en-GB" sz="3200" dirty="0" smtClean="0"/>
              <a:t>How did it get to England?</a:t>
            </a:r>
          </a:p>
          <a:p>
            <a:pPr marL="342900" indent="-342900">
              <a:buAutoNum type="arabicPeriod"/>
            </a:pPr>
            <a:r>
              <a:rPr lang="en-GB" sz="3200" dirty="0" smtClean="0"/>
              <a:t>Name THREE symptoms of the Black Death as described by Gabriele </a:t>
            </a:r>
            <a:r>
              <a:rPr lang="en-GB" sz="3200" dirty="0"/>
              <a:t>d</a:t>
            </a:r>
            <a:r>
              <a:rPr lang="en-GB" sz="3200" dirty="0" smtClean="0"/>
              <a:t>e’ </a:t>
            </a:r>
            <a:r>
              <a:rPr lang="en-GB" sz="3200" dirty="0" err="1" smtClean="0"/>
              <a:t>Mussi</a:t>
            </a:r>
            <a:r>
              <a:rPr lang="en-GB" sz="3200" dirty="0" smtClean="0"/>
              <a:t>.</a:t>
            </a:r>
          </a:p>
          <a:p>
            <a:pPr marL="342900" indent="-342900">
              <a:buAutoNum type="arabicPeriod"/>
            </a:pPr>
            <a:r>
              <a:rPr lang="en-GB" sz="3200" dirty="0" smtClean="0"/>
              <a:t>How long did it take for most people to die from the Black Death?</a:t>
            </a:r>
          </a:p>
          <a:p>
            <a:pPr marL="342900" indent="-342900">
              <a:buAutoNum type="arabicPeriod"/>
            </a:pPr>
            <a:r>
              <a:rPr lang="en-GB" sz="3200" dirty="0" smtClean="0"/>
              <a:t>Give one response that people used to the Black Death in the middle ages.</a:t>
            </a:r>
          </a:p>
          <a:p>
            <a:pPr marL="342900" indent="-342900">
              <a:buAutoNum type="arabicPeriod"/>
            </a:pPr>
            <a:r>
              <a:rPr lang="en-GB" sz="3200" dirty="0" smtClean="0"/>
              <a:t>What did they believed caused it?</a:t>
            </a:r>
          </a:p>
          <a:p>
            <a:pPr marL="342900" indent="-342900">
              <a:buAutoNum type="arabicPeriod"/>
            </a:pPr>
            <a:r>
              <a:rPr lang="en-GB" sz="3200" dirty="0" smtClean="0"/>
              <a:t>What do we know caused it?</a:t>
            </a:r>
          </a:p>
          <a:p>
            <a:pPr marL="342900" indent="-342900">
              <a:buAutoNum type="arabicPeriod"/>
            </a:pPr>
            <a:endParaRPr lang="en-GB" sz="3200" dirty="0" smtClean="0"/>
          </a:p>
          <a:p>
            <a:pPr marL="342900" indent="-342900">
              <a:buAutoNum type="arabicPeriod"/>
            </a:pPr>
            <a:endParaRPr lang="en-GB" sz="3200" dirty="0"/>
          </a:p>
        </p:txBody>
      </p:sp>
    </p:spTree>
    <p:extLst>
      <p:ext uri="{BB962C8B-B14F-4D97-AF65-F5344CB8AC3E}">
        <p14:creationId xmlns:p14="http://schemas.microsoft.com/office/powerpoint/2010/main" val="1506923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Resources</a:t>
            </a:r>
            <a:endParaRPr lang="en-GB" dirty="0"/>
          </a:p>
        </p:txBody>
      </p:sp>
      <p:sp>
        <p:nvSpPr>
          <p:cNvPr id="3" name="Content Placeholder 2"/>
          <p:cNvSpPr>
            <a:spLocks noGrp="1"/>
          </p:cNvSpPr>
          <p:nvPr>
            <p:ph idx="1"/>
          </p:nvPr>
        </p:nvSpPr>
        <p:spPr/>
        <p:txBody>
          <a:bodyPr/>
          <a:lstStyle/>
          <a:p>
            <a:endParaRPr lang="en-GB" dirty="0"/>
          </a:p>
        </p:txBody>
      </p:sp>
    </p:spTree>
    <p:extLst>
      <p:ext uri="{BB962C8B-B14F-4D97-AF65-F5344CB8AC3E}">
        <p14:creationId xmlns:p14="http://schemas.microsoft.com/office/powerpoint/2010/main" val="41173650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rotWithShape="1">
          <a:blip r:embed="rId2"/>
          <a:srcRect l="8360" t="18359" r="9765" b="9961"/>
          <a:stretch/>
        </p:blipFill>
        <p:spPr>
          <a:xfrm>
            <a:off x="0" y="0"/>
            <a:ext cx="9144000" cy="6838950"/>
          </a:xfrm>
          <a:prstGeom prst="rect">
            <a:avLst/>
          </a:prstGeom>
        </p:spPr>
      </p:pic>
      <p:sp>
        <p:nvSpPr>
          <p:cNvPr id="3" name="TextBox 17"/>
          <p:cNvSpPr txBox="1">
            <a:spLocks noChangeArrowheads="1"/>
          </p:cNvSpPr>
          <p:nvPr/>
        </p:nvSpPr>
        <p:spPr bwMode="auto">
          <a:xfrm>
            <a:off x="5455691" y="4017121"/>
            <a:ext cx="108108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900" dirty="0" err="1">
                <a:solidFill>
                  <a:srgbClr val="FF0000"/>
                </a:solidFill>
              </a:rPr>
              <a:t>Kaffa</a:t>
            </a:r>
            <a:endParaRPr lang="en-GB" altLang="en-US" sz="900" dirty="0">
              <a:solidFill>
                <a:srgbClr val="FF0000"/>
              </a:solidFill>
            </a:endParaRPr>
          </a:p>
        </p:txBody>
      </p:sp>
      <p:cxnSp>
        <p:nvCxnSpPr>
          <p:cNvPr id="4" name="Straight Arrow Connector 3"/>
          <p:cNvCxnSpPr/>
          <p:nvPr/>
        </p:nvCxnSpPr>
        <p:spPr>
          <a:xfrm>
            <a:off x="5885027" y="4132537"/>
            <a:ext cx="28575" cy="22383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28839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bwMode="auto">
          <a:xfrm>
            <a:off x="0" y="0"/>
            <a:ext cx="3952875" cy="2970212"/>
          </a:xfrm>
          <a:prstGeom prst="rect">
            <a:avLst/>
          </a:prstGeom>
          <a:solidFill>
            <a:schemeClr val="bg1">
              <a:lumMod val="95000"/>
            </a:schemeClr>
          </a:solidFill>
          <a:ln>
            <a:noFill/>
          </a:ln>
          <a:effectLst/>
        </p:spPr>
        <p:txBody>
          <a:bodyPr>
            <a:normAutofit lnSpcReduction="10000"/>
          </a:bodyPr>
          <a:lstStyle>
            <a:lvl1pPr marL="342900" indent="-342900">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nSpc>
                <a:spcPct val="80000"/>
              </a:lnSpc>
              <a:spcBef>
                <a:spcPct val="20000"/>
              </a:spcBef>
              <a:buFontTx/>
              <a:buChar char="•"/>
              <a:defRPr/>
            </a:pPr>
            <a:r>
              <a:rPr lang="en-GB" altLang="en-US" sz="1200" dirty="0" smtClean="0"/>
              <a:t>Some words/phrases you might not know…</a:t>
            </a:r>
          </a:p>
          <a:p>
            <a:pPr>
              <a:lnSpc>
                <a:spcPct val="80000"/>
              </a:lnSpc>
              <a:spcBef>
                <a:spcPct val="20000"/>
              </a:spcBef>
              <a:buFontTx/>
              <a:buChar char="•"/>
              <a:defRPr/>
            </a:pPr>
            <a:endParaRPr lang="en-GB" altLang="en-US" sz="1200" dirty="0" smtClean="0"/>
          </a:p>
          <a:p>
            <a:pPr>
              <a:lnSpc>
                <a:spcPct val="80000"/>
              </a:lnSpc>
              <a:spcBef>
                <a:spcPct val="20000"/>
              </a:spcBef>
              <a:buFontTx/>
              <a:buChar char="•"/>
              <a:defRPr/>
            </a:pPr>
            <a:r>
              <a:rPr lang="en-GB" altLang="en-US" sz="1200" dirty="0" smtClean="0"/>
              <a:t>pestilence – </a:t>
            </a:r>
            <a:r>
              <a:rPr lang="en-GB" altLang="en-US" sz="1200" i="1" dirty="0" smtClean="0"/>
              <a:t>disease</a:t>
            </a:r>
          </a:p>
          <a:p>
            <a:pPr>
              <a:lnSpc>
                <a:spcPct val="80000"/>
              </a:lnSpc>
              <a:spcBef>
                <a:spcPct val="20000"/>
              </a:spcBef>
              <a:buFontTx/>
              <a:buChar char="•"/>
              <a:defRPr/>
            </a:pPr>
            <a:r>
              <a:rPr lang="en-GB" altLang="en-US" sz="1200" dirty="0" smtClean="0"/>
              <a:t>Besieged – </a:t>
            </a:r>
            <a:r>
              <a:rPr lang="en-GB" altLang="en-US" sz="1200" i="1" dirty="0" smtClean="0"/>
              <a:t>surrounded (by the disease)</a:t>
            </a:r>
          </a:p>
          <a:p>
            <a:pPr>
              <a:lnSpc>
                <a:spcPct val="80000"/>
              </a:lnSpc>
              <a:spcBef>
                <a:spcPct val="20000"/>
              </a:spcBef>
              <a:buFontTx/>
              <a:buChar char="•"/>
              <a:defRPr/>
            </a:pPr>
            <a:r>
              <a:rPr lang="en-GB" altLang="en-US" sz="1200" dirty="0" smtClean="0"/>
              <a:t>the seeds of a terrible pestilence – </a:t>
            </a:r>
            <a:r>
              <a:rPr lang="en-GB" altLang="en-US" sz="1200" i="1" dirty="0" smtClean="0"/>
              <a:t>The start of a disease</a:t>
            </a:r>
          </a:p>
          <a:p>
            <a:pPr>
              <a:lnSpc>
                <a:spcPct val="80000"/>
              </a:lnSpc>
              <a:spcBef>
                <a:spcPct val="20000"/>
              </a:spcBef>
              <a:buFontTx/>
              <a:buChar char="•"/>
              <a:defRPr/>
            </a:pPr>
            <a:r>
              <a:rPr lang="en-GB" altLang="en-US" sz="1200" dirty="0" smtClean="0"/>
              <a:t>daily deprived many of life – </a:t>
            </a:r>
            <a:r>
              <a:rPr lang="en-GB" altLang="en-US" sz="1200" i="1" dirty="0" smtClean="0"/>
              <a:t>Killed many people everyday</a:t>
            </a:r>
          </a:p>
          <a:p>
            <a:pPr>
              <a:lnSpc>
                <a:spcPct val="80000"/>
              </a:lnSpc>
              <a:spcBef>
                <a:spcPct val="20000"/>
              </a:spcBef>
              <a:buFontTx/>
              <a:buChar char="•"/>
              <a:defRPr/>
            </a:pPr>
            <a:r>
              <a:rPr lang="en-GB" altLang="en-US" sz="1200" dirty="0" smtClean="0"/>
              <a:t>scarce the tenth person of any sort was left alive – </a:t>
            </a:r>
            <a:r>
              <a:rPr lang="en-GB" altLang="en-US" sz="1200" i="1" dirty="0" smtClean="0"/>
              <a:t>often 9/10 people died</a:t>
            </a:r>
          </a:p>
          <a:p>
            <a:pPr>
              <a:lnSpc>
                <a:spcPct val="80000"/>
              </a:lnSpc>
              <a:spcBef>
                <a:spcPct val="20000"/>
              </a:spcBef>
              <a:buFontTx/>
              <a:buChar char="•"/>
              <a:defRPr/>
            </a:pPr>
            <a:r>
              <a:rPr lang="en-GB" altLang="en-US" sz="1200" dirty="0" smtClean="0"/>
              <a:t>Mortality – </a:t>
            </a:r>
            <a:r>
              <a:rPr lang="en-GB" altLang="en-US" sz="1200" i="1" dirty="0" smtClean="0"/>
              <a:t>death</a:t>
            </a:r>
          </a:p>
          <a:p>
            <a:pPr>
              <a:lnSpc>
                <a:spcPct val="80000"/>
              </a:lnSpc>
              <a:spcBef>
                <a:spcPct val="20000"/>
              </a:spcBef>
              <a:buFontTx/>
              <a:buChar char="•"/>
              <a:defRPr/>
            </a:pPr>
            <a:r>
              <a:rPr lang="en-GB" altLang="en-US" sz="1200" dirty="0" smtClean="0"/>
              <a:t>The sick communicated it to the healthy </a:t>
            </a:r>
            <a:r>
              <a:rPr lang="en-GB" altLang="en-US" sz="1200" i="1" dirty="0" smtClean="0"/>
              <a:t>– those who were OK caught it easily from those who were sick.</a:t>
            </a:r>
          </a:p>
          <a:p>
            <a:pPr>
              <a:lnSpc>
                <a:spcPct val="80000"/>
              </a:lnSpc>
              <a:spcBef>
                <a:spcPct val="20000"/>
              </a:spcBef>
              <a:buFontTx/>
              <a:buChar char="•"/>
              <a:defRPr/>
            </a:pPr>
            <a:r>
              <a:rPr lang="en-GB" altLang="en-US" sz="1200" dirty="0" smtClean="0"/>
              <a:t>Fleeing</a:t>
            </a:r>
            <a:r>
              <a:rPr lang="en-GB" altLang="en-US" sz="1200" i="1" dirty="0" smtClean="0"/>
              <a:t> – running away</a:t>
            </a:r>
          </a:p>
          <a:p>
            <a:pPr>
              <a:lnSpc>
                <a:spcPct val="80000"/>
              </a:lnSpc>
              <a:spcBef>
                <a:spcPct val="20000"/>
              </a:spcBef>
              <a:buFontTx/>
              <a:buChar char="•"/>
              <a:defRPr/>
            </a:pPr>
            <a:r>
              <a:rPr lang="en-GB" altLang="en-US" sz="1200" dirty="0" smtClean="0"/>
              <a:t>Expelled</a:t>
            </a:r>
            <a:r>
              <a:rPr lang="en-GB" altLang="en-US" sz="1200" i="1" dirty="0" smtClean="0"/>
              <a:t> – forced out</a:t>
            </a:r>
          </a:p>
          <a:p>
            <a:pPr>
              <a:lnSpc>
                <a:spcPct val="80000"/>
              </a:lnSpc>
              <a:spcBef>
                <a:spcPct val="20000"/>
              </a:spcBef>
              <a:buFontTx/>
              <a:buChar char="•"/>
              <a:defRPr/>
            </a:pPr>
            <a:r>
              <a:rPr lang="en-GB" altLang="en-US" sz="1200" dirty="0" smtClean="0"/>
              <a:t>Multitudes</a:t>
            </a:r>
            <a:r>
              <a:rPr lang="en-GB" altLang="en-US" sz="1200" i="1" dirty="0" smtClean="0"/>
              <a:t> – lots and lots </a:t>
            </a:r>
          </a:p>
          <a:p>
            <a:pPr>
              <a:lnSpc>
                <a:spcPct val="80000"/>
              </a:lnSpc>
              <a:spcBef>
                <a:spcPct val="20000"/>
              </a:spcBef>
              <a:buFontTx/>
              <a:buChar char="•"/>
              <a:defRPr/>
            </a:pPr>
            <a:endParaRPr lang="en-GB" altLang="en-US" sz="1200" i="1" dirty="0" smtClean="0"/>
          </a:p>
        </p:txBody>
      </p:sp>
      <p:sp>
        <p:nvSpPr>
          <p:cNvPr id="5" name="Content Placeholder 2"/>
          <p:cNvSpPr txBox="1">
            <a:spLocks/>
          </p:cNvSpPr>
          <p:nvPr/>
        </p:nvSpPr>
        <p:spPr bwMode="auto">
          <a:xfrm>
            <a:off x="0" y="3223846"/>
            <a:ext cx="3952875" cy="2970212"/>
          </a:xfrm>
          <a:prstGeom prst="rect">
            <a:avLst/>
          </a:prstGeom>
          <a:solidFill>
            <a:schemeClr val="bg1">
              <a:lumMod val="95000"/>
            </a:schemeClr>
          </a:solidFill>
          <a:ln>
            <a:noFill/>
          </a:ln>
          <a:effectLst/>
        </p:spPr>
        <p:txBody>
          <a:bodyPr>
            <a:normAutofit lnSpcReduction="10000"/>
          </a:bodyPr>
          <a:lstStyle>
            <a:lvl1pPr marL="342900" indent="-342900">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nSpc>
                <a:spcPct val="80000"/>
              </a:lnSpc>
              <a:spcBef>
                <a:spcPct val="20000"/>
              </a:spcBef>
              <a:buFontTx/>
              <a:buChar char="•"/>
              <a:defRPr/>
            </a:pPr>
            <a:r>
              <a:rPr lang="en-GB" altLang="en-US" sz="1200" dirty="0" smtClean="0"/>
              <a:t>Some words/phrases you might not know…</a:t>
            </a:r>
          </a:p>
          <a:p>
            <a:pPr>
              <a:lnSpc>
                <a:spcPct val="80000"/>
              </a:lnSpc>
              <a:spcBef>
                <a:spcPct val="20000"/>
              </a:spcBef>
              <a:buFontTx/>
              <a:buChar char="•"/>
              <a:defRPr/>
            </a:pPr>
            <a:endParaRPr lang="en-GB" altLang="en-US" sz="1200" dirty="0" smtClean="0"/>
          </a:p>
          <a:p>
            <a:pPr>
              <a:lnSpc>
                <a:spcPct val="80000"/>
              </a:lnSpc>
              <a:spcBef>
                <a:spcPct val="20000"/>
              </a:spcBef>
              <a:buFontTx/>
              <a:buChar char="•"/>
              <a:defRPr/>
            </a:pPr>
            <a:r>
              <a:rPr lang="en-GB" altLang="en-US" sz="1200" dirty="0" smtClean="0"/>
              <a:t>pestilence – </a:t>
            </a:r>
            <a:r>
              <a:rPr lang="en-GB" altLang="en-US" sz="1200" i="1" dirty="0" smtClean="0"/>
              <a:t>disease</a:t>
            </a:r>
          </a:p>
          <a:p>
            <a:pPr>
              <a:lnSpc>
                <a:spcPct val="80000"/>
              </a:lnSpc>
              <a:spcBef>
                <a:spcPct val="20000"/>
              </a:spcBef>
              <a:buFontTx/>
              <a:buChar char="•"/>
              <a:defRPr/>
            </a:pPr>
            <a:r>
              <a:rPr lang="en-GB" altLang="en-US" sz="1200" dirty="0" smtClean="0"/>
              <a:t>Besieged – </a:t>
            </a:r>
            <a:r>
              <a:rPr lang="en-GB" altLang="en-US" sz="1200" i="1" dirty="0" smtClean="0"/>
              <a:t>surrounded (by the disease)</a:t>
            </a:r>
          </a:p>
          <a:p>
            <a:pPr>
              <a:lnSpc>
                <a:spcPct val="80000"/>
              </a:lnSpc>
              <a:spcBef>
                <a:spcPct val="20000"/>
              </a:spcBef>
              <a:buFontTx/>
              <a:buChar char="•"/>
              <a:defRPr/>
            </a:pPr>
            <a:r>
              <a:rPr lang="en-GB" altLang="en-US" sz="1200" dirty="0" smtClean="0"/>
              <a:t>the seeds of a terrible pestilence – </a:t>
            </a:r>
            <a:r>
              <a:rPr lang="en-GB" altLang="en-US" sz="1200" i="1" dirty="0" smtClean="0"/>
              <a:t>The start of a disease</a:t>
            </a:r>
          </a:p>
          <a:p>
            <a:pPr>
              <a:lnSpc>
                <a:spcPct val="80000"/>
              </a:lnSpc>
              <a:spcBef>
                <a:spcPct val="20000"/>
              </a:spcBef>
              <a:buFontTx/>
              <a:buChar char="•"/>
              <a:defRPr/>
            </a:pPr>
            <a:r>
              <a:rPr lang="en-GB" altLang="en-US" sz="1200" dirty="0" smtClean="0"/>
              <a:t>daily deprived many of life – </a:t>
            </a:r>
            <a:r>
              <a:rPr lang="en-GB" altLang="en-US" sz="1200" i="1" dirty="0" smtClean="0"/>
              <a:t>Killed many people everyday</a:t>
            </a:r>
          </a:p>
          <a:p>
            <a:pPr>
              <a:lnSpc>
                <a:spcPct val="80000"/>
              </a:lnSpc>
              <a:spcBef>
                <a:spcPct val="20000"/>
              </a:spcBef>
              <a:buFontTx/>
              <a:buChar char="•"/>
              <a:defRPr/>
            </a:pPr>
            <a:r>
              <a:rPr lang="en-GB" altLang="en-US" sz="1200" dirty="0" smtClean="0"/>
              <a:t>scarce the tenth person of any sort was left alive – </a:t>
            </a:r>
            <a:r>
              <a:rPr lang="en-GB" altLang="en-US" sz="1200" i="1" dirty="0" smtClean="0"/>
              <a:t>often 9/10 people died</a:t>
            </a:r>
          </a:p>
          <a:p>
            <a:pPr>
              <a:lnSpc>
                <a:spcPct val="80000"/>
              </a:lnSpc>
              <a:spcBef>
                <a:spcPct val="20000"/>
              </a:spcBef>
              <a:buFontTx/>
              <a:buChar char="•"/>
              <a:defRPr/>
            </a:pPr>
            <a:r>
              <a:rPr lang="en-GB" altLang="en-US" sz="1200" dirty="0" smtClean="0"/>
              <a:t>Mortality – </a:t>
            </a:r>
            <a:r>
              <a:rPr lang="en-GB" altLang="en-US" sz="1200" i="1" dirty="0" smtClean="0"/>
              <a:t>death</a:t>
            </a:r>
          </a:p>
          <a:p>
            <a:pPr>
              <a:lnSpc>
                <a:spcPct val="80000"/>
              </a:lnSpc>
              <a:spcBef>
                <a:spcPct val="20000"/>
              </a:spcBef>
              <a:buFontTx/>
              <a:buChar char="•"/>
              <a:defRPr/>
            </a:pPr>
            <a:r>
              <a:rPr lang="en-GB" altLang="en-US" sz="1200" dirty="0" smtClean="0"/>
              <a:t>The sick communicated it to the healthy </a:t>
            </a:r>
            <a:r>
              <a:rPr lang="en-GB" altLang="en-US" sz="1200" i="1" dirty="0" smtClean="0"/>
              <a:t>– those who were OK caught it easily from those who were sick.</a:t>
            </a:r>
          </a:p>
          <a:p>
            <a:pPr>
              <a:lnSpc>
                <a:spcPct val="80000"/>
              </a:lnSpc>
              <a:spcBef>
                <a:spcPct val="20000"/>
              </a:spcBef>
              <a:buFontTx/>
              <a:buChar char="•"/>
              <a:defRPr/>
            </a:pPr>
            <a:r>
              <a:rPr lang="en-GB" altLang="en-US" sz="1200" dirty="0" smtClean="0"/>
              <a:t>Fleeing</a:t>
            </a:r>
            <a:r>
              <a:rPr lang="en-GB" altLang="en-US" sz="1200" i="1" dirty="0" smtClean="0"/>
              <a:t> – running away</a:t>
            </a:r>
          </a:p>
          <a:p>
            <a:pPr>
              <a:lnSpc>
                <a:spcPct val="80000"/>
              </a:lnSpc>
              <a:spcBef>
                <a:spcPct val="20000"/>
              </a:spcBef>
              <a:buFontTx/>
              <a:buChar char="•"/>
              <a:defRPr/>
            </a:pPr>
            <a:r>
              <a:rPr lang="en-GB" altLang="en-US" sz="1200" dirty="0" smtClean="0"/>
              <a:t>Expelled</a:t>
            </a:r>
            <a:r>
              <a:rPr lang="en-GB" altLang="en-US" sz="1200" i="1" dirty="0" smtClean="0"/>
              <a:t> – forced out</a:t>
            </a:r>
          </a:p>
          <a:p>
            <a:pPr>
              <a:lnSpc>
                <a:spcPct val="80000"/>
              </a:lnSpc>
              <a:spcBef>
                <a:spcPct val="20000"/>
              </a:spcBef>
              <a:buFontTx/>
              <a:buChar char="•"/>
              <a:defRPr/>
            </a:pPr>
            <a:r>
              <a:rPr lang="en-GB" altLang="en-US" sz="1200" dirty="0" smtClean="0"/>
              <a:t>Multitudes</a:t>
            </a:r>
            <a:r>
              <a:rPr lang="en-GB" altLang="en-US" sz="1200" i="1" dirty="0" smtClean="0"/>
              <a:t> – lots and lots </a:t>
            </a:r>
          </a:p>
          <a:p>
            <a:pPr>
              <a:lnSpc>
                <a:spcPct val="80000"/>
              </a:lnSpc>
              <a:spcBef>
                <a:spcPct val="20000"/>
              </a:spcBef>
              <a:buFontTx/>
              <a:buChar char="•"/>
              <a:defRPr/>
            </a:pPr>
            <a:endParaRPr lang="en-GB" altLang="en-US" sz="1200" i="1" dirty="0" smtClean="0"/>
          </a:p>
        </p:txBody>
      </p:sp>
      <p:sp>
        <p:nvSpPr>
          <p:cNvPr id="6" name="Content Placeholder 2"/>
          <p:cNvSpPr txBox="1">
            <a:spLocks/>
          </p:cNvSpPr>
          <p:nvPr/>
        </p:nvSpPr>
        <p:spPr bwMode="auto">
          <a:xfrm>
            <a:off x="4410074" y="15997"/>
            <a:ext cx="3952875" cy="2970212"/>
          </a:xfrm>
          <a:prstGeom prst="rect">
            <a:avLst/>
          </a:prstGeom>
          <a:solidFill>
            <a:schemeClr val="bg1">
              <a:lumMod val="95000"/>
            </a:schemeClr>
          </a:solidFill>
          <a:ln>
            <a:noFill/>
          </a:ln>
          <a:effectLst/>
        </p:spPr>
        <p:txBody>
          <a:bodyPr>
            <a:normAutofit lnSpcReduction="10000"/>
          </a:bodyPr>
          <a:lstStyle>
            <a:lvl1pPr marL="342900" indent="-342900">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nSpc>
                <a:spcPct val="80000"/>
              </a:lnSpc>
              <a:spcBef>
                <a:spcPct val="20000"/>
              </a:spcBef>
              <a:buFontTx/>
              <a:buChar char="•"/>
              <a:defRPr/>
            </a:pPr>
            <a:r>
              <a:rPr lang="en-GB" altLang="en-US" sz="1200" dirty="0" smtClean="0"/>
              <a:t>Some words/phrases you might not know…</a:t>
            </a:r>
          </a:p>
          <a:p>
            <a:pPr>
              <a:lnSpc>
                <a:spcPct val="80000"/>
              </a:lnSpc>
              <a:spcBef>
                <a:spcPct val="20000"/>
              </a:spcBef>
              <a:buFontTx/>
              <a:buChar char="•"/>
              <a:defRPr/>
            </a:pPr>
            <a:endParaRPr lang="en-GB" altLang="en-US" sz="1200" dirty="0" smtClean="0"/>
          </a:p>
          <a:p>
            <a:pPr>
              <a:lnSpc>
                <a:spcPct val="80000"/>
              </a:lnSpc>
              <a:spcBef>
                <a:spcPct val="20000"/>
              </a:spcBef>
              <a:buFontTx/>
              <a:buChar char="•"/>
              <a:defRPr/>
            </a:pPr>
            <a:r>
              <a:rPr lang="en-GB" altLang="en-US" sz="1200" dirty="0" smtClean="0"/>
              <a:t>pestilence – </a:t>
            </a:r>
            <a:r>
              <a:rPr lang="en-GB" altLang="en-US" sz="1200" i="1" dirty="0" smtClean="0"/>
              <a:t>disease</a:t>
            </a:r>
          </a:p>
          <a:p>
            <a:pPr>
              <a:lnSpc>
                <a:spcPct val="80000"/>
              </a:lnSpc>
              <a:spcBef>
                <a:spcPct val="20000"/>
              </a:spcBef>
              <a:buFontTx/>
              <a:buChar char="•"/>
              <a:defRPr/>
            </a:pPr>
            <a:r>
              <a:rPr lang="en-GB" altLang="en-US" sz="1200" dirty="0" smtClean="0"/>
              <a:t>Besieged – </a:t>
            </a:r>
            <a:r>
              <a:rPr lang="en-GB" altLang="en-US" sz="1200" i="1" dirty="0" smtClean="0"/>
              <a:t>surrounded (by the disease)</a:t>
            </a:r>
          </a:p>
          <a:p>
            <a:pPr>
              <a:lnSpc>
                <a:spcPct val="80000"/>
              </a:lnSpc>
              <a:spcBef>
                <a:spcPct val="20000"/>
              </a:spcBef>
              <a:buFontTx/>
              <a:buChar char="•"/>
              <a:defRPr/>
            </a:pPr>
            <a:r>
              <a:rPr lang="en-GB" altLang="en-US" sz="1200" dirty="0" smtClean="0"/>
              <a:t>the seeds of a terrible pestilence – </a:t>
            </a:r>
            <a:r>
              <a:rPr lang="en-GB" altLang="en-US" sz="1200" i="1" dirty="0" smtClean="0"/>
              <a:t>The start of a disease</a:t>
            </a:r>
          </a:p>
          <a:p>
            <a:pPr>
              <a:lnSpc>
                <a:spcPct val="80000"/>
              </a:lnSpc>
              <a:spcBef>
                <a:spcPct val="20000"/>
              </a:spcBef>
              <a:buFontTx/>
              <a:buChar char="•"/>
              <a:defRPr/>
            </a:pPr>
            <a:r>
              <a:rPr lang="en-GB" altLang="en-US" sz="1200" dirty="0" smtClean="0"/>
              <a:t>daily deprived many of life – </a:t>
            </a:r>
            <a:r>
              <a:rPr lang="en-GB" altLang="en-US" sz="1200" i="1" dirty="0" smtClean="0"/>
              <a:t>Killed many people everyday</a:t>
            </a:r>
          </a:p>
          <a:p>
            <a:pPr>
              <a:lnSpc>
                <a:spcPct val="80000"/>
              </a:lnSpc>
              <a:spcBef>
                <a:spcPct val="20000"/>
              </a:spcBef>
              <a:buFontTx/>
              <a:buChar char="•"/>
              <a:defRPr/>
            </a:pPr>
            <a:r>
              <a:rPr lang="en-GB" altLang="en-US" sz="1200" dirty="0" smtClean="0"/>
              <a:t>scarce the tenth person of any sort was left alive – </a:t>
            </a:r>
            <a:r>
              <a:rPr lang="en-GB" altLang="en-US" sz="1200" i="1" dirty="0" smtClean="0"/>
              <a:t>often 9/10 people died</a:t>
            </a:r>
          </a:p>
          <a:p>
            <a:pPr>
              <a:lnSpc>
                <a:spcPct val="80000"/>
              </a:lnSpc>
              <a:spcBef>
                <a:spcPct val="20000"/>
              </a:spcBef>
              <a:buFontTx/>
              <a:buChar char="•"/>
              <a:defRPr/>
            </a:pPr>
            <a:r>
              <a:rPr lang="en-GB" altLang="en-US" sz="1200" dirty="0" smtClean="0"/>
              <a:t>Mortality – </a:t>
            </a:r>
            <a:r>
              <a:rPr lang="en-GB" altLang="en-US" sz="1200" i="1" dirty="0" smtClean="0"/>
              <a:t>death</a:t>
            </a:r>
          </a:p>
          <a:p>
            <a:pPr>
              <a:lnSpc>
                <a:spcPct val="80000"/>
              </a:lnSpc>
              <a:spcBef>
                <a:spcPct val="20000"/>
              </a:spcBef>
              <a:buFontTx/>
              <a:buChar char="•"/>
              <a:defRPr/>
            </a:pPr>
            <a:r>
              <a:rPr lang="en-GB" altLang="en-US" sz="1200" dirty="0" smtClean="0"/>
              <a:t>The sick communicated it to the healthy </a:t>
            </a:r>
            <a:r>
              <a:rPr lang="en-GB" altLang="en-US" sz="1200" i="1" dirty="0" smtClean="0"/>
              <a:t>– those who were OK caught it easily from those who were sick.</a:t>
            </a:r>
          </a:p>
          <a:p>
            <a:pPr>
              <a:lnSpc>
                <a:spcPct val="80000"/>
              </a:lnSpc>
              <a:spcBef>
                <a:spcPct val="20000"/>
              </a:spcBef>
              <a:buFontTx/>
              <a:buChar char="•"/>
              <a:defRPr/>
            </a:pPr>
            <a:r>
              <a:rPr lang="en-GB" altLang="en-US" sz="1200" dirty="0" smtClean="0"/>
              <a:t>Fleeing</a:t>
            </a:r>
            <a:r>
              <a:rPr lang="en-GB" altLang="en-US" sz="1200" i="1" dirty="0" smtClean="0"/>
              <a:t> – running away</a:t>
            </a:r>
          </a:p>
          <a:p>
            <a:pPr>
              <a:lnSpc>
                <a:spcPct val="80000"/>
              </a:lnSpc>
              <a:spcBef>
                <a:spcPct val="20000"/>
              </a:spcBef>
              <a:buFontTx/>
              <a:buChar char="•"/>
              <a:defRPr/>
            </a:pPr>
            <a:r>
              <a:rPr lang="en-GB" altLang="en-US" sz="1200" dirty="0" smtClean="0"/>
              <a:t>Expelled</a:t>
            </a:r>
            <a:r>
              <a:rPr lang="en-GB" altLang="en-US" sz="1200" i="1" dirty="0" smtClean="0"/>
              <a:t> – forced out</a:t>
            </a:r>
          </a:p>
          <a:p>
            <a:pPr>
              <a:lnSpc>
                <a:spcPct val="80000"/>
              </a:lnSpc>
              <a:spcBef>
                <a:spcPct val="20000"/>
              </a:spcBef>
              <a:buFontTx/>
              <a:buChar char="•"/>
              <a:defRPr/>
            </a:pPr>
            <a:r>
              <a:rPr lang="en-GB" altLang="en-US" sz="1200" dirty="0" smtClean="0"/>
              <a:t>Multitudes</a:t>
            </a:r>
            <a:r>
              <a:rPr lang="en-GB" altLang="en-US" sz="1200" i="1" dirty="0" smtClean="0"/>
              <a:t> – lots and lots </a:t>
            </a:r>
          </a:p>
          <a:p>
            <a:pPr>
              <a:lnSpc>
                <a:spcPct val="80000"/>
              </a:lnSpc>
              <a:spcBef>
                <a:spcPct val="20000"/>
              </a:spcBef>
              <a:buFontTx/>
              <a:buChar char="•"/>
              <a:defRPr/>
            </a:pPr>
            <a:endParaRPr lang="en-GB" altLang="en-US" sz="1200" i="1" dirty="0" smtClean="0"/>
          </a:p>
        </p:txBody>
      </p:sp>
      <p:sp>
        <p:nvSpPr>
          <p:cNvPr id="7" name="Content Placeholder 2"/>
          <p:cNvSpPr txBox="1">
            <a:spLocks/>
          </p:cNvSpPr>
          <p:nvPr/>
        </p:nvSpPr>
        <p:spPr bwMode="auto">
          <a:xfrm>
            <a:off x="4410075" y="3314455"/>
            <a:ext cx="3952875" cy="2970212"/>
          </a:xfrm>
          <a:prstGeom prst="rect">
            <a:avLst/>
          </a:prstGeom>
          <a:solidFill>
            <a:schemeClr val="bg1">
              <a:lumMod val="95000"/>
            </a:schemeClr>
          </a:solidFill>
          <a:ln>
            <a:noFill/>
          </a:ln>
          <a:effectLst/>
        </p:spPr>
        <p:txBody>
          <a:bodyPr>
            <a:normAutofit lnSpcReduction="10000"/>
          </a:bodyPr>
          <a:lstStyle>
            <a:lvl1pPr marL="342900" indent="-342900">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nSpc>
                <a:spcPct val="80000"/>
              </a:lnSpc>
              <a:spcBef>
                <a:spcPct val="20000"/>
              </a:spcBef>
              <a:buFontTx/>
              <a:buChar char="•"/>
              <a:defRPr/>
            </a:pPr>
            <a:r>
              <a:rPr lang="en-GB" altLang="en-US" sz="1200" dirty="0" smtClean="0"/>
              <a:t>Some words/phrases you might not know…</a:t>
            </a:r>
          </a:p>
          <a:p>
            <a:pPr>
              <a:lnSpc>
                <a:spcPct val="80000"/>
              </a:lnSpc>
              <a:spcBef>
                <a:spcPct val="20000"/>
              </a:spcBef>
              <a:buFontTx/>
              <a:buChar char="•"/>
              <a:defRPr/>
            </a:pPr>
            <a:endParaRPr lang="en-GB" altLang="en-US" sz="1200" dirty="0" smtClean="0"/>
          </a:p>
          <a:p>
            <a:pPr>
              <a:lnSpc>
                <a:spcPct val="80000"/>
              </a:lnSpc>
              <a:spcBef>
                <a:spcPct val="20000"/>
              </a:spcBef>
              <a:buFontTx/>
              <a:buChar char="•"/>
              <a:defRPr/>
            </a:pPr>
            <a:r>
              <a:rPr lang="en-GB" altLang="en-US" sz="1200" dirty="0" smtClean="0"/>
              <a:t>pestilence – </a:t>
            </a:r>
            <a:r>
              <a:rPr lang="en-GB" altLang="en-US" sz="1200" i="1" dirty="0" smtClean="0"/>
              <a:t>disease</a:t>
            </a:r>
          </a:p>
          <a:p>
            <a:pPr>
              <a:lnSpc>
                <a:spcPct val="80000"/>
              </a:lnSpc>
              <a:spcBef>
                <a:spcPct val="20000"/>
              </a:spcBef>
              <a:buFontTx/>
              <a:buChar char="•"/>
              <a:defRPr/>
            </a:pPr>
            <a:r>
              <a:rPr lang="en-GB" altLang="en-US" sz="1200" dirty="0" smtClean="0"/>
              <a:t>Besieged – </a:t>
            </a:r>
            <a:r>
              <a:rPr lang="en-GB" altLang="en-US" sz="1200" i="1" dirty="0" smtClean="0"/>
              <a:t>surrounded (by the disease)</a:t>
            </a:r>
          </a:p>
          <a:p>
            <a:pPr>
              <a:lnSpc>
                <a:spcPct val="80000"/>
              </a:lnSpc>
              <a:spcBef>
                <a:spcPct val="20000"/>
              </a:spcBef>
              <a:buFontTx/>
              <a:buChar char="•"/>
              <a:defRPr/>
            </a:pPr>
            <a:r>
              <a:rPr lang="en-GB" altLang="en-US" sz="1200" dirty="0" smtClean="0"/>
              <a:t>the seeds of a terrible pestilence – </a:t>
            </a:r>
            <a:r>
              <a:rPr lang="en-GB" altLang="en-US" sz="1200" i="1" dirty="0" smtClean="0"/>
              <a:t>The start of a disease</a:t>
            </a:r>
          </a:p>
          <a:p>
            <a:pPr>
              <a:lnSpc>
                <a:spcPct val="80000"/>
              </a:lnSpc>
              <a:spcBef>
                <a:spcPct val="20000"/>
              </a:spcBef>
              <a:buFontTx/>
              <a:buChar char="•"/>
              <a:defRPr/>
            </a:pPr>
            <a:r>
              <a:rPr lang="en-GB" altLang="en-US" sz="1200" dirty="0" smtClean="0"/>
              <a:t>daily deprived many of life – </a:t>
            </a:r>
            <a:r>
              <a:rPr lang="en-GB" altLang="en-US" sz="1200" i="1" dirty="0" smtClean="0"/>
              <a:t>Killed many people everyday</a:t>
            </a:r>
          </a:p>
          <a:p>
            <a:pPr>
              <a:lnSpc>
                <a:spcPct val="80000"/>
              </a:lnSpc>
              <a:spcBef>
                <a:spcPct val="20000"/>
              </a:spcBef>
              <a:buFontTx/>
              <a:buChar char="•"/>
              <a:defRPr/>
            </a:pPr>
            <a:r>
              <a:rPr lang="en-GB" altLang="en-US" sz="1200" dirty="0" smtClean="0"/>
              <a:t>scarce the tenth person of any sort was left alive – </a:t>
            </a:r>
            <a:r>
              <a:rPr lang="en-GB" altLang="en-US" sz="1200" i="1" dirty="0" smtClean="0"/>
              <a:t>often 9/10 people died</a:t>
            </a:r>
          </a:p>
          <a:p>
            <a:pPr>
              <a:lnSpc>
                <a:spcPct val="80000"/>
              </a:lnSpc>
              <a:spcBef>
                <a:spcPct val="20000"/>
              </a:spcBef>
              <a:buFontTx/>
              <a:buChar char="•"/>
              <a:defRPr/>
            </a:pPr>
            <a:r>
              <a:rPr lang="en-GB" altLang="en-US" sz="1200" dirty="0" smtClean="0"/>
              <a:t>Mortality – </a:t>
            </a:r>
            <a:r>
              <a:rPr lang="en-GB" altLang="en-US" sz="1200" i="1" dirty="0" smtClean="0"/>
              <a:t>death</a:t>
            </a:r>
          </a:p>
          <a:p>
            <a:pPr>
              <a:lnSpc>
                <a:spcPct val="80000"/>
              </a:lnSpc>
              <a:spcBef>
                <a:spcPct val="20000"/>
              </a:spcBef>
              <a:buFontTx/>
              <a:buChar char="•"/>
              <a:defRPr/>
            </a:pPr>
            <a:r>
              <a:rPr lang="en-GB" altLang="en-US" sz="1200" dirty="0" smtClean="0"/>
              <a:t>The sick communicated it to the healthy </a:t>
            </a:r>
            <a:r>
              <a:rPr lang="en-GB" altLang="en-US" sz="1200" i="1" dirty="0" smtClean="0"/>
              <a:t>– those who were OK caught it easily from those who were sick.</a:t>
            </a:r>
          </a:p>
          <a:p>
            <a:pPr>
              <a:lnSpc>
                <a:spcPct val="80000"/>
              </a:lnSpc>
              <a:spcBef>
                <a:spcPct val="20000"/>
              </a:spcBef>
              <a:buFontTx/>
              <a:buChar char="•"/>
              <a:defRPr/>
            </a:pPr>
            <a:r>
              <a:rPr lang="en-GB" altLang="en-US" sz="1200" dirty="0" smtClean="0"/>
              <a:t>Fleeing</a:t>
            </a:r>
            <a:r>
              <a:rPr lang="en-GB" altLang="en-US" sz="1200" i="1" dirty="0" smtClean="0"/>
              <a:t> – running away</a:t>
            </a:r>
          </a:p>
          <a:p>
            <a:pPr>
              <a:lnSpc>
                <a:spcPct val="80000"/>
              </a:lnSpc>
              <a:spcBef>
                <a:spcPct val="20000"/>
              </a:spcBef>
              <a:buFontTx/>
              <a:buChar char="•"/>
              <a:defRPr/>
            </a:pPr>
            <a:r>
              <a:rPr lang="en-GB" altLang="en-US" sz="1200" dirty="0" smtClean="0"/>
              <a:t>Expelled</a:t>
            </a:r>
            <a:r>
              <a:rPr lang="en-GB" altLang="en-US" sz="1200" i="1" dirty="0" smtClean="0"/>
              <a:t> – forced out</a:t>
            </a:r>
          </a:p>
          <a:p>
            <a:pPr>
              <a:lnSpc>
                <a:spcPct val="80000"/>
              </a:lnSpc>
              <a:spcBef>
                <a:spcPct val="20000"/>
              </a:spcBef>
              <a:buFontTx/>
              <a:buChar char="•"/>
              <a:defRPr/>
            </a:pPr>
            <a:r>
              <a:rPr lang="en-GB" altLang="en-US" sz="1200" dirty="0" smtClean="0"/>
              <a:t>Multitudes</a:t>
            </a:r>
            <a:r>
              <a:rPr lang="en-GB" altLang="en-US" sz="1200" i="1" dirty="0" smtClean="0"/>
              <a:t> – lots and lots </a:t>
            </a:r>
          </a:p>
          <a:p>
            <a:pPr>
              <a:lnSpc>
                <a:spcPct val="80000"/>
              </a:lnSpc>
              <a:spcBef>
                <a:spcPct val="20000"/>
              </a:spcBef>
              <a:buFontTx/>
              <a:buChar char="•"/>
              <a:defRPr/>
            </a:pPr>
            <a:endParaRPr lang="en-GB" altLang="en-US" sz="1200" i="1" dirty="0" smtClean="0"/>
          </a:p>
        </p:txBody>
      </p:sp>
    </p:spTree>
    <p:extLst>
      <p:ext uri="{BB962C8B-B14F-4D97-AF65-F5344CB8AC3E}">
        <p14:creationId xmlns:p14="http://schemas.microsoft.com/office/powerpoint/2010/main" val="8123939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62"/>
          <p:cNvSpPr txBox="1">
            <a:spLocks noChangeArrowheads="1"/>
          </p:cNvSpPr>
          <p:nvPr/>
        </p:nvSpPr>
        <p:spPr bwMode="auto">
          <a:xfrm>
            <a:off x="95250" y="76200"/>
            <a:ext cx="4286250" cy="5706177"/>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a:lnSpc>
                <a:spcPct val="120000"/>
              </a:lnSpc>
              <a:spcBef>
                <a:spcPct val="0"/>
              </a:spcBef>
              <a:buFontTx/>
              <a:buNone/>
            </a:pPr>
            <a:r>
              <a:rPr lang="en-US" altLang="en-US" sz="1600" b="1" dirty="0" smtClean="0">
                <a:latin typeface="Book Antiqua" panose="02040602050305030304" pitchFamily="18" charset="0"/>
              </a:rPr>
              <a:t>The Symptoms of the Black Death</a:t>
            </a:r>
          </a:p>
          <a:p>
            <a:pPr algn="ctr">
              <a:lnSpc>
                <a:spcPct val="120000"/>
              </a:lnSpc>
              <a:spcBef>
                <a:spcPct val="0"/>
              </a:spcBef>
              <a:buFontTx/>
              <a:buNone/>
            </a:pPr>
            <a:endParaRPr lang="en-US" altLang="en-US" sz="1200" b="1" dirty="0" smtClean="0">
              <a:latin typeface="Book Antiqua" panose="02040602050305030304" pitchFamily="18" charset="0"/>
            </a:endParaRPr>
          </a:p>
          <a:p>
            <a:pPr>
              <a:lnSpc>
                <a:spcPct val="120000"/>
              </a:lnSpc>
              <a:spcBef>
                <a:spcPct val="0"/>
              </a:spcBef>
              <a:buFontTx/>
              <a:buNone/>
            </a:pPr>
            <a:r>
              <a:rPr lang="en-US" altLang="en-US" sz="1200" dirty="0" smtClean="0">
                <a:latin typeface="Comic Sans MS" panose="030F0702030302020204" pitchFamily="66" charset="0"/>
              </a:rPr>
              <a:t>“</a:t>
            </a:r>
            <a:r>
              <a:rPr lang="en-US" altLang="en-US" sz="1200" dirty="0">
                <a:latin typeface="Comic Sans MS" panose="030F0702030302020204" pitchFamily="66" charset="0"/>
              </a:rPr>
              <a:t>Those of both sexes who were in health, and in no fear of death, were struck by four savage blows to the flesh. First, out of the blue, a kind of chilly stiffness troubled their bodies. They felt a tingling sensation, as I they were being pricked by the points of arrows. The next stage was a fearsome attack which took the form of an extremely hard, solid boil. In some people this developed under the armpit and in others in the groin  (thigh). As it grew more solid, its burning heat caused the patients to fall into an acute and putrid fever, with severe headaches. As it intensified its extreme bitterness could have various effects In some cases it gave rise to an intolerable stench. In others it brought vomiting of blood, or swellings near the place from which the corrupt </a:t>
            </a:r>
            <a:r>
              <a:rPr lang="en-US" altLang="en-US" sz="1200" dirty="0" err="1">
                <a:latin typeface="Comic Sans MS" panose="030F0702030302020204" pitchFamily="66" charset="0"/>
              </a:rPr>
              <a:t>humour</a:t>
            </a:r>
            <a:r>
              <a:rPr lang="en-US" altLang="en-US" sz="1200" dirty="0">
                <a:latin typeface="Comic Sans MS" panose="030F0702030302020204" pitchFamily="66" charset="0"/>
              </a:rPr>
              <a:t> arose: on the back, across the chest, near the thigh. Some people lay as if in a drunken stupor and could not be roused… All these people were in danger of dying. Some people died on the very day illness took possession of them, others on the next day, others – the majority – between the third and the fifth day.”</a:t>
            </a:r>
          </a:p>
          <a:p>
            <a:pPr>
              <a:lnSpc>
                <a:spcPct val="120000"/>
              </a:lnSpc>
              <a:spcBef>
                <a:spcPct val="0"/>
              </a:spcBef>
              <a:buFontTx/>
              <a:buNone/>
            </a:pPr>
            <a:endParaRPr lang="en-US" altLang="en-US" sz="1200" dirty="0">
              <a:latin typeface="Book Antiqua" panose="02040602050305030304" pitchFamily="18" charset="0"/>
            </a:endParaRPr>
          </a:p>
          <a:p>
            <a:pPr algn="r">
              <a:lnSpc>
                <a:spcPct val="120000"/>
              </a:lnSpc>
              <a:spcBef>
                <a:spcPct val="0"/>
              </a:spcBef>
              <a:buFontTx/>
              <a:buNone/>
            </a:pPr>
            <a:r>
              <a:rPr lang="en-US" altLang="en-US" sz="1200" dirty="0">
                <a:latin typeface="Book Antiqua" panose="02040602050305030304" pitchFamily="18" charset="0"/>
              </a:rPr>
              <a:t>Gabriele de’ </a:t>
            </a:r>
            <a:r>
              <a:rPr lang="en-US" altLang="en-US" sz="1200" dirty="0" err="1" smtClean="0">
                <a:latin typeface="Book Antiqua" panose="02040602050305030304" pitchFamily="18" charset="0"/>
              </a:rPr>
              <a:t>Mussi</a:t>
            </a:r>
            <a:r>
              <a:rPr lang="en-US" altLang="en-US" sz="1200" dirty="0" smtClean="0">
                <a:latin typeface="Book Antiqua" panose="02040602050305030304" pitchFamily="18" charset="0"/>
              </a:rPr>
              <a:t>, writing about </a:t>
            </a:r>
          </a:p>
          <a:p>
            <a:pPr algn="r">
              <a:lnSpc>
                <a:spcPct val="120000"/>
              </a:lnSpc>
              <a:spcBef>
                <a:spcPct val="0"/>
              </a:spcBef>
              <a:buFontTx/>
              <a:buNone/>
            </a:pPr>
            <a:r>
              <a:rPr lang="en-US" altLang="en-US" sz="1200" dirty="0" smtClean="0">
                <a:latin typeface="Book Antiqua" panose="02040602050305030304" pitchFamily="18" charset="0"/>
              </a:rPr>
              <a:t>Black Death he </a:t>
            </a:r>
            <a:r>
              <a:rPr lang="en-US" altLang="en-US" sz="1200" dirty="0" err="1" smtClean="0">
                <a:latin typeface="Book Antiqua" panose="02040602050305030304" pitchFamily="18" charset="0"/>
              </a:rPr>
              <a:t>wirtnessed</a:t>
            </a:r>
            <a:r>
              <a:rPr lang="en-US" altLang="en-US" sz="1200" dirty="0" smtClean="0">
                <a:latin typeface="Book Antiqua" panose="02040602050305030304" pitchFamily="18" charset="0"/>
              </a:rPr>
              <a:t> in Sicily</a:t>
            </a:r>
            <a:endParaRPr lang="en-US" altLang="en-US" sz="1200" dirty="0">
              <a:latin typeface="Book Antiqua" panose="02040602050305030304" pitchFamily="18" charset="0"/>
            </a:endParaRPr>
          </a:p>
        </p:txBody>
      </p:sp>
      <p:sp>
        <p:nvSpPr>
          <p:cNvPr id="4" name="Text Box 62"/>
          <p:cNvSpPr txBox="1">
            <a:spLocks noChangeArrowheads="1"/>
          </p:cNvSpPr>
          <p:nvPr/>
        </p:nvSpPr>
        <p:spPr bwMode="auto">
          <a:xfrm>
            <a:off x="4629150" y="76199"/>
            <a:ext cx="4286250" cy="5706177"/>
          </a:xfrm>
          <a:prstGeom prst="rect">
            <a:avLst/>
          </a:prstGeom>
          <a:noFill/>
          <a:ln>
            <a:noFill/>
          </a:ln>
        </p:spPr>
        <p:txBody>
          <a:bodyPr wrap="square">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a:lnSpc>
                <a:spcPct val="120000"/>
              </a:lnSpc>
              <a:spcBef>
                <a:spcPct val="0"/>
              </a:spcBef>
              <a:buFontTx/>
              <a:buNone/>
            </a:pPr>
            <a:r>
              <a:rPr lang="en-US" altLang="en-US" sz="1600" b="1" dirty="0" smtClean="0">
                <a:latin typeface="Book Antiqua" panose="02040602050305030304" pitchFamily="18" charset="0"/>
              </a:rPr>
              <a:t>The Symptoms of the Black Death</a:t>
            </a:r>
          </a:p>
          <a:p>
            <a:pPr algn="ctr">
              <a:lnSpc>
                <a:spcPct val="120000"/>
              </a:lnSpc>
              <a:spcBef>
                <a:spcPct val="0"/>
              </a:spcBef>
              <a:buFontTx/>
              <a:buNone/>
            </a:pPr>
            <a:endParaRPr lang="en-US" altLang="en-US" sz="1200" b="1" dirty="0" smtClean="0">
              <a:latin typeface="Book Antiqua" panose="02040602050305030304" pitchFamily="18" charset="0"/>
            </a:endParaRPr>
          </a:p>
          <a:p>
            <a:pPr>
              <a:lnSpc>
                <a:spcPct val="120000"/>
              </a:lnSpc>
              <a:spcBef>
                <a:spcPct val="0"/>
              </a:spcBef>
              <a:buFontTx/>
              <a:buNone/>
            </a:pPr>
            <a:r>
              <a:rPr lang="en-US" altLang="en-US" sz="1200" dirty="0" smtClean="0">
                <a:latin typeface="Comic Sans MS" panose="030F0702030302020204" pitchFamily="66" charset="0"/>
              </a:rPr>
              <a:t>“</a:t>
            </a:r>
            <a:r>
              <a:rPr lang="en-US" altLang="en-US" sz="1200" dirty="0">
                <a:latin typeface="Comic Sans MS" panose="030F0702030302020204" pitchFamily="66" charset="0"/>
              </a:rPr>
              <a:t>Those of both sexes who were in health, and in no fear of death, were struck by four savage blows to the flesh. First, out of the blue, a kind of chilly stiffness troubled their bodies. They felt a tingling sensation, as I they were being pricked by the points of arrows. The next stage was a fearsome attack which took the form of an extremely hard, solid boil. In some people this developed under the armpit and in others in the groin  (thigh). As it grew more solid, its burning heat caused the patients to fall into an acute and putrid fever, with severe headaches. As it intensified its extreme bitterness could have various effects In some cases it gave rise to an intolerable stench. In others it brought vomiting of blood, or swellings near the place from which the corrupt </a:t>
            </a:r>
            <a:r>
              <a:rPr lang="en-US" altLang="en-US" sz="1200" dirty="0" err="1">
                <a:latin typeface="Comic Sans MS" panose="030F0702030302020204" pitchFamily="66" charset="0"/>
              </a:rPr>
              <a:t>humour</a:t>
            </a:r>
            <a:r>
              <a:rPr lang="en-US" altLang="en-US" sz="1200" dirty="0">
                <a:latin typeface="Comic Sans MS" panose="030F0702030302020204" pitchFamily="66" charset="0"/>
              </a:rPr>
              <a:t> arose: on the back, across the chest, near the thigh. Some people lay as if in a drunken stupor and could not be roused… All these people were in danger of dying. Some people died on the very day illness took possession of them, others on the next day, others – the majority – between the third and the fifth day.”</a:t>
            </a:r>
          </a:p>
          <a:p>
            <a:pPr>
              <a:lnSpc>
                <a:spcPct val="120000"/>
              </a:lnSpc>
              <a:spcBef>
                <a:spcPct val="0"/>
              </a:spcBef>
              <a:buFontTx/>
              <a:buNone/>
            </a:pPr>
            <a:endParaRPr lang="en-US" altLang="en-US" sz="1200" dirty="0">
              <a:latin typeface="Book Antiqua" panose="02040602050305030304" pitchFamily="18" charset="0"/>
            </a:endParaRPr>
          </a:p>
          <a:p>
            <a:pPr algn="r">
              <a:lnSpc>
                <a:spcPct val="120000"/>
              </a:lnSpc>
              <a:spcBef>
                <a:spcPct val="0"/>
              </a:spcBef>
              <a:buFontTx/>
              <a:buNone/>
            </a:pPr>
            <a:r>
              <a:rPr lang="en-US" altLang="en-US" sz="1200" dirty="0">
                <a:latin typeface="Book Antiqua" panose="02040602050305030304" pitchFamily="18" charset="0"/>
              </a:rPr>
              <a:t>Gabriele de’ </a:t>
            </a:r>
            <a:r>
              <a:rPr lang="en-US" altLang="en-US" sz="1200" dirty="0" err="1" smtClean="0">
                <a:latin typeface="Book Antiqua" panose="02040602050305030304" pitchFamily="18" charset="0"/>
              </a:rPr>
              <a:t>Mussi</a:t>
            </a:r>
            <a:r>
              <a:rPr lang="en-US" altLang="en-US" sz="1200" dirty="0" smtClean="0">
                <a:latin typeface="Book Antiqua" panose="02040602050305030304" pitchFamily="18" charset="0"/>
              </a:rPr>
              <a:t>, writing about </a:t>
            </a:r>
          </a:p>
          <a:p>
            <a:pPr algn="r">
              <a:lnSpc>
                <a:spcPct val="120000"/>
              </a:lnSpc>
              <a:spcBef>
                <a:spcPct val="0"/>
              </a:spcBef>
              <a:buFontTx/>
              <a:buNone/>
            </a:pPr>
            <a:r>
              <a:rPr lang="en-US" altLang="en-US" sz="1200" dirty="0" smtClean="0">
                <a:latin typeface="Book Antiqua" panose="02040602050305030304" pitchFamily="18" charset="0"/>
              </a:rPr>
              <a:t>Black Death he </a:t>
            </a:r>
            <a:r>
              <a:rPr lang="en-US" altLang="en-US" sz="1200" dirty="0" err="1" smtClean="0">
                <a:latin typeface="Book Antiqua" panose="02040602050305030304" pitchFamily="18" charset="0"/>
              </a:rPr>
              <a:t>wirtnessed</a:t>
            </a:r>
            <a:r>
              <a:rPr lang="en-US" altLang="en-US" sz="1200" dirty="0" smtClean="0">
                <a:latin typeface="Book Antiqua" panose="02040602050305030304" pitchFamily="18" charset="0"/>
              </a:rPr>
              <a:t> in Sicily</a:t>
            </a:r>
            <a:endParaRPr lang="en-US" altLang="en-US" sz="1200" dirty="0">
              <a:latin typeface="Book Antiqua" panose="02040602050305030304" pitchFamily="18" charset="0"/>
            </a:endParaRPr>
          </a:p>
        </p:txBody>
      </p:sp>
    </p:spTree>
    <p:extLst>
      <p:ext uri="{BB962C8B-B14F-4D97-AF65-F5344CB8AC3E}">
        <p14:creationId xmlns:p14="http://schemas.microsoft.com/office/powerpoint/2010/main" val="32494175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3"/>
          <p:cNvSpPr txBox="1">
            <a:spLocks noChangeArrowheads="1"/>
          </p:cNvSpPr>
          <p:nvPr/>
        </p:nvSpPr>
        <p:spPr bwMode="auto">
          <a:xfrm>
            <a:off x="3175" y="20638"/>
            <a:ext cx="9140825" cy="427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1600">
                <a:latin typeface="Book Antiqua" panose="02040602050305030304" pitchFamily="18" charset="0"/>
              </a:rPr>
              <a:t>It is mid May1349, just two months after the pestilence first arrived in Walsham. In 1348 Walsham contained around 1,500 souls.  Now less than half remain alive. At its height, fifty villagers died a day. Since Easter day, the bells of the church have tolled more and more deaths. Now they are heard less often, but only because Father John, for the sake of morale as well as a lack of bell ringers instructed that each toll should now announce a multitude of deaths.</a:t>
            </a:r>
          </a:p>
          <a:p>
            <a:pPr>
              <a:spcBef>
                <a:spcPct val="0"/>
              </a:spcBef>
              <a:buFontTx/>
              <a:buNone/>
            </a:pPr>
            <a:endParaRPr lang="en-GB" altLang="en-US" sz="1600">
              <a:latin typeface="Book Antiqua" panose="02040602050305030304" pitchFamily="18" charset="0"/>
            </a:endParaRPr>
          </a:p>
          <a:p>
            <a:pPr>
              <a:spcBef>
                <a:spcPct val="0"/>
              </a:spcBef>
              <a:buFontTx/>
              <a:buNone/>
            </a:pPr>
            <a:r>
              <a:rPr lang="en-GB" altLang="en-US" sz="1600">
                <a:latin typeface="Book Antiqua" panose="02040602050305030304" pitchFamily="18" charset="0"/>
              </a:rPr>
              <a:t>So great is the multitude of dead and dying that the very fabric of daily existence threatens to fall apart. Those who live near the church talk about the stench that comes from the freshly dug burial pits. So ceaseless are the burials, they take place at night as well as during the day. But there are few now who are willing to handle the dead. Some, so desperate were they to avoid infection, threw the bodies of their loved ones into ditches and fields, where they were collected like rubbish and thrown in common pits. </a:t>
            </a:r>
          </a:p>
          <a:p>
            <a:pPr>
              <a:spcBef>
                <a:spcPct val="0"/>
              </a:spcBef>
              <a:buFontTx/>
              <a:buNone/>
            </a:pPr>
            <a:endParaRPr lang="en-GB" altLang="en-US" sz="1600">
              <a:latin typeface="Book Antiqua" panose="02040602050305030304" pitchFamily="18" charset="0"/>
            </a:endParaRPr>
          </a:p>
          <a:p>
            <a:pPr>
              <a:spcBef>
                <a:spcPct val="0"/>
              </a:spcBef>
              <a:buFontTx/>
              <a:buNone/>
            </a:pPr>
            <a:r>
              <a:rPr lang="en-GB" altLang="en-US" sz="1600">
                <a:latin typeface="Book Antiqua" panose="02040602050305030304" pitchFamily="18" charset="0"/>
              </a:rPr>
              <a:t>It seemed to even the most sober men and women that the end of the world might be coming, and that, within the space of a few months, the whole of humankind would be wiped out. Vacant cottages, overgrown fields and deserted farms surrounded the village. Families which had been present in the village since time out of mind had disappeared entirely.</a:t>
            </a:r>
          </a:p>
        </p:txBody>
      </p:sp>
      <p:sp>
        <p:nvSpPr>
          <p:cNvPr id="32771" name="TextBox 1"/>
          <p:cNvSpPr txBox="1">
            <a:spLocks noChangeArrowheads="1"/>
          </p:cNvSpPr>
          <p:nvPr/>
        </p:nvSpPr>
        <p:spPr bwMode="auto">
          <a:xfrm>
            <a:off x="0" y="4298950"/>
            <a:ext cx="9393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1600" b="1"/>
              <a:t>From ‘The Black Death: A Personal History’ by John Hatcher, 2009</a:t>
            </a:r>
          </a:p>
        </p:txBody>
      </p:sp>
      <p:sp>
        <p:nvSpPr>
          <p:cNvPr id="32772" name="TextBox 1"/>
          <p:cNvSpPr txBox="1">
            <a:spLocks noChangeArrowheads="1"/>
          </p:cNvSpPr>
          <p:nvPr/>
        </p:nvSpPr>
        <p:spPr bwMode="auto">
          <a:xfrm>
            <a:off x="360363" y="4637088"/>
            <a:ext cx="842645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1800"/>
              <a:t>Based on John Hatcher’s account what words would you use to describe life as a result of the plague?</a:t>
            </a:r>
          </a:p>
          <a:p>
            <a:pPr>
              <a:spcBef>
                <a:spcPct val="0"/>
              </a:spcBef>
              <a:buFontTx/>
              <a:buNone/>
            </a:pPr>
            <a:endParaRPr lang="en-GB" altLang="en-US" sz="1800"/>
          </a:p>
          <a:p>
            <a:pPr>
              <a:spcBef>
                <a:spcPct val="0"/>
              </a:spcBef>
              <a:buFontTx/>
              <a:buNone/>
            </a:pPr>
            <a:r>
              <a:rPr lang="en-GB" altLang="en-US" sz="1800"/>
              <a:t>Awful		exciting		boring		interesting	tiring</a:t>
            </a:r>
          </a:p>
          <a:p>
            <a:pPr>
              <a:spcBef>
                <a:spcPct val="0"/>
              </a:spcBef>
              <a:buFontTx/>
              <a:buNone/>
            </a:pPr>
            <a:r>
              <a:rPr lang="en-GB" altLang="en-US" sz="1800"/>
              <a:t>	easy		hard		better		worse</a:t>
            </a:r>
          </a:p>
          <a:p>
            <a:pPr>
              <a:spcBef>
                <a:spcPct val="0"/>
              </a:spcBef>
              <a:buFontTx/>
              <a:buNone/>
            </a:pPr>
            <a:r>
              <a:rPr lang="en-GB" altLang="en-US" sz="1800"/>
              <a:t>Cleaner		dirtier				scary		different	</a:t>
            </a:r>
          </a:p>
          <a:p>
            <a:pPr>
              <a:spcBef>
                <a:spcPct val="0"/>
              </a:spcBef>
              <a:buFontTx/>
              <a:buNone/>
            </a:pPr>
            <a:r>
              <a:rPr lang="en-GB" altLang="en-US" sz="1800"/>
              <a:t>	quieter		more religious			busier</a:t>
            </a:r>
          </a:p>
        </p:txBody>
      </p:sp>
    </p:spTree>
    <p:extLst>
      <p:ext uri="{BB962C8B-B14F-4D97-AF65-F5344CB8AC3E}">
        <p14:creationId xmlns:p14="http://schemas.microsoft.com/office/powerpoint/2010/main" val="1880719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altLang="en-US" smtClean="0"/>
          </a:p>
        </p:txBody>
      </p:sp>
      <p:sp>
        <p:nvSpPr>
          <p:cNvPr id="6147" name="Content Placeholder 2"/>
          <p:cNvSpPr>
            <a:spLocks noGrp="1"/>
          </p:cNvSpPr>
          <p:nvPr>
            <p:ph idx="1"/>
          </p:nvPr>
        </p:nvSpPr>
        <p:spPr/>
        <p:txBody>
          <a:bodyPr/>
          <a:lstStyle/>
          <a:p>
            <a:endParaRPr lang="en-US" altLang="en-US" smtClean="0"/>
          </a:p>
        </p:txBody>
      </p:sp>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TextBox 6"/>
          <p:cNvSpPr txBox="1">
            <a:spLocks noChangeArrowheads="1"/>
          </p:cNvSpPr>
          <p:nvPr/>
        </p:nvSpPr>
        <p:spPr bwMode="auto">
          <a:xfrm>
            <a:off x="114301" y="5896400"/>
            <a:ext cx="2762250" cy="830997"/>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2400" dirty="0"/>
              <a:t>What can you SEE in this </a:t>
            </a:r>
            <a:r>
              <a:rPr lang="en-GB" altLang="en-US" sz="2400" dirty="0" smtClean="0"/>
              <a:t>picture?</a:t>
            </a:r>
            <a:endParaRPr lang="en-GB" altLang="en-US" sz="2400" dirty="0"/>
          </a:p>
        </p:txBody>
      </p:sp>
      <p:pic>
        <p:nvPicPr>
          <p:cNvPr id="6150" name="Picture 4"/>
          <p:cNvPicPr>
            <a:picLocks noChangeAspect="1" noChangeArrowheads="1"/>
          </p:cNvPicPr>
          <p:nvPr/>
        </p:nvPicPr>
        <p:blipFill>
          <a:blip r:embed="rId3">
            <a:extLst>
              <a:ext uri="{28A0092B-C50C-407E-A947-70E740481C1C}">
                <a14:useLocalDpi xmlns:a14="http://schemas.microsoft.com/office/drawing/2010/main" val="0"/>
              </a:ext>
            </a:extLst>
          </a:blip>
          <a:srcRect l="65659" t="65627" r="29617" b="27023"/>
          <a:stretch>
            <a:fillRect/>
          </a:stretch>
        </p:blipFill>
        <p:spPr bwMode="auto">
          <a:xfrm>
            <a:off x="6783388" y="4708525"/>
            <a:ext cx="4318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6"/>
          <p:cNvSpPr txBox="1">
            <a:spLocks noChangeArrowheads="1"/>
          </p:cNvSpPr>
          <p:nvPr/>
        </p:nvSpPr>
        <p:spPr bwMode="auto">
          <a:xfrm>
            <a:off x="1747838" y="2705725"/>
            <a:ext cx="5648323" cy="144655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4400" dirty="0" smtClean="0"/>
              <a:t>THE BLACK DEATH</a:t>
            </a:r>
          </a:p>
          <a:p>
            <a:pPr algn="ctr">
              <a:spcBef>
                <a:spcPct val="0"/>
              </a:spcBef>
              <a:buFontTx/>
              <a:buNone/>
            </a:pPr>
            <a:r>
              <a:rPr lang="en-GB" altLang="en-US" sz="4400" dirty="0" smtClean="0"/>
              <a:t>1348-1350</a:t>
            </a:r>
            <a:endParaRPr lang="en-GB" altLang="en-US" sz="4400" dirty="0"/>
          </a:p>
        </p:txBody>
      </p:sp>
    </p:spTree>
    <p:extLst>
      <p:ext uri="{BB962C8B-B14F-4D97-AF65-F5344CB8AC3E}">
        <p14:creationId xmlns:p14="http://schemas.microsoft.com/office/powerpoint/2010/main" val="1569362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3"/>
          <p:cNvSpPr txBox="1">
            <a:spLocks noChangeArrowheads="1"/>
          </p:cNvSpPr>
          <p:nvPr/>
        </p:nvSpPr>
        <p:spPr bwMode="auto">
          <a:xfrm>
            <a:off x="3175" y="20638"/>
            <a:ext cx="9140825" cy="4016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1500" dirty="0">
                <a:latin typeface="Comic Sans MS" panose="030F0702030302020204" pitchFamily="66" charset="0"/>
              </a:rPr>
              <a:t>It is mid May 1349, just two months after the Black Death first arrived. In 1348 the village contained around 1,500 people.  Now less than half remain alive. At its height, fifty villagers died a day. Since Easter day, the bells of the church have tolled more and more deaths. Now they are heard less often, but only because Father John, for the sake of keeping peoples’ spirits up as well as a lack of bell ringers instructed that each toll should now announce a number of deaths.</a:t>
            </a:r>
          </a:p>
          <a:p>
            <a:pPr>
              <a:spcBef>
                <a:spcPct val="0"/>
              </a:spcBef>
              <a:buFontTx/>
              <a:buNone/>
            </a:pPr>
            <a:endParaRPr lang="en-GB" altLang="en-US" sz="1500" dirty="0">
              <a:latin typeface="Comic Sans MS" panose="030F0702030302020204" pitchFamily="66" charset="0"/>
            </a:endParaRPr>
          </a:p>
          <a:p>
            <a:pPr>
              <a:spcBef>
                <a:spcPct val="0"/>
              </a:spcBef>
              <a:buFontTx/>
              <a:buNone/>
            </a:pPr>
            <a:r>
              <a:rPr lang="en-GB" altLang="en-US" sz="1500" dirty="0">
                <a:latin typeface="Comic Sans MS" panose="030F0702030302020204" pitchFamily="66" charset="0"/>
              </a:rPr>
              <a:t>So great is the multitude of dead and dying that the very reality of daily existence threatens to fall apart. Those who live near the church talk about the stench that comes from the freshly dug burial pits. So endless are the burials, they take place at night as well as during the day. But few people are willing to handle the dead. Some, were so desperate to avoid infection, that they threw the bodies of their loved ones into ditches and fields, where they were collected like rubbish and thrown in common Plague pits. </a:t>
            </a:r>
          </a:p>
          <a:p>
            <a:pPr>
              <a:spcBef>
                <a:spcPct val="0"/>
              </a:spcBef>
              <a:buFontTx/>
              <a:buNone/>
            </a:pPr>
            <a:endParaRPr lang="en-GB" altLang="en-US" sz="1500" dirty="0">
              <a:latin typeface="Comic Sans MS" panose="030F0702030302020204" pitchFamily="66" charset="0"/>
            </a:endParaRPr>
          </a:p>
          <a:p>
            <a:pPr>
              <a:spcBef>
                <a:spcPct val="0"/>
              </a:spcBef>
              <a:buFontTx/>
              <a:buNone/>
            </a:pPr>
            <a:r>
              <a:rPr lang="en-GB" altLang="en-US" sz="1500" dirty="0">
                <a:latin typeface="Comic Sans MS" panose="030F0702030302020204" pitchFamily="66" charset="0"/>
              </a:rPr>
              <a:t>It seemed to even the most sensible men and women that the end of the world might be coming, and that, within the space of a few months, the whole of humankind would be wiped out. Empty cottages, overgrown fields and deserted farms surrounded the village. Families which had been present in the village for over 50 years had disappeared entirely.</a:t>
            </a:r>
          </a:p>
        </p:txBody>
      </p:sp>
      <p:sp>
        <p:nvSpPr>
          <p:cNvPr id="34819" name="TextBox 1"/>
          <p:cNvSpPr txBox="1">
            <a:spLocks noChangeArrowheads="1"/>
          </p:cNvSpPr>
          <p:nvPr/>
        </p:nvSpPr>
        <p:spPr bwMode="auto">
          <a:xfrm>
            <a:off x="0" y="4298950"/>
            <a:ext cx="9393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1600" b="1"/>
              <a:t>From ‘The Black Death: A Personal History’ by John Hatcher, 2009</a:t>
            </a:r>
          </a:p>
        </p:txBody>
      </p:sp>
      <p:sp>
        <p:nvSpPr>
          <p:cNvPr id="34820" name="TextBox 1"/>
          <p:cNvSpPr txBox="1">
            <a:spLocks noChangeArrowheads="1"/>
          </p:cNvSpPr>
          <p:nvPr/>
        </p:nvSpPr>
        <p:spPr bwMode="auto">
          <a:xfrm>
            <a:off x="360363" y="4637088"/>
            <a:ext cx="842645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1800"/>
              <a:t>Based on John Hatcher’s account what words would you use to describe life as a result of the plague?</a:t>
            </a:r>
          </a:p>
          <a:p>
            <a:pPr>
              <a:spcBef>
                <a:spcPct val="0"/>
              </a:spcBef>
              <a:buFontTx/>
              <a:buNone/>
            </a:pPr>
            <a:endParaRPr lang="en-GB" altLang="en-US" sz="1800"/>
          </a:p>
          <a:p>
            <a:pPr>
              <a:spcBef>
                <a:spcPct val="0"/>
              </a:spcBef>
              <a:buFontTx/>
              <a:buNone/>
            </a:pPr>
            <a:r>
              <a:rPr lang="en-GB" altLang="en-US" sz="1800"/>
              <a:t>Awful		exciting		boring		interesting	tiring</a:t>
            </a:r>
          </a:p>
          <a:p>
            <a:pPr>
              <a:spcBef>
                <a:spcPct val="0"/>
              </a:spcBef>
              <a:buFontTx/>
              <a:buNone/>
            </a:pPr>
            <a:r>
              <a:rPr lang="en-GB" altLang="en-US" sz="1800"/>
              <a:t>	easy		hard		better		worse</a:t>
            </a:r>
          </a:p>
          <a:p>
            <a:pPr>
              <a:spcBef>
                <a:spcPct val="0"/>
              </a:spcBef>
              <a:buFontTx/>
              <a:buNone/>
            </a:pPr>
            <a:r>
              <a:rPr lang="en-GB" altLang="en-US" sz="1800"/>
              <a:t>Cleaner		dirtier				scary		different	</a:t>
            </a:r>
          </a:p>
          <a:p>
            <a:pPr>
              <a:spcBef>
                <a:spcPct val="0"/>
              </a:spcBef>
              <a:buFontTx/>
              <a:buNone/>
            </a:pPr>
            <a:r>
              <a:rPr lang="en-GB" altLang="en-US" sz="1800"/>
              <a:t>	quieter		more religious			busier</a:t>
            </a:r>
          </a:p>
        </p:txBody>
      </p:sp>
    </p:spTree>
    <p:extLst>
      <p:ext uri="{BB962C8B-B14F-4D97-AF65-F5344CB8AC3E}">
        <p14:creationId xmlns:p14="http://schemas.microsoft.com/office/powerpoint/2010/main" val="4522083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9698" name="Content Placeholder 2"/>
          <p:cNvSpPr>
            <a:spLocks noGrp="1"/>
          </p:cNvSpPr>
          <p:nvPr>
            <p:ph idx="1"/>
          </p:nvPr>
        </p:nvSpPr>
        <p:spPr>
          <a:xfrm>
            <a:off x="0" y="-9525"/>
            <a:ext cx="9144000" cy="6867525"/>
          </a:xfrm>
        </p:spPr>
        <p:txBody>
          <a:bodyPr>
            <a:normAutofit lnSpcReduction="10000"/>
          </a:bodyPr>
          <a:lstStyle/>
          <a:p>
            <a:pPr marL="0" indent="0">
              <a:buFontTx/>
              <a:buNone/>
            </a:pPr>
            <a:r>
              <a:rPr lang="en-GB" altLang="en-US" sz="1300" b="1" dirty="0" smtClean="0"/>
              <a:t>Key words:</a:t>
            </a:r>
          </a:p>
          <a:p>
            <a:pPr marL="0" indent="0">
              <a:buFontTx/>
              <a:buNone/>
            </a:pPr>
            <a:r>
              <a:rPr lang="en-GB" altLang="en-US" sz="1300" b="1" i="1" dirty="0" smtClean="0"/>
              <a:t>Pestilence:</a:t>
            </a:r>
            <a:r>
              <a:rPr lang="en-GB" altLang="en-US" sz="1300" dirty="0" smtClean="0"/>
              <a:t> The Plague.</a:t>
            </a:r>
          </a:p>
          <a:p>
            <a:pPr marL="0" indent="0">
              <a:buFontTx/>
              <a:buNone/>
            </a:pPr>
            <a:r>
              <a:rPr lang="en-GB" altLang="en-US" sz="1300" b="1" i="1" dirty="0" smtClean="0"/>
              <a:t>Confession: </a:t>
            </a:r>
            <a:r>
              <a:rPr lang="en-GB" altLang="en-US" sz="1300" dirty="0" smtClean="0"/>
              <a:t>Going to the priest, telling him your sins and asking for forgiveness.</a:t>
            </a:r>
          </a:p>
          <a:p>
            <a:pPr marL="0" indent="0">
              <a:buFontTx/>
              <a:buNone/>
            </a:pPr>
            <a:r>
              <a:rPr lang="en-GB" altLang="en-US" sz="1300" b="1" i="1" dirty="0" smtClean="0"/>
              <a:t>Mass: </a:t>
            </a:r>
            <a:r>
              <a:rPr lang="en-GB" altLang="en-US" sz="1300" dirty="0" smtClean="0"/>
              <a:t>The church service in the middle ages.</a:t>
            </a:r>
          </a:p>
          <a:p>
            <a:pPr marL="0" indent="0">
              <a:buFontTx/>
              <a:buNone/>
            </a:pPr>
            <a:r>
              <a:rPr lang="en-GB" altLang="en-US" sz="1300" b="1" i="1" dirty="0" smtClean="0"/>
              <a:t>Devout:</a:t>
            </a:r>
            <a:r>
              <a:rPr lang="en-GB" altLang="en-US" sz="1300" dirty="0" smtClean="0"/>
              <a:t> Someone who is very religious.</a:t>
            </a:r>
          </a:p>
          <a:p>
            <a:pPr marL="0" indent="0">
              <a:buFontTx/>
              <a:buNone/>
            </a:pPr>
            <a:r>
              <a:rPr lang="en-GB" altLang="en-US" sz="1300" b="1" i="1" dirty="0" smtClean="0"/>
              <a:t>Hysteria:</a:t>
            </a:r>
            <a:r>
              <a:rPr lang="en-GB" altLang="en-US" sz="1300" dirty="0" smtClean="0"/>
              <a:t> Crazy/mad panic.</a:t>
            </a:r>
          </a:p>
          <a:p>
            <a:pPr marL="0" indent="0">
              <a:buFontTx/>
              <a:buNone/>
            </a:pPr>
            <a:r>
              <a:rPr lang="en-GB" altLang="en-US" sz="1300" b="1" i="1" dirty="0" smtClean="0"/>
              <a:t>Mortal/Mortality:</a:t>
            </a:r>
            <a:r>
              <a:rPr lang="en-GB" altLang="en-US" sz="1300" dirty="0" smtClean="0"/>
              <a:t> Being mortal means that you are going to die one day.</a:t>
            </a:r>
          </a:p>
          <a:p>
            <a:pPr marL="0" indent="0">
              <a:buFontTx/>
              <a:buNone/>
            </a:pPr>
            <a:r>
              <a:rPr lang="en-GB" altLang="en-US" sz="1300" b="1" i="1" dirty="0" smtClean="0"/>
              <a:t>Censures/chastises:</a:t>
            </a:r>
            <a:r>
              <a:rPr lang="en-GB" altLang="en-US" sz="1300" dirty="0" smtClean="0"/>
              <a:t> Telling someone off.</a:t>
            </a:r>
          </a:p>
          <a:p>
            <a:pPr marL="0" indent="0">
              <a:buFontTx/>
              <a:buNone/>
            </a:pPr>
            <a:r>
              <a:rPr lang="en-GB" altLang="en-US" sz="1300" b="1" i="1" dirty="0" smtClean="0"/>
              <a:t>Famine:</a:t>
            </a:r>
            <a:r>
              <a:rPr lang="en-GB" altLang="en-US" sz="1300" dirty="0" smtClean="0"/>
              <a:t> When all the crops die and there is no food.</a:t>
            </a:r>
          </a:p>
          <a:p>
            <a:pPr marL="0" indent="0">
              <a:buFontTx/>
              <a:buNone/>
            </a:pPr>
            <a:r>
              <a:rPr lang="en-GB" altLang="en-US" sz="1300" b="1" i="1" dirty="0" smtClean="0"/>
              <a:t>Condemned:</a:t>
            </a:r>
            <a:r>
              <a:rPr lang="en-GB" altLang="en-US" sz="1300" dirty="0" smtClean="0"/>
              <a:t> Bad things are going to happen to you.</a:t>
            </a:r>
          </a:p>
          <a:p>
            <a:pPr marL="0" indent="0">
              <a:buFontTx/>
              <a:buNone/>
            </a:pPr>
            <a:r>
              <a:rPr lang="en-GB" altLang="en-US" sz="1300" b="1" i="1" dirty="0" smtClean="0"/>
              <a:t>Wretched:</a:t>
            </a:r>
            <a:r>
              <a:rPr lang="en-GB" altLang="en-US" sz="1300" dirty="0" smtClean="0"/>
              <a:t> Very poor and lowly.  Someone who is wretched has lost everything.</a:t>
            </a:r>
          </a:p>
          <a:p>
            <a:pPr marL="0" indent="0">
              <a:buFontTx/>
              <a:buNone/>
            </a:pPr>
            <a:r>
              <a:rPr lang="en-GB" altLang="en-US" sz="1300" b="1" i="1" dirty="0" smtClean="0"/>
              <a:t>Pilgrimage:</a:t>
            </a:r>
            <a:r>
              <a:rPr lang="en-GB" altLang="en-US" sz="1300" dirty="0" smtClean="0"/>
              <a:t> A religious journey to a holy place.</a:t>
            </a:r>
          </a:p>
          <a:p>
            <a:pPr marL="0" indent="0">
              <a:buFontTx/>
              <a:buNone/>
            </a:pPr>
            <a:r>
              <a:rPr lang="en-GB" altLang="en-US" sz="1400" b="1" dirty="0"/>
              <a:t>Types of villagers:</a:t>
            </a:r>
          </a:p>
          <a:p>
            <a:pPr marL="0" indent="0">
              <a:buFontTx/>
              <a:buNone/>
            </a:pPr>
            <a:r>
              <a:rPr lang="en-GB" altLang="en-US" sz="1400" b="1" dirty="0" err="1"/>
              <a:t>Villein</a:t>
            </a:r>
            <a:r>
              <a:rPr lang="en-GB" altLang="en-US" sz="1400" b="1" dirty="0"/>
              <a:t> (peasant): </a:t>
            </a:r>
            <a:r>
              <a:rPr lang="en-GB" altLang="en-US" sz="1400" i="1" dirty="0"/>
              <a:t>Someone who </a:t>
            </a:r>
            <a:r>
              <a:rPr lang="en-GB" altLang="en-US" sz="1400" b="1" i="1" dirty="0"/>
              <a:t>holds</a:t>
            </a:r>
            <a:r>
              <a:rPr lang="en-GB" altLang="en-US" sz="1400" i="1" dirty="0"/>
              <a:t> land from the Lord. Someone who is owned by the Lord and has to ask his permission to do almost everything.</a:t>
            </a:r>
          </a:p>
          <a:p>
            <a:pPr marL="0" indent="0">
              <a:buFontTx/>
              <a:buNone/>
            </a:pPr>
            <a:r>
              <a:rPr lang="en-GB" altLang="en-US" sz="1400" b="1" dirty="0"/>
              <a:t>Freeman (peasant): </a:t>
            </a:r>
            <a:r>
              <a:rPr lang="en-GB" altLang="en-US" sz="1400" i="1" dirty="0"/>
              <a:t>Someone who </a:t>
            </a:r>
            <a:r>
              <a:rPr lang="en-GB" altLang="en-US" sz="1400" b="1" i="1" dirty="0"/>
              <a:t>rents</a:t>
            </a:r>
            <a:r>
              <a:rPr lang="en-GB" altLang="en-US" sz="1400" i="1" dirty="0"/>
              <a:t> land from the Lord, who can leave the village whenever they like.</a:t>
            </a:r>
          </a:p>
          <a:p>
            <a:pPr marL="0" indent="0">
              <a:buFontTx/>
              <a:buNone/>
            </a:pPr>
            <a:r>
              <a:rPr lang="en-GB" altLang="en-US" sz="1400" b="1" dirty="0"/>
              <a:t>Tenant (peasant): </a:t>
            </a:r>
            <a:r>
              <a:rPr lang="en-GB" altLang="en-US" sz="1400" i="1" dirty="0"/>
              <a:t>A person who works on someone else’s land and has to carry out some regular duties as part of this such as mending local roads.</a:t>
            </a:r>
          </a:p>
          <a:p>
            <a:pPr marL="0" indent="0">
              <a:buFontTx/>
              <a:buNone/>
            </a:pPr>
            <a:r>
              <a:rPr lang="en-GB" altLang="en-US" sz="1400" b="1" i="1" dirty="0"/>
              <a:t>Reeve</a:t>
            </a:r>
            <a:r>
              <a:rPr lang="en-GB" altLang="en-US" sz="1400" i="1" dirty="0"/>
              <a:t> – a peasant who oversees the work of other peasants, responsible for some finances of the manor, appointed once a year by the Lord of the manor but in some places elected by other peasants.</a:t>
            </a:r>
          </a:p>
          <a:p>
            <a:pPr marL="0" indent="0">
              <a:buFontTx/>
              <a:buNone/>
            </a:pPr>
            <a:r>
              <a:rPr lang="en-GB" altLang="en-US" sz="1400" b="1" i="1" dirty="0"/>
              <a:t>Steward</a:t>
            </a:r>
            <a:r>
              <a:rPr lang="en-GB" altLang="en-US" sz="1400" i="1" dirty="0"/>
              <a:t> – the Lord’s representative, manager of his household and the estate. If the Lord isn’t there, people answer to the Steward in his name.</a:t>
            </a:r>
          </a:p>
          <a:p>
            <a:pPr marL="0" indent="0">
              <a:buFontTx/>
              <a:buNone/>
            </a:pPr>
            <a:r>
              <a:rPr lang="en-GB" altLang="en-US" sz="1400" b="1" i="1" dirty="0"/>
              <a:t>Hayward – </a:t>
            </a:r>
            <a:r>
              <a:rPr lang="en-GB" altLang="en-US" sz="1400" i="1" dirty="0"/>
              <a:t>responsible for monitoring the work done in the fields.</a:t>
            </a:r>
            <a:endParaRPr lang="en-GB" altLang="en-US" sz="1400" b="1" i="1" dirty="0"/>
          </a:p>
          <a:p>
            <a:pPr marL="0" indent="0">
              <a:buFontTx/>
              <a:buNone/>
            </a:pPr>
            <a:r>
              <a:rPr lang="en-GB" altLang="en-US" sz="1400" b="1" i="1" dirty="0"/>
              <a:t>Demesne</a:t>
            </a:r>
            <a:r>
              <a:rPr lang="en-GB" altLang="en-US" sz="1400" i="1" dirty="0"/>
              <a:t> – land owned by and farmed for the Lord.</a:t>
            </a:r>
          </a:p>
          <a:p>
            <a:pPr marL="0" indent="0">
              <a:buFontTx/>
              <a:buNone/>
            </a:pPr>
            <a:endParaRPr lang="en-GB" altLang="en-US" sz="1300" b="1" i="1" dirty="0" smtClean="0"/>
          </a:p>
        </p:txBody>
      </p:sp>
    </p:spTree>
    <p:extLst>
      <p:ext uri="{BB962C8B-B14F-4D97-AF65-F5344CB8AC3E}">
        <p14:creationId xmlns:p14="http://schemas.microsoft.com/office/powerpoint/2010/main" val="1113469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1"/>
          <p:cNvSpPr txBox="1">
            <a:spLocks/>
          </p:cNvSpPr>
          <p:nvPr/>
        </p:nvSpPr>
        <p:spPr bwMode="auto">
          <a:xfrm>
            <a:off x="0" y="0"/>
            <a:ext cx="9144000"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a:spcBef>
                <a:spcPct val="0"/>
              </a:spcBef>
              <a:buFontTx/>
              <a:buNone/>
            </a:pPr>
            <a:r>
              <a:rPr lang="en-GB" altLang="en-US" sz="2800" dirty="0"/>
              <a:t>Where did the disease come from</a:t>
            </a:r>
            <a:r>
              <a:rPr lang="en-GB" altLang="en-US" sz="2800" dirty="0" smtClean="0"/>
              <a:t>? How did it spread?</a:t>
            </a:r>
            <a:endParaRPr lang="en-GB" altLang="en-US" sz="2800" dirty="0"/>
          </a:p>
        </p:txBody>
      </p:sp>
      <p:pic>
        <p:nvPicPr>
          <p:cNvPr id="7172" name="Picture 2" descr="http://0.tqn.com/d/historymedren/1/0/Y/9/msAsiaBDa.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38693"/>
            <a:ext cx="9144000" cy="601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25072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rotWithShape="1">
          <a:blip r:embed="rId2"/>
          <a:srcRect l="8360" t="18359" r="9765" b="9961"/>
          <a:stretch/>
        </p:blipFill>
        <p:spPr>
          <a:xfrm>
            <a:off x="0" y="0"/>
            <a:ext cx="9144000" cy="6838950"/>
          </a:xfrm>
          <a:prstGeom prst="rect">
            <a:avLst/>
          </a:prstGeom>
        </p:spPr>
      </p:pic>
      <p:sp>
        <p:nvSpPr>
          <p:cNvPr id="5" name="TextBox 17"/>
          <p:cNvSpPr txBox="1">
            <a:spLocks noChangeArrowheads="1"/>
          </p:cNvSpPr>
          <p:nvPr/>
        </p:nvSpPr>
        <p:spPr bwMode="auto">
          <a:xfrm>
            <a:off x="5455691" y="4017121"/>
            <a:ext cx="108108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900" dirty="0" err="1">
                <a:solidFill>
                  <a:srgbClr val="FF0000"/>
                </a:solidFill>
              </a:rPr>
              <a:t>Kaffa</a:t>
            </a:r>
            <a:endParaRPr lang="en-GB" altLang="en-US" sz="900" dirty="0">
              <a:solidFill>
                <a:srgbClr val="FF0000"/>
              </a:solidFill>
            </a:endParaRPr>
          </a:p>
        </p:txBody>
      </p:sp>
      <p:cxnSp>
        <p:nvCxnSpPr>
          <p:cNvPr id="6" name="Straight Arrow Connector 5"/>
          <p:cNvCxnSpPr/>
          <p:nvPr/>
        </p:nvCxnSpPr>
        <p:spPr>
          <a:xfrm>
            <a:off x="5885027" y="4132537"/>
            <a:ext cx="28575" cy="22383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82062" y="1606062"/>
            <a:ext cx="3927231" cy="1200329"/>
          </a:xfrm>
          <a:prstGeom prst="rect">
            <a:avLst/>
          </a:prstGeom>
          <a:solidFill>
            <a:srgbClr val="FFC000"/>
          </a:solidFill>
        </p:spPr>
        <p:txBody>
          <a:bodyPr wrap="square" rtlCol="0">
            <a:spAutoFit/>
          </a:bodyPr>
          <a:lstStyle/>
          <a:p>
            <a:r>
              <a:rPr lang="en-GB" dirty="0" smtClean="0"/>
              <a:t>TASK </a:t>
            </a:r>
          </a:p>
          <a:p>
            <a:r>
              <a:rPr lang="en-GB" dirty="0" smtClean="0"/>
              <a:t>Draw lines from the events around the map to where they were occurring on the map.</a:t>
            </a:r>
            <a:endParaRPr lang="en-GB" dirty="0"/>
          </a:p>
        </p:txBody>
      </p:sp>
    </p:spTree>
    <p:extLst>
      <p:ext uri="{BB962C8B-B14F-4D97-AF65-F5344CB8AC3E}">
        <p14:creationId xmlns:p14="http://schemas.microsoft.com/office/powerpoint/2010/main" val="15145045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62"/>
          <p:cNvSpPr txBox="1">
            <a:spLocks noChangeArrowheads="1"/>
          </p:cNvSpPr>
          <p:nvPr/>
        </p:nvSpPr>
        <p:spPr bwMode="auto">
          <a:xfrm>
            <a:off x="0" y="-19050"/>
            <a:ext cx="9144000" cy="718343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nSpc>
                <a:spcPct val="120000"/>
              </a:lnSpc>
              <a:spcBef>
                <a:spcPct val="0"/>
              </a:spcBef>
              <a:buFontTx/>
              <a:buNone/>
            </a:pPr>
            <a:r>
              <a:rPr lang="en-US" altLang="en-US" sz="2000">
                <a:solidFill>
                  <a:schemeClr val="bg1"/>
                </a:solidFill>
                <a:latin typeface="Book Antiqua" panose="02040602050305030304" pitchFamily="18" charset="0"/>
              </a:rPr>
              <a:t>“Those of both sexes who were in health, and in no fear of death, were struck by four savage blows to the flesh. First, out of the blue, a kind of chilly stiffness troubled their bodies. They felt a tingling sensation, as I they were being pricked by the points of arrows. The next stage was a fearsome attack which took the form of an extremely hard, solid boil. In some people this developed under the armpit and in others in the groin  (thigh). As it grew more solid, its burning heat caused the patients to fall into an acute and putrid fever, with severe headaches. As it intensified its extreme bitterness could have various effects In some cases it gave rise to an intolerable stench. In others it brought vomiting of blood, or swellings near the place from which the corrupt humour arose: on the back, across the chest, near the thigh. Some people lay as if in a drunken stupor and could not be roused… All these people were in danger of dying. Some people died on the very day illness took possession of them, others on the next day, others – the majority – between the third and the fifth day.”</a:t>
            </a:r>
          </a:p>
          <a:p>
            <a:pPr>
              <a:lnSpc>
                <a:spcPct val="120000"/>
              </a:lnSpc>
              <a:spcBef>
                <a:spcPct val="0"/>
              </a:spcBef>
              <a:buFontTx/>
              <a:buNone/>
            </a:pPr>
            <a:endParaRPr lang="en-US" altLang="en-US" sz="2000">
              <a:solidFill>
                <a:schemeClr val="bg1"/>
              </a:solidFill>
              <a:latin typeface="Book Antiqua" panose="02040602050305030304" pitchFamily="18" charset="0"/>
            </a:endParaRPr>
          </a:p>
          <a:p>
            <a:pPr>
              <a:lnSpc>
                <a:spcPct val="120000"/>
              </a:lnSpc>
              <a:spcBef>
                <a:spcPct val="0"/>
              </a:spcBef>
              <a:buFontTx/>
              <a:buNone/>
            </a:pPr>
            <a:r>
              <a:rPr lang="en-US" altLang="en-US" sz="2000">
                <a:solidFill>
                  <a:schemeClr val="bg1"/>
                </a:solidFill>
                <a:latin typeface="Book Antiqua" panose="02040602050305030304" pitchFamily="18" charset="0"/>
              </a:rPr>
              <a:t>Gabriele de’ Mussi</a:t>
            </a:r>
          </a:p>
          <a:p>
            <a:pPr>
              <a:lnSpc>
                <a:spcPct val="120000"/>
              </a:lnSpc>
              <a:spcBef>
                <a:spcPct val="0"/>
              </a:spcBef>
              <a:buFontTx/>
              <a:buNone/>
            </a:pPr>
            <a:endParaRPr lang="en-US" altLang="en-US" sz="2000">
              <a:solidFill>
                <a:schemeClr val="bg1"/>
              </a:solidFill>
              <a:latin typeface="Book Antiqua" panose="02040602050305030304" pitchFamily="18" charset="0"/>
            </a:endParaRPr>
          </a:p>
          <a:p>
            <a:pPr>
              <a:lnSpc>
                <a:spcPct val="120000"/>
              </a:lnSpc>
              <a:spcBef>
                <a:spcPct val="0"/>
              </a:spcBef>
              <a:buFontTx/>
              <a:buNone/>
            </a:pPr>
            <a:endParaRPr lang="en-US" altLang="en-US" sz="2400">
              <a:solidFill>
                <a:schemeClr val="bg1"/>
              </a:solidFill>
              <a:latin typeface="Book Antiqua" panose="02040602050305030304" pitchFamily="18" charset="0"/>
            </a:endParaRPr>
          </a:p>
        </p:txBody>
      </p:sp>
      <p:sp>
        <p:nvSpPr>
          <p:cNvPr id="14339" name="TextBox 1"/>
          <p:cNvSpPr txBox="1">
            <a:spLocks noChangeArrowheads="1"/>
          </p:cNvSpPr>
          <p:nvPr/>
        </p:nvSpPr>
        <p:spPr bwMode="auto">
          <a:xfrm>
            <a:off x="4324350" y="6326188"/>
            <a:ext cx="4608513" cy="646112"/>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FontTx/>
              <a:buNone/>
            </a:pPr>
            <a:r>
              <a:rPr lang="en-GB" altLang="en-US" sz="1800" dirty="0"/>
              <a:t>Underline or highlight any symptoms that Gabriele de</a:t>
            </a:r>
            <a:r>
              <a:rPr lang="en-GB" altLang="en-US" sz="1800" dirty="0" smtClean="0"/>
              <a:t>’ </a:t>
            </a:r>
            <a:r>
              <a:rPr lang="en-GB" altLang="en-US" sz="1800" dirty="0" err="1" smtClean="0"/>
              <a:t>Mussi</a:t>
            </a:r>
            <a:r>
              <a:rPr lang="en-GB" altLang="en-US" sz="1800" dirty="0" smtClean="0"/>
              <a:t> </a:t>
            </a:r>
            <a:r>
              <a:rPr lang="en-GB" altLang="en-US" sz="1800" dirty="0"/>
              <a:t>mentions</a:t>
            </a:r>
          </a:p>
        </p:txBody>
      </p:sp>
      <p:pic>
        <p:nvPicPr>
          <p:cNvPr id="4" name="Picture 2" descr="http://www.secretsofthefed.com/wp-content/uploads/2013/08/Bubonic-plague-3-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1031" y="124619"/>
            <a:ext cx="4899025" cy="652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7032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What questions do we have about the Black Death?</a:t>
            </a:r>
            <a:endParaRPr lang="en-GB" dirty="0"/>
          </a:p>
        </p:txBody>
      </p:sp>
      <p:sp>
        <p:nvSpPr>
          <p:cNvPr id="3" name="Content Placeholder 2"/>
          <p:cNvSpPr>
            <a:spLocks noGrp="1"/>
          </p:cNvSpPr>
          <p:nvPr>
            <p:ph idx="1"/>
          </p:nvPr>
        </p:nvSpPr>
        <p:spPr/>
        <p:txBody>
          <a:bodyPr/>
          <a:lstStyle/>
          <a:p>
            <a:r>
              <a:rPr lang="en-GB" dirty="0" smtClean="0"/>
              <a:t>What sort of things did they attempt to do to stop it?</a:t>
            </a:r>
          </a:p>
          <a:p>
            <a:r>
              <a:rPr lang="en-GB" dirty="0" smtClean="0"/>
              <a:t>Did any royalty die?</a:t>
            </a:r>
          </a:p>
          <a:p>
            <a:r>
              <a:rPr lang="en-GB" dirty="0" smtClean="0"/>
              <a:t>When did it disappear/stop?</a:t>
            </a:r>
          </a:p>
          <a:p>
            <a:r>
              <a:rPr lang="en-GB" dirty="0" smtClean="0"/>
              <a:t>How did it disappear/stop?</a:t>
            </a:r>
          </a:p>
          <a:p>
            <a:r>
              <a:rPr lang="en-GB" dirty="0" smtClean="0"/>
              <a:t>What happens when you crack a </a:t>
            </a:r>
            <a:r>
              <a:rPr lang="en-GB" dirty="0" err="1" smtClean="0"/>
              <a:t>buboe</a:t>
            </a:r>
            <a:r>
              <a:rPr lang="en-GB" dirty="0" smtClean="0"/>
              <a:t>?</a:t>
            </a:r>
            <a:endParaRPr lang="en-GB" dirty="0"/>
          </a:p>
        </p:txBody>
      </p:sp>
    </p:spTree>
    <p:extLst>
      <p:ext uri="{BB962C8B-B14F-4D97-AF65-F5344CB8AC3E}">
        <p14:creationId xmlns:p14="http://schemas.microsoft.com/office/powerpoint/2010/main" val="31227364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63" name="Group 15"/>
          <p:cNvGraphicFramePr>
            <a:graphicFrameLocks noGrp="1"/>
          </p:cNvGraphicFramePr>
          <p:nvPr>
            <p:extLst/>
          </p:nvPr>
        </p:nvGraphicFramePr>
        <p:xfrm>
          <a:off x="0" y="0"/>
          <a:ext cx="9144000" cy="6858000"/>
        </p:xfrm>
        <a:graphic>
          <a:graphicData uri="http://schemas.openxmlformats.org/drawingml/2006/table">
            <a:tbl>
              <a:tblPr/>
              <a:tblGrid>
                <a:gridCol w="4572000">
                  <a:extLst>
                    <a:ext uri="{9D8B030D-6E8A-4147-A177-3AD203B41FA5}">
                      <a16:colId xmlns:a16="http://schemas.microsoft.com/office/drawing/2014/main" val="20000"/>
                    </a:ext>
                  </a:extLst>
                </a:gridCol>
                <a:gridCol w="4572000">
                  <a:extLst>
                    <a:ext uri="{9D8B030D-6E8A-4147-A177-3AD203B41FA5}">
                      <a16:colId xmlns:a16="http://schemas.microsoft.com/office/drawing/2014/main" val="20001"/>
                    </a:ext>
                  </a:extLst>
                </a:gridCol>
              </a:tblGrid>
              <a:tr h="3533714">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1" i="0" u="none" strike="noStrike" cap="none" normalizeH="0" baseline="0" dirty="0" smtClean="0">
                          <a:ln>
                            <a:noFill/>
                          </a:ln>
                          <a:solidFill>
                            <a:schemeClr val="tx1"/>
                          </a:solidFill>
                          <a:effectLst/>
                          <a:latin typeface="Comic Sans MS" panose="030F0702030302020204" pitchFamily="66" charset="0"/>
                        </a:rPr>
                        <a:t>Causes (in the Medieval Period.)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1" i="0" u="none" strike="noStrike" cap="none" normalizeH="0" baseline="0" dirty="0" smtClean="0">
                          <a:ln>
                            <a:noFill/>
                          </a:ln>
                          <a:solidFill>
                            <a:schemeClr val="tx1"/>
                          </a:solidFill>
                          <a:effectLst/>
                          <a:latin typeface="Comic Sans MS" panose="030F0702030302020204" pitchFamily="66" charset="0"/>
                        </a:rPr>
                        <a:t>Causes (real causes)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324286">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1" i="0" u="none" strike="noStrike" cap="none" normalizeH="0" baseline="0" dirty="0" smtClean="0">
                          <a:ln>
                            <a:noFill/>
                          </a:ln>
                          <a:solidFill>
                            <a:schemeClr val="tx1"/>
                          </a:solidFill>
                          <a:effectLst/>
                          <a:latin typeface="Comic Sans MS" panose="030F0702030302020204" pitchFamily="66" charset="0"/>
                        </a:rPr>
                        <a:t>Symptoms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000" b="1" i="0" u="none" strike="noStrike" cap="none" normalizeH="0" baseline="0" dirty="0" smtClean="0">
                          <a:ln>
                            <a:noFill/>
                          </a:ln>
                          <a:solidFill>
                            <a:schemeClr val="tx1"/>
                          </a:solidFill>
                          <a:effectLst/>
                          <a:latin typeface="Comic Sans MS" panose="030F0702030302020204" pitchFamily="66" charset="0"/>
                        </a:rPr>
                        <a:t>Responses (in the Medieval Period.)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4" name="Rectangle 4"/>
          <p:cNvSpPr txBox="1">
            <a:spLocks noChangeArrowheads="1"/>
          </p:cNvSpPr>
          <p:nvPr/>
        </p:nvSpPr>
        <p:spPr>
          <a:xfrm>
            <a:off x="3214254" y="5050271"/>
            <a:ext cx="5500255" cy="1502929"/>
          </a:xfrm>
          <a:prstGeom prst="rect">
            <a:avLst/>
          </a:prstGeom>
          <a:solidFill>
            <a:schemeClr val="accent4"/>
          </a:solidFill>
        </p:spPr>
        <p:txBody>
          <a:bodyPr anchor="t">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ltLang="en-US" sz="2400" dirty="0" smtClean="0">
                <a:latin typeface="Comic Sans MS" panose="030F0702030302020204" pitchFamily="66" charset="0"/>
              </a:rPr>
              <a:t>What happened when people got the Black Death? How did they respond?</a:t>
            </a:r>
            <a:br>
              <a:rPr lang="en-GB" altLang="en-US" sz="2400" dirty="0" smtClean="0">
                <a:latin typeface="Comic Sans MS" panose="030F0702030302020204" pitchFamily="66" charset="0"/>
              </a:rPr>
            </a:br>
            <a:r>
              <a:rPr lang="en-GB" altLang="en-US" sz="2400" dirty="0" smtClean="0">
                <a:latin typeface="Comic Sans MS" panose="030F0702030302020204" pitchFamily="66" charset="0"/>
              </a:rPr>
              <a:t>Draw this table in your book then sort the cards into the correct categories and stick them down.</a:t>
            </a:r>
            <a:endParaRPr lang="en-GB" altLang="en-US" sz="2400" dirty="0">
              <a:latin typeface="Comic Sans MS" panose="030F0702030302020204" pitchFamily="66" charset="0"/>
            </a:endParaRPr>
          </a:p>
        </p:txBody>
      </p:sp>
    </p:spTree>
    <p:extLst>
      <p:ext uri="{BB962C8B-B14F-4D97-AF65-F5344CB8AC3E}">
        <p14:creationId xmlns:p14="http://schemas.microsoft.com/office/powerpoint/2010/main" val="4051283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523722284"/>
              </p:ext>
            </p:extLst>
          </p:nvPr>
        </p:nvGraphicFramePr>
        <p:xfrm>
          <a:off x="0" y="-1"/>
          <a:ext cx="9144000" cy="6858001"/>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gridCol w="1524000">
                  <a:extLst>
                    <a:ext uri="{9D8B030D-6E8A-4147-A177-3AD203B41FA5}">
                      <a16:colId xmlns:a16="http://schemas.microsoft.com/office/drawing/2014/main" val="20004"/>
                    </a:ext>
                  </a:extLst>
                </a:gridCol>
                <a:gridCol w="1524000">
                  <a:extLst>
                    <a:ext uri="{9D8B030D-6E8A-4147-A177-3AD203B41FA5}">
                      <a16:colId xmlns:a16="http://schemas.microsoft.com/office/drawing/2014/main" val="20005"/>
                    </a:ext>
                  </a:extLst>
                </a:gridCol>
              </a:tblGrid>
              <a:tr h="1242167">
                <a:tc>
                  <a:txBody>
                    <a:bodyPr/>
                    <a:lstStyle/>
                    <a:p>
                      <a:r>
                        <a:rPr lang="en-GB" altLang="en-US" sz="1400" b="0" dirty="0" smtClean="0">
                          <a:solidFill>
                            <a:schemeClr val="tx1"/>
                          </a:solidFill>
                          <a:latin typeface="Comic Sans MS" panose="030F0702030302020204" pitchFamily="66" charset="0"/>
                        </a:rPr>
                        <a:t>1</a:t>
                      </a:r>
                    </a:p>
                    <a:p>
                      <a:r>
                        <a:rPr lang="en-GB" altLang="en-US" sz="1400" b="0" dirty="0" smtClean="0">
                          <a:solidFill>
                            <a:schemeClr val="tx1"/>
                          </a:solidFill>
                          <a:latin typeface="Comic Sans MS" panose="030F0702030302020204" pitchFamily="66" charset="0"/>
                        </a:rPr>
                        <a:t>Doctors would bleed people to get rid of the bad blood.</a:t>
                      </a: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400" b="0" dirty="0" smtClean="0">
                          <a:solidFill>
                            <a:schemeClr val="tx1"/>
                          </a:solidFill>
                          <a:latin typeface="Comic Sans MS" panose="030F0702030302020204" pitchFamily="66" charset="0"/>
                        </a:rPr>
                        <a:t>2</a:t>
                      </a:r>
                    </a:p>
                    <a:p>
                      <a:r>
                        <a:rPr lang="en-GB" altLang="en-US" sz="1400" b="0" dirty="0" smtClean="0">
                          <a:solidFill>
                            <a:schemeClr val="tx1"/>
                          </a:solidFill>
                          <a:latin typeface="Comic Sans MS" panose="030F0702030302020204" pitchFamily="66" charset="0"/>
                        </a:rPr>
                        <a:t>People would eat crushed beetles.</a:t>
                      </a:r>
                    </a:p>
                    <a:p>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400" b="0" dirty="0" smtClean="0">
                          <a:solidFill>
                            <a:schemeClr val="tx1"/>
                          </a:solidFill>
                          <a:latin typeface="Comic Sans MS" panose="030F0702030302020204" pitchFamily="66" charset="0"/>
                        </a:rPr>
                        <a:t>3</a:t>
                      </a:r>
                    </a:p>
                    <a:p>
                      <a:r>
                        <a:rPr lang="en-GB" altLang="en-US" sz="1400" b="0" dirty="0" smtClean="0">
                          <a:solidFill>
                            <a:schemeClr val="tx1"/>
                          </a:solidFill>
                          <a:latin typeface="Comic Sans MS" panose="030F0702030302020204" pitchFamily="66" charset="0"/>
                        </a:rPr>
                        <a:t>God was punishing them</a:t>
                      </a:r>
                    </a:p>
                    <a:p>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400" b="0" dirty="0" smtClean="0">
                          <a:solidFill>
                            <a:schemeClr val="tx1"/>
                          </a:solidFill>
                          <a:latin typeface="Comic Sans MS" panose="030F0702030302020204" pitchFamily="66" charset="0"/>
                        </a:rPr>
                        <a:t>4</a:t>
                      </a:r>
                    </a:p>
                    <a:p>
                      <a:r>
                        <a:rPr lang="en-GB" altLang="en-US" sz="1400" b="0" dirty="0" smtClean="0">
                          <a:solidFill>
                            <a:schemeClr val="tx1"/>
                          </a:solidFill>
                          <a:latin typeface="Comic Sans MS" panose="030F0702030302020204" pitchFamily="66" charset="0"/>
                        </a:rPr>
                        <a:t>People would drink vinegar</a:t>
                      </a:r>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400" b="0" dirty="0" smtClean="0">
                          <a:solidFill>
                            <a:schemeClr val="tx1"/>
                          </a:solidFill>
                          <a:latin typeface="Comic Sans MS" panose="030F0702030302020204" pitchFamily="66" charset="0"/>
                        </a:rPr>
                        <a:t>5</a:t>
                      </a:r>
                    </a:p>
                    <a:p>
                      <a:r>
                        <a:rPr lang="en-GB" altLang="en-US" sz="1400" b="0" dirty="0" smtClean="0">
                          <a:solidFill>
                            <a:schemeClr val="tx1"/>
                          </a:solidFill>
                          <a:latin typeface="Comic Sans MS" panose="030F0702030302020204" pitchFamily="66" charset="0"/>
                        </a:rPr>
                        <a:t>People would whip themselves.</a:t>
                      </a:r>
                    </a:p>
                    <a:p>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400" b="0" dirty="0" smtClean="0">
                          <a:solidFill>
                            <a:schemeClr val="tx1"/>
                          </a:solidFill>
                          <a:latin typeface="Comic Sans MS" panose="030F0702030302020204" pitchFamily="66" charset="0"/>
                        </a:rPr>
                        <a:t>6</a:t>
                      </a:r>
                    </a:p>
                    <a:p>
                      <a:r>
                        <a:rPr lang="en-GB" altLang="en-US" sz="1400" b="0" dirty="0" smtClean="0">
                          <a:solidFill>
                            <a:schemeClr val="tx1"/>
                          </a:solidFill>
                          <a:latin typeface="Comic Sans MS" panose="030F0702030302020204" pitchFamily="66" charset="0"/>
                        </a:rPr>
                        <a:t>People would drink vinegar</a:t>
                      </a:r>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871945">
                <a:tc>
                  <a:txBody>
                    <a:bodyPr/>
                    <a:lstStyle/>
                    <a:p>
                      <a:r>
                        <a:rPr lang="en-GB" altLang="en-US" sz="1400" b="0" dirty="0" smtClean="0">
                          <a:solidFill>
                            <a:schemeClr val="tx1"/>
                          </a:solidFill>
                          <a:latin typeface="Comic Sans MS" panose="030F0702030302020204" pitchFamily="66" charset="0"/>
                        </a:rPr>
                        <a:t>7</a:t>
                      </a:r>
                    </a:p>
                    <a:p>
                      <a:r>
                        <a:rPr lang="en-GB" altLang="en-US" sz="1400" b="0" dirty="0" smtClean="0">
                          <a:solidFill>
                            <a:schemeClr val="tx1"/>
                          </a:solidFill>
                          <a:latin typeface="Comic Sans MS" panose="030F0702030302020204" pitchFamily="66" charset="0"/>
                        </a:rPr>
                        <a:t>People deserted their villages</a:t>
                      </a:r>
                    </a:p>
                    <a:p>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400" b="0" dirty="0" smtClean="0">
                          <a:solidFill>
                            <a:schemeClr val="tx1"/>
                          </a:solidFill>
                          <a:latin typeface="Comic Sans MS" panose="030F0702030302020204" pitchFamily="66" charset="0"/>
                        </a:rPr>
                        <a:t>8</a:t>
                      </a:r>
                    </a:p>
                    <a:p>
                      <a:r>
                        <a:rPr lang="en-GB" altLang="en-US" sz="1400" b="0" dirty="0" smtClean="0">
                          <a:solidFill>
                            <a:schemeClr val="tx1"/>
                          </a:solidFill>
                          <a:latin typeface="Comic Sans MS" panose="030F0702030302020204" pitchFamily="66" charset="0"/>
                        </a:rPr>
                        <a:t>The planets and the sun have moved together. This has turned the air bad.</a:t>
                      </a:r>
                    </a:p>
                    <a:p>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400" b="0" dirty="0" smtClean="0">
                          <a:solidFill>
                            <a:schemeClr val="tx1"/>
                          </a:solidFill>
                          <a:latin typeface="Comic Sans MS" panose="030F0702030302020204" pitchFamily="66" charset="0"/>
                        </a:rPr>
                        <a:t>9</a:t>
                      </a:r>
                    </a:p>
                    <a:p>
                      <a:r>
                        <a:rPr lang="en-GB" altLang="en-US" sz="1400" b="0" dirty="0" smtClean="0">
                          <a:solidFill>
                            <a:schemeClr val="tx1"/>
                          </a:solidFill>
                          <a:latin typeface="Comic Sans MS" panose="030F0702030302020204" pitchFamily="66" charset="0"/>
                        </a:rPr>
                        <a:t>Strange people, such as the Jews were poisoning the wells.</a:t>
                      </a:r>
                    </a:p>
                    <a:p>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400" b="0" dirty="0" smtClean="0">
                          <a:solidFill>
                            <a:schemeClr val="tx1"/>
                          </a:solidFill>
                          <a:latin typeface="Comic Sans MS" panose="030F0702030302020204" pitchFamily="66" charset="0"/>
                        </a:rPr>
                        <a:t>10</a:t>
                      </a:r>
                    </a:p>
                    <a:p>
                      <a:r>
                        <a:rPr lang="en-GB" altLang="en-US" sz="1400" b="0" dirty="0" smtClean="0">
                          <a:solidFill>
                            <a:schemeClr val="tx1"/>
                          </a:solidFill>
                          <a:latin typeface="Comic Sans MS" panose="030F0702030302020204" pitchFamily="66" charset="0"/>
                        </a:rPr>
                        <a:t>Fleas carried disease.</a:t>
                      </a:r>
                    </a:p>
                    <a:p>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90000"/>
                        </a:lnSpc>
                      </a:pPr>
                      <a:r>
                        <a:rPr lang="en-GB" altLang="en-US" sz="1400" b="0" dirty="0" smtClean="0">
                          <a:solidFill>
                            <a:schemeClr val="tx1"/>
                          </a:solidFill>
                          <a:latin typeface="Comic Sans MS" panose="030F0702030302020204" pitchFamily="66" charset="0"/>
                        </a:rPr>
                        <a:t>11</a:t>
                      </a:r>
                    </a:p>
                    <a:p>
                      <a:pPr>
                        <a:lnSpc>
                          <a:spcPct val="90000"/>
                        </a:lnSpc>
                      </a:pPr>
                      <a:r>
                        <a:rPr lang="en-GB" altLang="en-US" sz="1400" b="0" dirty="0" smtClean="0">
                          <a:solidFill>
                            <a:schemeClr val="tx1"/>
                          </a:solidFill>
                          <a:latin typeface="Comic Sans MS" panose="030F0702030302020204" pitchFamily="66" charset="0"/>
                        </a:rPr>
                        <a:t>Fleas live on black rats and gave them the disease.</a:t>
                      </a:r>
                    </a:p>
                    <a:p>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90000"/>
                        </a:lnSpc>
                      </a:pPr>
                      <a:r>
                        <a:rPr lang="en-GB" altLang="en-US" sz="1400" b="0" dirty="0" smtClean="0">
                          <a:solidFill>
                            <a:schemeClr val="tx1"/>
                          </a:solidFill>
                          <a:latin typeface="Comic Sans MS" panose="030F0702030302020204" pitchFamily="66" charset="0"/>
                        </a:rPr>
                        <a:t>12</a:t>
                      </a:r>
                    </a:p>
                    <a:p>
                      <a:pPr>
                        <a:lnSpc>
                          <a:spcPct val="90000"/>
                        </a:lnSpc>
                      </a:pPr>
                      <a:r>
                        <a:rPr lang="en-GB" altLang="en-US" sz="1400" b="0" dirty="0" smtClean="0">
                          <a:solidFill>
                            <a:schemeClr val="tx1"/>
                          </a:solidFill>
                          <a:latin typeface="Comic Sans MS" panose="030F0702030302020204" pitchFamily="66" charset="0"/>
                        </a:rPr>
                        <a:t>When the black rats died the fleas would jump onto humans and spread the disease to them.</a:t>
                      </a: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655951">
                <a:tc>
                  <a:txBody>
                    <a:bodyPr/>
                    <a:lstStyle/>
                    <a:p>
                      <a:r>
                        <a:rPr lang="en-GB" altLang="en-US" sz="1400" b="0" dirty="0" smtClean="0">
                          <a:solidFill>
                            <a:schemeClr val="tx1"/>
                          </a:solidFill>
                          <a:latin typeface="Comic Sans MS" panose="030F0702030302020204" pitchFamily="66" charset="0"/>
                        </a:rPr>
                        <a:t>13</a:t>
                      </a:r>
                    </a:p>
                    <a:p>
                      <a:r>
                        <a:rPr lang="en-GB" altLang="en-US" sz="1400" b="0" dirty="0" smtClean="0">
                          <a:solidFill>
                            <a:schemeClr val="tx1"/>
                          </a:solidFill>
                          <a:latin typeface="Comic Sans MS" panose="030F0702030302020204" pitchFamily="66" charset="0"/>
                        </a:rPr>
                        <a:t>Infected people are spreading the disease.</a:t>
                      </a:r>
                    </a:p>
                    <a:p>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400" b="0" dirty="0" smtClean="0">
                          <a:solidFill>
                            <a:schemeClr val="tx1"/>
                          </a:solidFill>
                          <a:latin typeface="Comic Sans MS" panose="030F0702030302020204" pitchFamily="66" charset="0"/>
                        </a:rPr>
                        <a:t>14</a:t>
                      </a:r>
                    </a:p>
                    <a:p>
                      <a:r>
                        <a:rPr lang="en-GB" altLang="en-US" sz="1400" b="0" dirty="0" smtClean="0">
                          <a:solidFill>
                            <a:schemeClr val="tx1"/>
                          </a:solidFill>
                          <a:latin typeface="Comic Sans MS" panose="030F0702030302020204" pitchFamily="66" charset="0"/>
                        </a:rPr>
                        <a:t>If you look at a sick person you get the plague</a:t>
                      </a:r>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90000"/>
                        </a:lnSpc>
                      </a:pPr>
                      <a:r>
                        <a:rPr lang="en-GB" altLang="en-US" sz="1400" b="0" dirty="0" smtClean="0">
                          <a:solidFill>
                            <a:schemeClr val="tx1"/>
                          </a:solidFill>
                          <a:latin typeface="Comic Sans MS" panose="030F0702030302020204" pitchFamily="66" charset="0"/>
                        </a:rPr>
                        <a:t>15</a:t>
                      </a:r>
                    </a:p>
                    <a:p>
                      <a:pPr>
                        <a:lnSpc>
                          <a:spcPct val="90000"/>
                        </a:lnSpc>
                      </a:pPr>
                      <a:r>
                        <a:rPr lang="en-GB" altLang="en-US" sz="1400" b="0" dirty="0" smtClean="0">
                          <a:solidFill>
                            <a:schemeClr val="tx1"/>
                          </a:solidFill>
                          <a:latin typeface="Comic Sans MS" panose="030F0702030302020204" pitchFamily="66" charset="0"/>
                        </a:rPr>
                        <a:t>They put live frogs on a </a:t>
                      </a:r>
                      <a:r>
                        <a:rPr lang="en-GB" altLang="en-US" sz="1400" b="0" dirty="0" err="1" smtClean="0">
                          <a:solidFill>
                            <a:schemeClr val="tx1"/>
                          </a:solidFill>
                          <a:latin typeface="Comic Sans MS" panose="030F0702030302020204" pitchFamily="66" charset="0"/>
                        </a:rPr>
                        <a:t>buboe</a:t>
                      </a:r>
                      <a:r>
                        <a:rPr lang="en-GB" altLang="en-US" sz="1400" b="0" dirty="0" smtClean="0">
                          <a:solidFill>
                            <a:schemeClr val="tx1"/>
                          </a:solidFill>
                          <a:latin typeface="Comic Sans MS" panose="030F0702030302020204" pitchFamily="66" charset="0"/>
                        </a:rPr>
                        <a:t>. The frog swells up and bursts. This cures the disease.</a:t>
                      </a: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90000"/>
                        </a:lnSpc>
                      </a:pPr>
                      <a:r>
                        <a:rPr lang="en-GB" altLang="en-US" sz="1400" b="0" dirty="0" smtClean="0">
                          <a:solidFill>
                            <a:schemeClr val="tx1"/>
                          </a:solidFill>
                          <a:latin typeface="Comic Sans MS" panose="030F0702030302020204" pitchFamily="66" charset="0"/>
                        </a:rPr>
                        <a:t>16</a:t>
                      </a:r>
                    </a:p>
                    <a:p>
                      <a:pPr>
                        <a:lnSpc>
                          <a:spcPct val="90000"/>
                        </a:lnSpc>
                      </a:pPr>
                      <a:r>
                        <a:rPr lang="en-GB" altLang="en-US" sz="1400" b="0" dirty="0" smtClean="0">
                          <a:solidFill>
                            <a:schemeClr val="tx1"/>
                          </a:solidFill>
                          <a:latin typeface="Comic Sans MS" panose="030F0702030302020204" pitchFamily="66" charset="0"/>
                        </a:rPr>
                        <a:t>All of the human waste was cleared from the streets.</a:t>
                      </a:r>
                    </a:p>
                    <a:p>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400" b="0" dirty="0" smtClean="0">
                          <a:solidFill>
                            <a:schemeClr val="tx1"/>
                          </a:solidFill>
                          <a:latin typeface="Comic Sans MS" panose="030F0702030302020204" pitchFamily="66" charset="0"/>
                        </a:rPr>
                        <a:t>17</a:t>
                      </a:r>
                    </a:p>
                    <a:p>
                      <a:r>
                        <a:rPr lang="en-GB" altLang="en-US" sz="1400" b="0" dirty="0" smtClean="0">
                          <a:solidFill>
                            <a:schemeClr val="tx1"/>
                          </a:solidFill>
                          <a:latin typeface="Comic Sans MS" panose="030F0702030302020204" pitchFamily="66" charset="0"/>
                        </a:rPr>
                        <a:t>Victims were banished from the villages.</a:t>
                      </a:r>
                    </a:p>
                    <a:p>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400" b="0" dirty="0" smtClean="0">
                          <a:solidFill>
                            <a:schemeClr val="tx1"/>
                          </a:solidFill>
                          <a:latin typeface="Comic Sans MS" panose="030F0702030302020204" pitchFamily="66" charset="0"/>
                        </a:rPr>
                        <a:t>18</a:t>
                      </a:r>
                    </a:p>
                    <a:p>
                      <a:r>
                        <a:rPr lang="en-GB" altLang="en-US" sz="1400" b="0" dirty="0" smtClean="0">
                          <a:solidFill>
                            <a:schemeClr val="tx1"/>
                          </a:solidFill>
                          <a:latin typeface="Comic Sans MS" panose="030F0702030302020204" pitchFamily="66" charset="0"/>
                        </a:rPr>
                        <a:t>When people died, their clothes were burned.</a:t>
                      </a:r>
                    </a:p>
                    <a:p>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087938">
                <a:tc>
                  <a:txBody>
                    <a:bodyPr/>
                    <a:lstStyle/>
                    <a:p>
                      <a:pPr>
                        <a:lnSpc>
                          <a:spcPct val="90000"/>
                        </a:lnSpc>
                      </a:pPr>
                      <a:r>
                        <a:rPr lang="en-GB" altLang="en-US" sz="1400" b="0" dirty="0" smtClean="0">
                          <a:solidFill>
                            <a:schemeClr val="tx1"/>
                          </a:solidFill>
                          <a:latin typeface="Comic Sans MS" panose="030F0702030302020204" pitchFamily="66" charset="0"/>
                        </a:rPr>
                        <a:t>19</a:t>
                      </a:r>
                    </a:p>
                    <a:p>
                      <a:pPr>
                        <a:lnSpc>
                          <a:spcPct val="90000"/>
                        </a:lnSpc>
                      </a:pPr>
                      <a:r>
                        <a:rPr lang="en-GB" altLang="en-US" sz="1400" b="0" dirty="0" smtClean="0">
                          <a:solidFill>
                            <a:schemeClr val="tx1"/>
                          </a:solidFill>
                          <a:latin typeface="Comic Sans MS" panose="030F0702030302020204" pitchFamily="66" charset="0"/>
                        </a:rPr>
                        <a:t>A black rash would appear all over the body.</a:t>
                      </a:r>
                    </a:p>
                    <a:p>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90000"/>
                        </a:lnSpc>
                      </a:pPr>
                      <a:r>
                        <a:rPr lang="en-GB" altLang="en-US" sz="1400" b="0" dirty="0" smtClean="0">
                          <a:solidFill>
                            <a:schemeClr val="tx1"/>
                          </a:solidFill>
                          <a:latin typeface="Comic Sans MS" panose="030F0702030302020204" pitchFamily="66" charset="0"/>
                        </a:rPr>
                        <a:t>20</a:t>
                      </a:r>
                    </a:p>
                    <a:p>
                      <a:pPr>
                        <a:lnSpc>
                          <a:spcPct val="90000"/>
                        </a:lnSpc>
                      </a:pPr>
                      <a:r>
                        <a:rPr lang="en-GB" altLang="en-US" sz="1400" b="0" dirty="0" smtClean="0">
                          <a:solidFill>
                            <a:schemeClr val="tx1"/>
                          </a:solidFill>
                          <a:latin typeface="Comic Sans MS" panose="030F0702030302020204" pitchFamily="66" charset="0"/>
                        </a:rPr>
                        <a:t>Lumps, called buboes or </a:t>
                      </a:r>
                      <a:r>
                        <a:rPr lang="en-GB" altLang="en-US" sz="1400" b="0" dirty="0" err="1" smtClean="0">
                          <a:solidFill>
                            <a:schemeClr val="tx1"/>
                          </a:solidFill>
                          <a:latin typeface="Comic Sans MS" panose="030F0702030302020204" pitchFamily="66" charset="0"/>
                        </a:rPr>
                        <a:t>bubons</a:t>
                      </a:r>
                      <a:r>
                        <a:rPr lang="en-GB" altLang="en-US" sz="1400" b="0" dirty="0" smtClean="0">
                          <a:solidFill>
                            <a:schemeClr val="tx1"/>
                          </a:solidFill>
                          <a:latin typeface="Comic Sans MS" panose="030F0702030302020204" pitchFamily="66" charset="0"/>
                        </a:rPr>
                        <a:t> would appear in the groin, on the neck and in the armpits. These could be the size of onions.</a:t>
                      </a: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400" b="0" dirty="0" smtClean="0">
                          <a:solidFill>
                            <a:schemeClr val="tx1"/>
                          </a:solidFill>
                          <a:latin typeface="Comic Sans MS" panose="030F0702030302020204" pitchFamily="66" charset="0"/>
                        </a:rPr>
                        <a:t>21</a:t>
                      </a:r>
                    </a:p>
                    <a:p>
                      <a:r>
                        <a:rPr lang="en-GB" altLang="en-US" sz="1400" b="0" dirty="0" smtClean="0">
                          <a:solidFill>
                            <a:schemeClr val="tx1"/>
                          </a:solidFill>
                          <a:latin typeface="Comic Sans MS" panose="030F0702030302020204" pitchFamily="66" charset="0"/>
                        </a:rPr>
                        <a:t>Victims would be very dehydrated and could have chronic diarrhoea.</a:t>
                      </a:r>
                      <a:endParaRPr lang="en-GB" altLang="en-US" sz="1400" b="0" dirty="0">
                        <a:solidFill>
                          <a:schemeClr val="tx1"/>
                        </a:solidFill>
                        <a:latin typeface="Comic Sans MS" panose="030F0702030302020204" pitchFamily="66" charset="0"/>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400" b="0" dirty="0" smtClean="0">
                          <a:solidFill>
                            <a:schemeClr val="tx1"/>
                          </a:solidFill>
                          <a:latin typeface="Comic Sans MS" panose="030F0702030302020204" pitchFamily="66" charset="0"/>
                        </a:rPr>
                        <a:t>22</a:t>
                      </a:r>
                    </a:p>
                    <a:p>
                      <a:r>
                        <a:rPr lang="en-GB" altLang="en-US" sz="1400" b="0" dirty="0" smtClean="0">
                          <a:solidFill>
                            <a:schemeClr val="tx1"/>
                          </a:solidFill>
                          <a:latin typeface="Comic Sans MS" panose="030F0702030302020204" pitchFamily="66" charset="0"/>
                        </a:rPr>
                        <a:t>Victims would vomit blood just before they died.</a:t>
                      </a:r>
                    </a:p>
                    <a:p>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400" b="0" dirty="0" smtClean="0">
                          <a:solidFill>
                            <a:schemeClr val="tx1"/>
                          </a:solidFill>
                          <a:latin typeface="Comic Sans MS" panose="030F0702030302020204" pitchFamily="66" charset="0"/>
                        </a:rPr>
                        <a:t>23</a:t>
                      </a:r>
                    </a:p>
                    <a:p>
                      <a:r>
                        <a:rPr lang="en-GB" altLang="en-US" sz="1400" b="0" dirty="0" smtClean="0">
                          <a:solidFill>
                            <a:schemeClr val="tx1"/>
                          </a:solidFill>
                          <a:latin typeface="Comic Sans MS" panose="030F0702030302020204" pitchFamily="66" charset="0"/>
                        </a:rPr>
                        <a:t>If the buboes burst they would ooze a foul smelling black liquid.</a:t>
                      </a:r>
                    </a:p>
                    <a:p>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400" b="0" dirty="0" smtClean="0">
                          <a:solidFill>
                            <a:schemeClr val="tx1"/>
                          </a:solidFill>
                          <a:latin typeface="Comic Sans MS" panose="030F0702030302020204" pitchFamily="66" charset="0"/>
                        </a:rPr>
                        <a:t>24</a:t>
                      </a:r>
                    </a:p>
                    <a:p>
                      <a:r>
                        <a:rPr lang="en-GB" altLang="en-US" sz="1400" b="0" dirty="0" smtClean="0">
                          <a:solidFill>
                            <a:schemeClr val="tx1"/>
                          </a:solidFill>
                          <a:latin typeface="Comic Sans MS" panose="030F0702030302020204" pitchFamily="66" charset="0"/>
                        </a:rPr>
                        <a:t>Victims would be very weak and short of breath.</a:t>
                      </a:r>
                    </a:p>
                    <a:p>
                      <a:endParaRPr lang="en-GB" sz="1400" b="0" dirty="0">
                        <a:solidFill>
                          <a:schemeClr val="tx1"/>
                        </a:solidFill>
                      </a:endParaRPr>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1702811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5875" y="-14288"/>
          <a:ext cx="9144000" cy="6786563"/>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gridCol w="1524000">
                  <a:extLst>
                    <a:ext uri="{9D8B030D-6E8A-4147-A177-3AD203B41FA5}">
                      <a16:colId xmlns:a16="http://schemas.microsoft.com/office/drawing/2014/main" val="20004"/>
                    </a:ext>
                  </a:extLst>
                </a:gridCol>
                <a:gridCol w="1524000">
                  <a:extLst>
                    <a:ext uri="{9D8B030D-6E8A-4147-A177-3AD203B41FA5}">
                      <a16:colId xmlns:a16="http://schemas.microsoft.com/office/drawing/2014/main" val="20005"/>
                    </a:ext>
                  </a:extLst>
                </a:gridCol>
              </a:tblGrid>
              <a:tr h="1600065">
                <a:tc>
                  <a:txBody>
                    <a:bodyPr/>
                    <a:lstStyle/>
                    <a:p>
                      <a:r>
                        <a:rPr lang="en-GB" altLang="en-US" sz="1600" b="0" dirty="0" smtClean="0">
                          <a:solidFill>
                            <a:schemeClr val="tx1"/>
                          </a:solidFill>
                          <a:latin typeface="Comic Sans MS" panose="030F0702030302020204" pitchFamily="66" charset="0"/>
                        </a:rPr>
                        <a:t>1</a:t>
                      </a:r>
                    </a:p>
                    <a:p>
                      <a:r>
                        <a:rPr lang="en-GB" altLang="en-US" sz="1600" b="0" dirty="0" smtClean="0">
                          <a:solidFill>
                            <a:schemeClr val="tx1"/>
                          </a:solidFill>
                          <a:latin typeface="Comic Sans MS" panose="030F0702030302020204" pitchFamily="66" charset="0"/>
                        </a:rPr>
                        <a:t>Doctors would bleed people to get rid of the bad blood.</a:t>
                      </a: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600" b="0" dirty="0" smtClean="0">
                          <a:solidFill>
                            <a:schemeClr val="tx1"/>
                          </a:solidFill>
                          <a:latin typeface="Comic Sans MS" panose="030F0702030302020204" pitchFamily="66" charset="0"/>
                        </a:rPr>
                        <a:t>2</a:t>
                      </a:r>
                    </a:p>
                    <a:p>
                      <a:r>
                        <a:rPr lang="en-GB" altLang="en-US" sz="1600" b="0" dirty="0" smtClean="0">
                          <a:solidFill>
                            <a:schemeClr val="tx1"/>
                          </a:solidFill>
                          <a:latin typeface="Comic Sans MS" panose="030F0702030302020204" pitchFamily="66" charset="0"/>
                        </a:rPr>
                        <a:t>People would eat crushed beetles.</a:t>
                      </a:r>
                    </a:p>
                    <a:p>
                      <a:endParaRPr lang="en-GB" sz="1600" b="0" dirty="0">
                        <a:solidFill>
                          <a:schemeClr val="tx1"/>
                        </a:solidFill>
                      </a:endParaRP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600" b="0" dirty="0" smtClean="0">
                          <a:solidFill>
                            <a:schemeClr val="tx1"/>
                          </a:solidFill>
                          <a:latin typeface="Comic Sans MS" panose="030F0702030302020204" pitchFamily="66" charset="0"/>
                        </a:rPr>
                        <a:t>3</a:t>
                      </a:r>
                    </a:p>
                    <a:p>
                      <a:r>
                        <a:rPr lang="en-GB" altLang="en-US" sz="1600" b="0" dirty="0" smtClean="0">
                          <a:solidFill>
                            <a:schemeClr val="tx1"/>
                          </a:solidFill>
                          <a:latin typeface="Comic Sans MS" panose="030F0702030302020204" pitchFamily="66" charset="0"/>
                        </a:rPr>
                        <a:t>God was punishing them</a:t>
                      </a:r>
                    </a:p>
                    <a:p>
                      <a:endParaRPr lang="en-GB" sz="1600" b="0" dirty="0">
                        <a:solidFill>
                          <a:schemeClr val="tx1"/>
                        </a:solidFill>
                      </a:endParaRP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600" b="0" dirty="0" smtClean="0">
                          <a:solidFill>
                            <a:schemeClr val="tx1"/>
                          </a:solidFill>
                          <a:latin typeface="Comic Sans MS" panose="030F0702030302020204" pitchFamily="66" charset="0"/>
                        </a:rPr>
                        <a:t>4</a:t>
                      </a:r>
                    </a:p>
                    <a:p>
                      <a:r>
                        <a:rPr lang="en-GB" altLang="en-US" sz="1600" b="0" dirty="0" smtClean="0">
                          <a:solidFill>
                            <a:schemeClr val="tx1"/>
                          </a:solidFill>
                          <a:latin typeface="Comic Sans MS" panose="030F0702030302020204" pitchFamily="66" charset="0"/>
                        </a:rPr>
                        <a:t>People would whip themselves.</a:t>
                      </a:r>
                    </a:p>
                    <a:p>
                      <a:endParaRPr lang="en-GB" sz="1600" b="0" dirty="0">
                        <a:solidFill>
                          <a:schemeClr val="tx1"/>
                        </a:solidFill>
                      </a:endParaRP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600" b="0" dirty="0" smtClean="0">
                          <a:solidFill>
                            <a:schemeClr val="tx1"/>
                          </a:solidFill>
                          <a:latin typeface="Comic Sans MS" panose="030F0702030302020204" pitchFamily="66" charset="0"/>
                        </a:rPr>
                        <a:t>5</a:t>
                      </a:r>
                    </a:p>
                    <a:p>
                      <a:r>
                        <a:rPr lang="en-GB" altLang="en-US" sz="1600" b="0" dirty="0" smtClean="0">
                          <a:solidFill>
                            <a:schemeClr val="tx1"/>
                          </a:solidFill>
                          <a:latin typeface="Comic Sans MS" panose="030F0702030302020204" pitchFamily="66" charset="0"/>
                        </a:rPr>
                        <a:t>People would drink vinegar</a:t>
                      </a:r>
                      <a:endParaRPr lang="en-GB" sz="1600" b="0" dirty="0" smtClean="0">
                        <a:solidFill>
                          <a:schemeClr val="tx1"/>
                        </a:solidFill>
                      </a:endParaRPr>
                    </a:p>
                    <a:p>
                      <a:endParaRPr lang="en-GB" sz="1600" b="0" dirty="0">
                        <a:solidFill>
                          <a:schemeClr val="tx1"/>
                        </a:solidFill>
                      </a:endParaRP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600" b="0" dirty="0" smtClean="0">
                          <a:solidFill>
                            <a:schemeClr val="tx1"/>
                          </a:solidFill>
                          <a:latin typeface="Comic Sans MS" panose="030F0702030302020204" pitchFamily="66" charset="0"/>
                        </a:rPr>
                        <a:t>6</a:t>
                      </a:r>
                    </a:p>
                    <a:p>
                      <a:r>
                        <a:rPr lang="en-GB" altLang="en-US" sz="1600" b="0" dirty="0" smtClean="0">
                          <a:solidFill>
                            <a:schemeClr val="tx1"/>
                          </a:solidFill>
                          <a:latin typeface="Comic Sans MS" panose="030F0702030302020204" pitchFamily="66" charset="0"/>
                        </a:rPr>
                        <a:t>People deserted their villages</a:t>
                      </a:r>
                    </a:p>
                    <a:p>
                      <a:endParaRPr lang="en-GB" sz="1600" b="0" dirty="0">
                        <a:solidFill>
                          <a:schemeClr val="tx1"/>
                        </a:solidFill>
                      </a:endParaRP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605821">
                <a:tc>
                  <a:txBody>
                    <a:bodyPr/>
                    <a:lstStyle/>
                    <a:p>
                      <a:r>
                        <a:rPr lang="en-GB" altLang="en-US" sz="1600" b="0" dirty="0" smtClean="0">
                          <a:solidFill>
                            <a:schemeClr val="tx1"/>
                          </a:solidFill>
                          <a:latin typeface="Comic Sans MS" panose="030F0702030302020204" pitchFamily="66" charset="0"/>
                        </a:rPr>
                        <a:t>7</a:t>
                      </a:r>
                    </a:p>
                    <a:p>
                      <a:r>
                        <a:rPr lang="en-GB" altLang="en-US" sz="1600" b="0" dirty="0" smtClean="0">
                          <a:solidFill>
                            <a:schemeClr val="tx1"/>
                          </a:solidFill>
                          <a:latin typeface="Comic Sans MS" panose="030F0702030302020204" pitchFamily="66" charset="0"/>
                        </a:rPr>
                        <a:t>The planets and the sun have moved together. This has turned the air bad.</a:t>
                      </a:r>
                    </a:p>
                    <a:p>
                      <a:endParaRPr lang="en-GB" sz="1600" b="0" dirty="0">
                        <a:solidFill>
                          <a:schemeClr val="tx1"/>
                        </a:solidFill>
                      </a:endParaRP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600" b="0" dirty="0" smtClean="0">
                          <a:solidFill>
                            <a:schemeClr val="tx1"/>
                          </a:solidFill>
                          <a:latin typeface="Comic Sans MS" panose="030F0702030302020204" pitchFamily="66" charset="0"/>
                        </a:rPr>
                        <a:t>8</a:t>
                      </a:r>
                    </a:p>
                    <a:p>
                      <a:r>
                        <a:rPr lang="en-GB" altLang="en-US" sz="1600" b="0" dirty="0" smtClean="0">
                          <a:solidFill>
                            <a:schemeClr val="tx1"/>
                          </a:solidFill>
                          <a:latin typeface="Comic Sans MS" panose="030F0702030302020204" pitchFamily="66" charset="0"/>
                        </a:rPr>
                        <a:t>Fleas carried disease.</a:t>
                      </a:r>
                    </a:p>
                    <a:p>
                      <a:endParaRPr lang="en-GB" sz="1600" b="0" dirty="0">
                        <a:solidFill>
                          <a:schemeClr val="tx1"/>
                        </a:solidFill>
                      </a:endParaRP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90000"/>
                        </a:lnSpc>
                      </a:pPr>
                      <a:r>
                        <a:rPr lang="en-GB" altLang="en-US" sz="1600" b="0" dirty="0" smtClean="0">
                          <a:solidFill>
                            <a:schemeClr val="tx1"/>
                          </a:solidFill>
                          <a:latin typeface="Comic Sans MS" panose="030F0702030302020204" pitchFamily="66" charset="0"/>
                        </a:rPr>
                        <a:t>9</a:t>
                      </a:r>
                    </a:p>
                    <a:p>
                      <a:pPr>
                        <a:lnSpc>
                          <a:spcPct val="90000"/>
                        </a:lnSpc>
                      </a:pPr>
                      <a:r>
                        <a:rPr lang="en-GB" altLang="en-US" sz="1600" b="0" dirty="0" smtClean="0">
                          <a:solidFill>
                            <a:schemeClr val="tx1"/>
                          </a:solidFill>
                          <a:latin typeface="Comic Sans MS" panose="030F0702030302020204" pitchFamily="66" charset="0"/>
                        </a:rPr>
                        <a:t>Fleas live on black rats and gave them the disease.</a:t>
                      </a:r>
                    </a:p>
                    <a:p>
                      <a:endParaRPr lang="en-GB" sz="1600" b="0" dirty="0">
                        <a:solidFill>
                          <a:schemeClr val="tx1"/>
                        </a:solidFill>
                      </a:endParaRP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90000"/>
                        </a:lnSpc>
                      </a:pPr>
                      <a:r>
                        <a:rPr lang="en-GB" altLang="en-US" sz="1600" b="0" dirty="0" smtClean="0">
                          <a:solidFill>
                            <a:schemeClr val="tx1"/>
                          </a:solidFill>
                          <a:latin typeface="Comic Sans MS" panose="030F0702030302020204" pitchFamily="66" charset="0"/>
                        </a:rPr>
                        <a:t>10</a:t>
                      </a:r>
                    </a:p>
                    <a:p>
                      <a:pPr>
                        <a:lnSpc>
                          <a:spcPct val="90000"/>
                        </a:lnSpc>
                      </a:pPr>
                      <a:r>
                        <a:rPr lang="en-GB" altLang="en-US" sz="1600" b="0" dirty="0" smtClean="0">
                          <a:solidFill>
                            <a:schemeClr val="tx1"/>
                          </a:solidFill>
                          <a:latin typeface="Comic Sans MS" panose="030F0702030302020204" pitchFamily="66" charset="0"/>
                        </a:rPr>
                        <a:t>When the black rats died the fleas would jump onto humans and spread the disease to them.</a:t>
                      </a:r>
                    </a:p>
                    <a:p>
                      <a:endParaRPr lang="en-GB" sz="1600" b="0" dirty="0">
                        <a:solidFill>
                          <a:schemeClr val="tx1"/>
                        </a:solidFill>
                      </a:endParaRP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600" b="0" dirty="0" smtClean="0">
                          <a:solidFill>
                            <a:schemeClr val="tx1"/>
                          </a:solidFill>
                          <a:latin typeface="Comic Sans MS" panose="030F0702030302020204" pitchFamily="66" charset="0"/>
                        </a:rPr>
                        <a:t>11</a:t>
                      </a:r>
                    </a:p>
                    <a:p>
                      <a:r>
                        <a:rPr lang="en-GB" altLang="en-US" sz="1600" b="0" dirty="0" smtClean="0">
                          <a:solidFill>
                            <a:schemeClr val="tx1"/>
                          </a:solidFill>
                          <a:latin typeface="Comic Sans MS" panose="030F0702030302020204" pitchFamily="66" charset="0"/>
                        </a:rPr>
                        <a:t>If you look at a sick person you get the plague</a:t>
                      </a:r>
                      <a:endParaRPr lang="en-GB" sz="1600" b="0" dirty="0" smtClean="0">
                        <a:solidFill>
                          <a:schemeClr val="tx1"/>
                        </a:solidFill>
                      </a:endParaRPr>
                    </a:p>
                    <a:p>
                      <a:endParaRPr lang="en-GB" sz="1600" b="0" dirty="0">
                        <a:solidFill>
                          <a:schemeClr val="tx1"/>
                        </a:solidFill>
                      </a:endParaRP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90000"/>
                        </a:lnSpc>
                      </a:pPr>
                      <a:r>
                        <a:rPr lang="en-GB" altLang="en-US" sz="1600" b="0" dirty="0" smtClean="0">
                          <a:solidFill>
                            <a:schemeClr val="tx1"/>
                          </a:solidFill>
                          <a:latin typeface="Comic Sans MS" panose="030F0702030302020204" pitchFamily="66" charset="0"/>
                        </a:rPr>
                        <a:t>12</a:t>
                      </a:r>
                    </a:p>
                    <a:p>
                      <a:pPr>
                        <a:lnSpc>
                          <a:spcPct val="90000"/>
                        </a:lnSpc>
                      </a:pPr>
                      <a:r>
                        <a:rPr lang="en-GB" altLang="en-US" sz="1600" b="0" dirty="0" smtClean="0">
                          <a:solidFill>
                            <a:schemeClr val="tx1"/>
                          </a:solidFill>
                          <a:latin typeface="Comic Sans MS" panose="030F0702030302020204" pitchFamily="66" charset="0"/>
                        </a:rPr>
                        <a:t>They put live frogs on a </a:t>
                      </a:r>
                      <a:r>
                        <a:rPr lang="en-GB" altLang="en-US" sz="1600" b="0" dirty="0" err="1" smtClean="0">
                          <a:solidFill>
                            <a:schemeClr val="tx1"/>
                          </a:solidFill>
                          <a:latin typeface="Comic Sans MS" panose="030F0702030302020204" pitchFamily="66" charset="0"/>
                        </a:rPr>
                        <a:t>buboe</a:t>
                      </a:r>
                      <a:r>
                        <a:rPr lang="en-GB" altLang="en-US" sz="1600" b="0" dirty="0" smtClean="0">
                          <a:solidFill>
                            <a:schemeClr val="tx1"/>
                          </a:solidFill>
                          <a:latin typeface="Comic Sans MS" panose="030F0702030302020204" pitchFamily="66" charset="0"/>
                        </a:rPr>
                        <a:t>. The frog swells up and bursts. This cures the disease.</a:t>
                      </a:r>
                    </a:p>
                    <a:p>
                      <a:pPr>
                        <a:lnSpc>
                          <a:spcPct val="90000"/>
                        </a:lnSpc>
                      </a:pPr>
                      <a:endParaRPr lang="en-GB" altLang="en-US" sz="1600" b="0" dirty="0" smtClean="0">
                        <a:solidFill>
                          <a:schemeClr val="tx1"/>
                        </a:solidFill>
                        <a:latin typeface="Comic Sans MS" panose="030F0702030302020204" pitchFamily="66" charset="0"/>
                      </a:endParaRP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580677">
                <a:tc>
                  <a:txBody>
                    <a:bodyPr/>
                    <a:lstStyle/>
                    <a:p>
                      <a:pPr>
                        <a:lnSpc>
                          <a:spcPct val="90000"/>
                        </a:lnSpc>
                      </a:pPr>
                      <a:r>
                        <a:rPr lang="en-GB" altLang="en-US" sz="1600" b="0" dirty="0" smtClean="0">
                          <a:solidFill>
                            <a:schemeClr val="tx1"/>
                          </a:solidFill>
                          <a:latin typeface="Comic Sans MS" panose="030F0702030302020204" pitchFamily="66" charset="0"/>
                        </a:rPr>
                        <a:t>13</a:t>
                      </a:r>
                    </a:p>
                    <a:p>
                      <a:pPr>
                        <a:lnSpc>
                          <a:spcPct val="90000"/>
                        </a:lnSpc>
                      </a:pPr>
                      <a:r>
                        <a:rPr lang="en-GB" altLang="en-US" sz="1600" b="0" dirty="0" smtClean="0">
                          <a:solidFill>
                            <a:schemeClr val="tx1"/>
                          </a:solidFill>
                          <a:latin typeface="Comic Sans MS" panose="030F0702030302020204" pitchFamily="66" charset="0"/>
                        </a:rPr>
                        <a:t>All of the human waste was cleared from the streets.</a:t>
                      </a:r>
                    </a:p>
                    <a:p>
                      <a:endParaRPr lang="en-GB" sz="1600" b="0" dirty="0" smtClean="0">
                        <a:solidFill>
                          <a:schemeClr val="tx1"/>
                        </a:solidFill>
                      </a:endParaRPr>
                    </a:p>
                    <a:p>
                      <a:endParaRPr lang="en-GB" sz="1600" b="0" dirty="0">
                        <a:solidFill>
                          <a:schemeClr val="tx1"/>
                        </a:solidFill>
                      </a:endParaRP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600" b="0" dirty="0" smtClean="0">
                          <a:solidFill>
                            <a:schemeClr val="tx1"/>
                          </a:solidFill>
                          <a:latin typeface="Comic Sans MS" panose="030F0702030302020204" pitchFamily="66" charset="0"/>
                        </a:rPr>
                        <a:t>14</a:t>
                      </a:r>
                    </a:p>
                    <a:p>
                      <a:r>
                        <a:rPr lang="en-GB" altLang="en-US" sz="1600" b="0" dirty="0" smtClean="0">
                          <a:solidFill>
                            <a:schemeClr val="tx1"/>
                          </a:solidFill>
                          <a:latin typeface="Comic Sans MS" panose="030F0702030302020204" pitchFamily="66" charset="0"/>
                        </a:rPr>
                        <a:t>Victims were banished from the villages.</a:t>
                      </a:r>
                    </a:p>
                    <a:p>
                      <a:endParaRPr lang="en-GB" sz="1600" b="0" dirty="0">
                        <a:solidFill>
                          <a:schemeClr val="tx1"/>
                        </a:solidFill>
                      </a:endParaRP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600" b="0" dirty="0" smtClean="0">
                          <a:solidFill>
                            <a:schemeClr val="tx1"/>
                          </a:solidFill>
                          <a:latin typeface="Comic Sans MS" panose="030F0702030302020204" pitchFamily="66" charset="0"/>
                        </a:rPr>
                        <a:t>15</a:t>
                      </a:r>
                    </a:p>
                    <a:p>
                      <a:r>
                        <a:rPr lang="en-GB" altLang="en-US" sz="1600" b="0" dirty="0" smtClean="0">
                          <a:solidFill>
                            <a:schemeClr val="tx1"/>
                          </a:solidFill>
                          <a:latin typeface="Comic Sans MS" panose="030F0702030302020204" pitchFamily="66" charset="0"/>
                        </a:rPr>
                        <a:t>When people died, their clothes were burned.</a:t>
                      </a:r>
                    </a:p>
                    <a:p>
                      <a:pPr>
                        <a:lnSpc>
                          <a:spcPct val="90000"/>
                        </a:lnSpc>
                      </a:pPr>
                      <a:endParaRPr lang="en-GB" altLang="en-US" sz="1600" b="0" dirty="0" smtClean="0">
                        <a:solidFill>
                          <a:schemeClr val="tx1"/>
                        </a:solidFill>
                        <a:latin typeface="Comic Sans MS" panose="030F0702030302020204" pitchFamily="66" charset="0"/>
                      </a:endParaRP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90000"/>
                        </a:lnSpc>
                      </a:pPr>
                      <a:r>
                        <a:rPr lang="en-GB" altLang="en-US" sz="1600" b="0" dirty="0" smtClean="0">
                          <a:solidFill>
                            <a:schemeClr val="tx1"/>
                          </a:solidFill>
                          <a:latin typeface="Comic Sans MS" panose="030F0702030302020204" pitchFamily="66" charset="0"/>
                        </a:rPr>
                        <a:t>16</a:t>
                      </a:r>
                    </a:p>
                    <a:p>
                      <a:pPr>
                        <a:lnSpc>
                          <a:spcPct val="90000"/>
                        </a:lnSpc>
                      </a:pPr>
                      <a:r>
                        <a:rPr lang="en-GB" altLang="en-US" sz="1600" b="0" dirty="0" smtClean="0">
                          <a:solidFill>
                            <a:schemeClr val="tx1"/>
                          </a:solidFill>
                          <a:latin typeface="Comic Sans MS" panose="030F0702030302020204" pitchFamily="66" charset="0"/>
                        </a:rPr>
                        <a:t>Lumps, called buboes or </a:t>
                      </a:r>
                      <a:r>
                        <a:rPr lang="en-GB" altLang="en-US" sz="1600" b="0" dirty="0" err="1" smtClean="0">
                          <a:solidFill>
                            <a:schemeClr val="tx1"/>
                          </a:solidFill>
                          <a:latin typeface="Comic Sans MS" panose="030F0702030302020204" pitchFamily="66" charset="0"/>
                        </a:rPr>
                        <a:t>bubons</a:t>
                      </a:r>
                      <a:r>
                        <a:rPr lang="en-GB" altLang="en-US" sz="1600" b="0" dirty="0" smtClean="0">
                          <a:solidFill>
                            <a:schemeClr val="tx1"/>
                          </a:solidFill>
                          <a:latin typeface="Comic Sans MS" panose="030F0702030302020204" pitchFamily="66" charset="0"/>
                        </a:rPr>
                        <a:t> would appear in the groin, on the neck and in the armpits. These could be the size of onions.</a:t>
                      </a: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600" b="0" dirty="0" smtClean="0">
                          <a:solidFill>
                            <a:schemeClr val="tx1"/>
                          </a:solidFill>
                          <a:latin typeface="Comic Sans MS" panose="030F0702030302020204" pitchFamily="66" charset="0"/>
                        </a:rPr>
                        <a:t>17</a:t>
                      </a:r>
                    </a:p>
                    <a:p>
                      <a:r>
                        <a:rPr lang="en-GB" altLang="en-US" sz="1600" b="0" dirty="0" smtClean="0">
                          <a:solidFill>
                            <a:schemeClr val="tx1"/>
                          </a:solidFill>
                          <a:latin typeface="Comic Sans MS" panose="030F0702030302020204" pitchFamily="66" charset="0"/>
                        </a:rPr>
                        <a:t>Victims would vomit blood just before they died.</a:t>
                      </a:r>
                    </a:p>
                    <a:p>
                      <a:endParaRPr lang="en-GB" sz="1600" b="0" dirty="0">
                        <a:solidFill>
                          <a:schemeClr val="tx1"/>
                        </a:solidFill>
                      </a:endParaRP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altLang="en-US" sz="1600" b="0" dirty="0" smtClean="0">
                          <a:solidFill>
                            <a:schemeClr val="tx1"/>
                          </a:solidFill>
                          <a:latin typeface="Comic Sans MS" panose="030F0702030302020204" pitchFamily="66" charset="0"/>
                        </a:rPr>
                        <a:t>18</a:t>
                      </a:r>
                    </a:p>
                    <a:p>
                      <a:r>
                        <a:rPr lang="en-GB" altLang="en-US" sz="1600" b="0" dirty="0" smtClean="0">
                          <a:solidFill>
                            <a:schemeClr val="tx1"/>
                          </a:solidFill>
                          <a:latin typeface="Comic Sans MS" panose="030F0702030302020204" pitchFamily="66" charset="0"/>
                        </a:rPr>
                        <a:t>Victims would be very weak and short of breath.</a:t>
                      </a:r>
                    </a:p>
                    <a:p>
                      <a:endParaRPr lang="en-GB" sz="1600" b="0" dirty="0">
                        <a:solidFill>
                          <a:schemeClr val="tx1"/>
                        </a:solidFill>
                      </a:endParaRPr>
                    </a:p>
                  </a:txBody>
                  <a:tcPr marT="45716" marB="4571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13439448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27F8A6C68B696408A3D6318A638C48C" ma:contentTypeVersion="" ma:contentTypeDescription="Create a new document." ma:contentTypeScope="" ma:versionID="83a92a0af5593b57bffdbf9e5da87305">
  <xsd:schema xmlns:xsd="http://www.w3.org/2001/XMLSchema" xmlns:xs="http://www.w3.org/2001/XMLSchema" xmlns:p="http://schemas.microsoft.com/office/2006/metadata/properties" xmlns:ns2="6211429a-c3a1-4d52-8951-f6e25398bdbb" xmlns:ns3="ba4c89fa-e831-4050-bb32-8958550080ab" targetNamespace="http://schemas.microsoft.com/office/2006/metadata/properties" ma:root="true" ma:fieldsID="240b8663e0b405129c6a2fc42dc3f632" ns2:_="" ns3:_="">
    <xsd:import namespace="6211429a-c3a1-4d52-8951-f6e25398bdbb"/>
    <xsd:import namespace="ba4c89fa-e831-4050-bb32-8958550080ab"/>
    <xsd:element name="properties">
      <xsd:complexType>
        <xsd:sequence>
          <xsd:element name="documentManagement">
            <xsd:complexType>
              <xsd:all>
                <xsd:element ref="ns2:SharedWithUsers" minOccurs="0"/>
                <xsd:element ref="ns2:SharingHintHash" minOccurs="0"/>
                <xsd:element ref="ns2:SharedWithDetails" minOccurs="0"/>
                <xsd:element ref="ns2:LastSharedByUser" minOccurs="0"/>
                <xsd:element ref="ns2:LastSharedByTime"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211429a-c3a1-4d52-8951-f6e25398bdb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internalName="SharedWithDetails" ma:readOnly="true">
      <xsd:simpleType>
        <xsd:restriction base="dms:Note">
          <xsd:maxLength value="255"/>
        </xsd:restriction>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ba4c89fa-e831-4050-bb32-8958550080ab"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79DA4DC-ADFC-4502-ABD1-D21C2E019140}">
  <ds:schemaRefs>
    <ds:schemaRef ds:uri="http://www.w3.org/XML/1998/namespace"/>
    <ds:schemaRef ds:uri="http://schemas.microsoft.com/office/2006/documentManagement/types"/>
    <ds:schemaRef ds:uri="http://schemas.microsoft.com/office/2006/metadata/properties"/>
    <ds:schemaRef ds:uri="http://purl.org/dc/elements/1.1/"/>
    <ds:schemaRef ds:uri="http://purl.org/dc/dcmitype/"/>
    <ds:schemaRef ds:uri="http://schemas.openxmlformats.org/package/2006/metadata/core-properties"/>
    <ds:schemaRef ds:uri="http://schemas.microsoft.com/office/infopath/2007/PartnerControls"/>
    <ds:schemaRef ds:uri="ba4c89fa-e831-4050-bb32-8958550080ab"/>
    <ds:schemaRef ds:uri="6211429a-c3a1-4d52-8951-f6e25398bdbb"/>
    <ds:schemaRef ds:uri="http://purl.org/dc/terms/"/>
  </ds:schemaRefs>
</ds:datastoreItem>
</file>

<file path=customXml/itemProps2.xml><?xml version="1.0" encoding="utf-8"?>
<ds:datastoreItem xmlns:ds="http://schemas.openxmlformats.org/officeDocument/2006/customXml" ds:itemID="{EB5917D5-305E-4191-83A6-16F8D8578095}">
  <ds:schemaRefs>
    <ds:schemaRef ds:uri="http://schemas.microsoft.com/sharepoint/v3/contenttype/forms"/>
  </ds:schemaRefs>
</ds:datastoreItem>
</file>

<file path=customXml/itemProps3.xml><?xml version="1.0" encoding="utf-8"?>
<ds:datastoreItem xmlns:ds="http://schemas.openxmlformats.org/officeDocument/2006/customXml" ds:itemID="{2A40A811-ACDC-4F6F-B696-CCD4F0AF1F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211429a-c3a1-4d52-8951-f6e25398bdbb"/>
    <ds:schemaRef ds:uri="ba4c89fa-e831-4050-bb32-8958550080a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370</TotalTime>
  <Words>3504</Words>
  <Application>Microsoft Office PowerPoint</Application>
  <PresentationFormat>On-screen Show (4:3)</PresentationFormat>
  <Paragraphs>275</Paragraphs>
  <Slides>21</Slides>
  <Notes>5</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MS PGothic</vt:lpstr>
      <vt:lpstr>MS PGothic</vt:lpstr>
      <vt:lpstr>Arial</vt:lpstr>
      <vt:lpstr>Book Antiqua</vt:lpstr>
      <vt:lpstr>Calibri</vt:lpstr>
      <vt:lpstr>Calibri Light</vt:lpstr>
      <vt:lpstr>Comic Sans MS</vt:lpstr>
      <vt:lpstr>Office Theme</vt:lpstr>
      <vt:lpstr>PowerPoint Presentation</vt:lpstr>
      <vt:lpstr>PowerPoint Presentation</vt:lpstr>
      <vt:lpstr>PowerPoint Presentation</vt:lpstr>
      <vt:lpstr>PowerPoint Presentation</vt:lpstr>
      <vt:lpstr>PowerPoint Presentation</vt:lpstr>
      <vt:lpstr>What questions do we have about the Black Death?</vt:lpstr>
      <vt:lpstr>PowerPoint Presentation</vt:lpstr>
      <vt:lpstr>PowerPoint Presentation</vt:lpstr>
      <vt:lpstr>PowerPoint Presentation</vt:lpstr>
      <vt:lpstr>PowerPoint Presentation</vt:lpstr>
      <vt:lpstr>PowerPoint Presentation</vt:lpstr>
      <vt:lpstr>What questions do we have about the Black Death?</vt:lpstr>
      <vt:lpstr>PowerPoint Presentation</vt:lpstr>
      <vt:lpstr>PowerPoint Presentation</vt:lpstr>
      <vt:lpstr>Resources</vt:lpstr>
      <vt:lpstr>PowerPoint Presentation</vt:lpstr>
      <vt:lpstr>PowerPoint Presentation</vt:lpstr>
      <vt:lpstr>PowerPoint Presentation</vt:lpstr>
      <vt:lpstr>PowerPoint Presentation</vt:lpstr>
      <vt:lpstr>PowerPoint Presentation</vt:lpstr>
      <vt:lpstr>PowerPoint Presentation</vt:lpstr>
    </vt:vector>
  </TitlesOfParts>
  <Company>NYCC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Sophie Brown</dc:creator>
  <cp:lastModifiedBy>Natalie Kesterton</cp:lastModifiedBy>
  <cp:revision>18</cp:revision>
  <cp:lastPrinted>2018-01-11T17:16:05Z</cp:lastPrinted>
  <dcterms:created xsi:type="dcterms:W3CDTF">2017-02-15T11:35:58Z</dcterms:created>
  <dcterms:modified xsi:type="dcterms:W3CDTF">2018-01-26T08:24:44Z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0x010100D27F8A6C68B696408A3D6318A638C48C</vt:lpwstr>
  </property>
</Properties>
</file>