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7" r:id="rId2"/>
    <p:sldId id="256" r:id="rId3"/>
    <p:sldId id="272" r:id="rId4"/>
    <p:sldId id="269" r:id="rId5"/>
    <p:sldId id="268" r:id="rId6"/>
    <p:sldId id="267" r:id="rId7"/>
    <p:sldId id="271" r:id="rId8"/>
    <p:sldId id="259" r:id="rId9"/>
    <p:sldId id="275" r:id="rId10"/>
    <p:sldId id="265" r:id="rId11"/>
    <p:sldId id="266" r:id="rId12"/>
    <p:sldId id="260" r:id="rId13"/>
    <p:sldId id="261" r:id="rId14"/>
    <p:sldId id="262" r:id="rId15"/>
    <p:sldId id="263" r:id="rId16"/>
    <p:sldId id="264" r:id="rId17"/>
  </p:sldIdLst>
  <p:sldSz cx="9144000" cy="6858000" type="screen4x3"/>
  <p:notesSz cx="6769100" cy="9906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78" autoAdjust="0"/>
    <p:restoredTop sz="84650" autoAdjust="0"/>
  </p:normalViewPr>
  <p:slideViewPr>
    <p:cSldViewPr snapToGrid="0">
      <p:cViewPr varScale="1">
        <p:scale>
          <a:sx n="95" d="100"/>
          <a:sy n="95" d="100"/>
        </p:scale>
        <p:origin x="130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33277"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34257" y="0"/>
            <a:ext cx="2933277" cy="497020"/>
          </a:xfrm>
          <a:prstGeom prst="rect">
            <a:avLst/>
          </a:prstGeom>
        </p:spPr>
        <p:txBody>
          <a:bodyPr vert="horz" lIns="91440" tIns="45720" rIns="91440" bIns="45720" rtlCol="0"/>
          <a:lstStyle>
            <a:lvl1pPr algn="r">
              <a:defRPr sz="1200"/>
            </a:lvl1pPr>
          </a:lstStyle>
          <a:p>
            <a:fld id="{D70A7EAA-1C17-4D5F-BF71-67F272E54C0E}" type="datetimeFigureOut">
              <a:rPr lang="en-GB" smtClean="0"/>
              <a:t>09/04/2018</a:t>
            </a:fld>
            <a:endParaRPr lang="en-GB"/>
          </a:p>
        </p:txBody>
      </p:sp>
      <p:sp>
        <p:nvSpPr>
          <p:cNvPr id="4" name="Slide Image Placeholder 3"/>
          <p:cNvSpPr>
            <a:spLocks noGrp="1" noRot="1" noChangeAspect="1"/>
          </p:cNvSpPr>
          <p:nvPr>
            <p:ph type="sldImg" idx="2"/>
          </p:nvPr>
        </p:nvSpPr>
        <p:spPr>
          <a:xfrm>
            <a:off x="1155700" y="1238250"/>
            <a:ext cx="4457700" cy="33432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6910" y="4767262"/>
            <a:ext cx="5415280" cy="3900488"/>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08981"/>
            <a:ext cx="2933277" cy="497019"/>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34257" y="9408981"/>
            <a:ext cx="2933277" cy="497019"/>
          </a:xfrm>
          <a:prstGeom prst="rect">
            <a:avLst/>
          </a:prstGeom>
        </p:spPr>
        <p:txBody>
          <a:bodyPr vert="horz" lIns="91440" tIns="45720" rIns="91440" bIns="45720" rtlCol="0" anchor="b"/>
          <a:lstStyle>
            <a:lvl1pPr algn="r">
              <a:defRPr sz="1200"/>
            </a:lvl1pPr>
          </a:lstStyle>
          <a:p>
            <a:fld id="{9CF48C72-A364-4D72-AF9A-1E794C5C5AA5}" type="slidenum">
              <a:rPr lang="en-GB" smtClean="0"/>
              <a:t>‹#›</a:t>
            </a:fld>
            <a:endParaRPr lang="en-GB"/>
          </a:p>
        </p:txBody>
      </p:sp>
    </p:spTree>
    <p:extLst>
      <p:ext uri="{BB962C8B-B14F-4D97-AF65-F5344CB8AC3E}">
        <p14:creationId xmlns:p14="http://schemas.microsoft.com/office/powerpoint/2010/main" val="2119560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All</a:t>
            </a:r>
            <a:r>
              <a:rPr lang="en-GB" baseline="0" dirty="0" smtClean="0"/>
              <a:t> debateable – point is to think about themes and links</a:t>
            </a:r>
          </a:p>
          <a:p>
            <a:endParaRPr lang="en-GB" baseline="0" dirty="0" smtClean="0"/>
          </a:p>
          <a:p>
            <a:r>
              <a:rPr lang="en-GB" dirty="0" smtClean="0"/>
              <a:t>Middle Ages - Yellow – buboes,</a:t>
            </a:r>
            <a:r>
              <a:rPr lang="en-GB" baseline="0" dirty="0" smtClean="0"/>
              <a:t> all others are CAUSES of plague</a:t>
            </a:r>
          </a:p>
          <a:p>
            <a:r>
              <a:rPr lang="en-GB" dirty="0" smtClean="0"/>
              <a:t>EMP - Green</a:t>
            </a:r>
            <a:r>
              <a:rPr lang="en-GB" baseline="0" dirty="0" smtClean="0"/>
              <a:t> – white bread, would only have been eaten by RICH in MA/EMP and so all others are POOR people’s diet </a:t>
            </a:r>
          </a:p>
          <a:p>
            <a:r>
              <a:rPr lang="en-GB" baseline="0" dirty="0" err="1" smtClean="0"/>
              <a:t>Ind</a:t>
            </a:r>
            <a:r>
              <a:rPr lang="en-GB" baseline="0" dirty="0" smtClean="0"/>
              <a:t> Rev - Blue – sewers – all others are REASONS that the </a:t>
            </a:r>
            <a:r>
              <a:rPr lang="en-GB" baseline="0" dirty="0" err="1" smtClean="0"/>
              <a:t>govt</a:t>
            </a:r>
            <a:r>
              <a:rPr lang="en-GB" baseline="0" dirty="0" smtClean="0"/>
              <a:t> made changes to public health laws, sewers were one thing that </a:t>
            </a:r>
            <a:r>
              <a:rPr lang="en-GB" baseline="0" dirty="0" err="1" smtClean="0"/>
              <a:t>theuy</a:t>
            </a:r>
            <a:r>
              <a:rPr lang="en-GB" baseline="0" dirty="0" smtClean="0"/>
              <a:t> changed BUT they didn’t actually know that cholera was linked to water when they ordered </a:t>
            </a:r>
            <a:r>
              <a:rPr lang="en-GB" baseline="0" dirty="0" err="1" smtClean="0"/>
              <a:t>Bazalgette</a:t>
            </a:r>
            <a:r>
              <a:rPr lang="en-GB" baseline="0" dirty="0" smtClean="0"/>
              <a:t> to redo the sewers it was about </a:t>
            </a:r>
            <a:r>
              <a:rPr lang="en-GB" baseline="0" dirty="0" err="1" smtClean="0"/>
              <a:t>remving</a:t>
            </a:r>
            <a:r>
              <a:rPr lang="en-GB" baseline="0" dirty="0" smtClean="0"/>
              <a:t> the bad smells! </a:t>
            </a:r>
          </a:p>
          <a:p>
            <a:r>
              <a:rPr lang="en-GB" baseline="0" dirty="0" smtClean="0"/>
              <a:t>20thC – orange – </a:t>
            </a:r>
            <a:r>
              <a:rPr lang="en-GB" baseline="0" dirty="0" err="1" smtClean="0"/>
              <a:t>vaccindations</a:t>
            </a:r>
            <a:r>
              <a:rPr lang="en-GB" baseline="0" dirty="0" smtClean="0"/>
              <a:t> because the others are all government </a:t>
            </a:r>
            <a:r>
              <a:rPr lang="en-GB" baseline="0" dirty="0" err="1" smtClean="0"/>
              <a:t>awaresness</a:t>
            </a:r>
            <a:r>
              <a:rPr lang="en-GB" baseline="0" dirty="0" smtClean="0"/>
              <a:t> campaigns to improve health through peoples ways of life where was vaccinations are a </a:t>
            </a:r>
            <a:r>
              <a:rPr lang="en-GB" baseline="0" dirty="0" err="1" smtClean="0"/>
              <a:t>govt</a:t>
            </a:r>
            <a:r>
              <a:rPr lang="en-GB" baseline="0" dirty="0" smtClean="0"/>
              <a:t> </a:t>
            </a:r>
            <a:r>
              <a:rPr lang="en-GB" baseline="0" dirty="0" err="1" smtClean="0"/>
              <a:t>progreamm</a:t>
            </a:r>
            <a:r>
              <a:rPr lang="en-GB" baseline="0" dirty="0" smtClean="0"/>
              <a:t> to treat/prevent specific </a:t>
            </a:r>
            <a:r>
              <a:rPr lang="en-GB" baseline="0" dirty="0" err="1" smtClean="0"/>
              <a:t>dsieases</a:t>
            </a:r>
            <a:r>
              <a:rPr lang="en-GB" baseline="0" smtClean="0"/>
              <a:t>. </a:t>
            </a:r>
            <a:endParaRPr lang="en-GB" dirty="0"/>
          </a:p>
        </p:txBody>
      </p:sp>
      <p:sp>
        <p:nvSpPr>
          <p:cNvPr id="4" name="Slide Number Placeholder 3"/>
          <p:cNvSpPr>
            <a:spLocks noGrp="1"/>
          </p:cNvSpPr>
          <p:nvPr>
            <p:ph type="sldNum" sz="quarter" idx="10"/>
          </p:nvPr>
        </p:nvSpPr>
        <p:spPr/>
        <p:txBody>
          <a:bodyPr/>
          <a:lstStyle/>
          <a:p>
            <a:fld id="{9CF48C72-A364-4D72-AF9A-1E794C5C5AA5}" type="slidenum">
              <a:rPr lang="en-GB" smtClean="0"/>
              <a:t>1</a:t>
            </a:fld>
            <a:endParaRPr lang="en-GB"/>
          </a:p>
        </p:txBody>
      </p:sp>
    </p:spTree>
    <p:extLst>
      <p:ext uri="{BB962C8B-B14F-4D97-AF65-F5344CB8AC3E}">
        <p14:creationId xmlns:p14="http://schemas.microsoft.com/office/powerpoint/2010/main" val="1998104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5149F83-7BE0-4D72-B267-B69778677CDF}" type="datetimeFigureOut">
              <a:rPr lang="en-GB" smtClean="0"/>
              <a:t>09/04/2018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046CF7-25A9-4002-A50D-59A9C3A51545}" type="slidenum">
              <a:rPr lang="en-GB" smtClean="0"/>
              <a:t>‹#›</a:t>
            </a:fld>
            <a:endParaRPr lang="en-GB"/>
          </a:p>
        </p:txBody>
      </p:sp>
    </p:spTree>
    <p:extLst>
      <p:ext uri="{BB962C8B-B14F-4D97-AF65-F5344CB8AC3E}">
        <p14:creationId xmlns:p14="http://schemas.microsoft.com/office/powerpoint/2010/main" val="1582146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5149F83-7BE0-4D72-B267-B69778677CDF}" type="datetimeFigureOut">
              <a:rPr lang="en-GB" smtClean="0"/>
              <a:t>09/04/2018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046CF7-25A9-4002-A50D-59A9C3A51545}" type="slidenum">
              <a:rPr lang="en-GB" smtClean="0"/>
              <a:t>‹#›</a:t>
            </a:fld>
            <a:endParaRPr lang="en-GB"/>
          </a:p>
        </p:txBody>
      </p:sp>
    </p:spTree>
    <p:extLst>
      <p:ext uri="{BB962C8B-B14F-4D97-AF65-F5344CB8AC3E}">
        <p14:creationId xmlns:p14="http://schemas.microsoft.com/office/powerpoint/2010/main" val="3032329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5149F83-7BE0-4D72-B267-B69778677CDF}" type="datetimeFigureOut">
              <a:rPr lang="en-GB" smtClean="0"/>
              <a:t>09/04/2018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046CF7-25A9-4002-A50D-59A9C3A51545}" type="slidenum">
              <a:rPr lang="en-GB" smtClean="0"/>
              <a:t>‹#›</a:t>
            </a:fld>
            <a:endParaRPr lang="en-GB"/>
          </a:p>
        </p:txBody>
      </p:sp>
    </p:spTree>
    <p:extLst>
      <p:ext uri="{BB962C8B-B14F-4D97-AF65-F5344CB8AC3E}">
        <p14:creationId xmlns:p14="http://schemas.microsoft.com/office/powerpoint/2010/main" val="3895947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5149F83-7BE0-4D72-B267-B69778677CDF}" type="datetimeFigureOut">
              <a:rPr lang="en-GB" smtClean="0"/>
              <a:t>09/04/2018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046CF7-25A9-4002-A50D-59A9C3A51545}" type="slidenum">
              <a:rPr lang="en-GB" smtClean="0"/>
              <a:t>‹#›</a:t>
            </a:fld>
            <a:endParaRPr lang="en-GB"/>
          </a:p>
        </p:txBody>
      </p:sp>
    </p:spTree>
    <p:extLst>
      <p:ext uri="{BB962C8B-B14F-4D97-AF65-F5344CB8AC3E}">
        <p14:creationId xmlns:p14="http://schemas.microsoft.com/office/powerpoint/2010/main" val="2414164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5149F83-7BE0-4D72-B267-B69778677CDF}" type="datetimeFigureOut">
              <a:rPr lang="en-GB" smtClean="0"/>
              <a:t>09/04/2018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046CF7-25A9-4002-A50D-59A9C3A51545}" type="slidenum">
              <a:rPr lang="en-GB" smtClean="0"/>
              <a:t>‹#›</a:t>
            </a:fld>
            <a:endParaRPr lang="en-GB"/>
          </a:p>
        </p:txBody>
      </p:sp>
    </p:spTree>
    <p:extLst>
      <p:ext uri="{BB962C8B-B14F-4D97-AF65-F5344CB8AC3E}">
        <p14:creationId xmlns:p14="http://schemas.microsoft.com/office/powerpoint/2010/main" val="1069289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5149F83-7BE0-4D72-B267-B69778677CDF}" type="datetimeFigureOut">
              <a:rPr lang="en-GB" smtClean="0"/>
              <a:t>09/04/2018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046CF7-25A9-4002-A50D-59A9C3A51545}" type="slidenum">
              <a:rPr lang="en-GB" smtClean="0"/>
              <a:t>‹#›</a:t>
            </a:fld>
            <a:endParaRPr lang="en-GB"/>
          </a:p>
        </p:txBody>
      </p:sp>
    </p:spTree>
    <p:extLst>
      <p:ext uri="{BB962C8B-B14F-4D97-AF65-F5344CB8AC3E}">
        <p14:creationId xmlns:p14="http://schemas.microsoft.com/office/powerpoint/2010/main" val="2807633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5149F83-7BE0-4D72-B267-B69778677CDF}" type="datetimeFigureOut">
              <a:rPr lang="en-GB" smtClean="0"/>
              <a:t>09/04/2018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046CF7-25A9-4002-A50D-59A9C3A51545}" type="slidenum">
              <a:rPr lang="en-GB" smtClean="0"/>
              <a:t>‹#›</a:t>
            </a:fld>
            <a:endParaRPr lang="en-GB"/>
          </a:p>
        </p:txBody>
      </p:sp>
    </p:spTree>
    <p:extLst>
      <p:ext uri="{BB962C8B-B14F-4D97-AF65-F5344CB8AC3E}">
        <p14:creationId xmlns:p14="http://schemas.microsoft.com/office/powerpoint/2010/main" val="1250902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5149F83-7BE0-4D72-B267-B69778677CDF}" type="datetimeFigureOut">
              <a:rPr lang="en-GB" smtClean="0"/>
              <a:t>09/04/2018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046CF7-25A9-4002-A50D-59A9C3A51545}" type="slidenum">
              <a:rPr lang="en-GB" smtClean="0"/>
              <a:t>‹#›</a:t>
            </a:fld>
            <a:endParaRPr lang="en-GB"/>
          </a:p>
        </p:txBody>
      </p:sp>
    </p:spTree>
    <p:extLst>
      <p:ext uri="{BB962C8B-B14F-4D97-AF65-F5344CB8AC3E}">
        <p14:creationId xmlns:p14="http://schemas.microsoft.com/office/powerpoint/2010/main" val="3486076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149F83-7BE0-4D72-B267-B69778677CDF}" type="datetimeFigureOut">
              <a:rPr lang="en-GB" smtClean="0"/>
              <a:t>09/04/2018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046CF7-25A9-4002-A50D-59A9C3A51545}" type="slidenum">
              <a:rPr lang="en-GB" smtClean="0"/>
              <a:t>‹#›</a:t>
            </a:fld>
            <a:endParaRPr lang="en-GB"/>
          </a:p>
        </p:txBody>
      </p:sp>
    </p:spTree>
    <p:extLst>
      <p:ext uri="{BB962C8B-B14F-4D97-AF65-F5344CB8AC3E}">
        <p14:creationId xmlns:p14="http://schemas.microsoft.com/office/powerpoint/2010/main" val="3996868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5149F83-7BE0-4D72-B267-B69778677CDF}" type="datetimeFigureOut">
              <a:rPr lang="en-GB" smtClean="0"/>
              <a:t>09/04/2018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046CF7-25A9-4002-A50D-59A9C3A51545}" type="slidenum">
              <a:rPr lang="en-GB" smtClean="0"/>
              <a:t>‹#›</a:t>
            </a:fld>
            <a:endParaRPr lang="en-GB"/>
          </a:p>
        </p:txBody>
      </p:sp>
    </p:spTree>
    <p:extLst>
      <p:ext uri="{BB962C8B-B14F-4D97-AF65-F5344CB8AC3E}">
        <p14:creationId xmlns:p14="http://schemas.microsoft.com/office/powerpoint/2010/main" val="1619484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5149F83-7BE0-4D72-B267-B69778677CDF}" type="datetimeFigureOut">
              <a:rPr lang="en-GB" smtClean="0"/>
              <a:t>09/04/2018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046CF7-25A9-4002-A50D-59A9C3A51545}" type="slidenum">
              <a:rPr lang="en-GB" smtClean="0"/>
              <a:t>‹#›</a:t>
            </a:fld>
            <a:endParaRPr lang="en-GB"/>
          </a:p>
        </p:txBody>
      </p:sp>
    </p:spTree>
    <p:extLst>
      <p:ext uri="{BB962C8B-B14F-4D97-AF65-F5344CB8AC3E}">
        <p14:creationId xmlns:p14="http://schemas.microsoft.com/office/powerpoint/2010/main" val="42102769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149F83-7BE0-4D72-B267-B69778677CDF}" type="datetimeFigureOut">
              <a:rPr lang="en-GB" smtClean="0"/>
              <a:t>09/04/2018</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046CF7-25A9-4002-A50D-59A9C3A51545}" type="slidenum">
              <a:rPr lang="en-GB" smtClean="0"/>
              <a:t>‹#›</a:t>
            </a:fld>
            <a:endParaRPr lang="en-GB"/>
          </a:p>
        </p:txBody>
      </p:sp>
    </p:spTree>
    <p:extLst>
      <p:ext uri="{BB962C8B-B14F-4D97-AF65-F5344CB8AC3E}">
        <p14:creationId xmlns:p14="http://schemas.microsoft.com/office/powerpoint/2010/main" val="19990654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 Id="rId3" Type="http://schemas.openxmlformats.org/officeDocument/2006/relationships/image" Target="../media/image5.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tiff"/><Relationship Id="rId3" Type="http://schemas.openxmlformats.org/officeDocument/2006/relationships/hyperlink" Target="http://www.lookandlearn.com/history-images/search.php?t=2&amp;q=Pat+Nicolle"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tiff"/><Relationship Id="rId3" Type="http://schemas.openxmlformats.org/officeDocument/2006/relationships/hyperlink" Target="http://www.lookandlearn.com/history-images/search.php?t=2&amp;q=C+L+Doughty"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612336"/>
          </a:xfrm>
        </p:spPr>
        <p:txBody>
          <a:bodyPr>
            <a:normAutofit fontScale="90000"/>
          </a:bodyPr>
          <a:lstStyle/>
          <a:p>
            <a:pPr algn="ctr"/>
            <a:r>
              <a:rPr lang="en-GB" dirty="0" smtClean="0"/>
              <a:t>Odd one out</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823111669"/>
              </p:ext>
            </p:extLst>
          </p:nvPr>
        </p:nvGraphicFramePr>
        <p:xfrm>
          <a:off x="409903" y="977463"/>
          <a:ext cx="3342290" cy="2565402"/>
        </p:xfrm>
        <a:graphic>
          <a:graphicData uri="http://schemas.openxmlformats.org/drawingml/2006/table">
            <a:tbl>
              <a:tblPr firstRow="1" bandRow="1">
                <a:tableStyleId>{5C22544A-7EE6-4342-B048-85BDC9FD1C3A}</a:tableStyleId>
              </a:tblPr>
              <a:tblGrid>
                <a:gridCol w="1671145">
                  <a:extLst>
                    <a:ext uri="{9D8B030D-6E8A-4147-A177-3AD203B41FA5}">
                      <a16:colId xmlns:a16="http://schemas.microsoft.com/office/drawing/2014/main" xmlns="" val="1406928707"/>
                    </a:ext>
                  </a:extLst>
                </a:gridCol>
                <a:gridCol w="1671145">
                  <a:extLst>
                    <a:ext uri="{9D8B030D-6E8A-4147-A177-3AD203B41FA5}">
                      <a16:colId xmlns:a16="http://schemas.microsoft.com/office/drawing/2014/main" xmlns="" val="338210176"/>
                    </a:ext>
                  </a:extLst>
                </a:gridCol>
              </a:tblGrid>
              <a:tr h="1282701">
                <a:tc>
                  <a:txBody>
                    <a:bodyPr/>
                    <a:lstStyle/>
                    <a:p>
                      <a:pPr algn="ctr"/>
                      <a:r>
                        <a:rPr lang="en-GB" sz="3000" b="1" dirty="0" smtClean="0">
                          <a:solidFill>
                            <a:schemeClr val="tx1"/>
                          </a:solidFill>
                        </a:rPr>
                        <a:t>Buboes</a:t>
                      </a:r>
                      <a:endParaRPr lang="en-GB" sz="3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GB" sz="3000" b="1" dirty="0" smtClean="0">
                          <a:solidFill>
                            <a:schemeClr val="tx1"/>
                          </a:solidFill>
                        </a:rPr>
                        <a:t>Miasma</a:t>
                      </a:r>
                      <a:endParaRPr lang="en-GB" sz="3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453979980"/>
                  </a:ext>
                </a:extLst>
              </a:tr>
              <a:tr h="1282701">
                <a:tc>
                  <a:txBody>
                    <a:bodyPr/>
                    <a:lstStyle/>
                    <a:p>
                      <a:pPr algn="ctr"/>
                      <a:r>
                        <a:rPr lang="en-GB" sz="3000" b="1" dirty="0" smtClean="0">
                          <a:solidFill>
                            <a:schemeClr val="tx1"/>
                          </a:solidFill>
                        </a:rPr>
                        <a:t>Humours</a:t>
                      </a:r>
                      <a:endParaRPr lang="en-GB" sz="3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GB" sz="3000" b="1" dirty="0" smtClean="0">
                          <a:solidFill>
                            <a:schemeClr val="tx1"/>
                          </a:solidFill>
                        </a:rPr>
                        <a:t>Sin </a:t>
                      </a:r>
                      <a:endParaRPr lang="en-GB" sz="3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2908214860"/>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02821486"/>
              </p:ext>
            </p:extLst>
          </p:nvPr>
        </p:nvGraphicFramePr>
        <p:xfrm>
          <a:off x="4847573" y="977463"/>
          <a:ext cx="3528812" cy="2565402"/>
        </p:xfrm>
        <a:graphic>
          <a:graphicData uri="http://schemas.openxmlformats.org/drawingml/2006/table">
            <a:tbl>
              <a:tblPr firstRow="1" bandRow="1">
                <a:tableStyleId>{5C22544A-7EE6-4342-B048-85BDC9FD1C3A}</a:tableStyleId>
              </a:tblPr>
              <a:tblGrid>
                <a:gridCol w="1764406">
                  <a:extLst>
                    <a:ext uri="{9D8B030D-6E8A-4147-A177-3AD203B41FA5}">
                      <a16:colId xmlns:a16="http://schemas.microsoft.com/office/drawing/2014/main" xmlns="" val="1406928707"/>
                    </a:ext>
                  </a:extLst>
                </a:gridCol>
                <a:gridCol w="1764406">
                  <a:extLst>
                    <a:ext uri="{9D8B030D-6E8A-4147-A177-3AD203B41FA5}">
                      <a16:colId xmlns:a16="http://schemas.microsoft.com/office/drawing/2014/main" xmlns="" val="338210176"/>
                    </a:ext>
                  </a:extLst>
                </a:gridCol>
              </a:tblGrid>
              <a:tr h="1282701">
                <a:tc>
                  <a:txBody>
                    <a:bodyPr/>
                    <a:lstStyle/>
                    <a:p>
                      <a:pPr algn="ctr"/>
                      <a:r>
                        <a:rPr lang="en-GB" sz="3000" b="1" dirty="0" smtClean="0">
                          <a:solidFill>
                            <a:schemeClr val="tx1"/>
                          </a:solidFill>
                        </a:rPr>
                        <a:t>mutton</a:t>
                      </a:r>
                      <a:endParaRPr lang="en-GB" sz="3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en-GB" sz="3000" b="1" dirty="0" smtClean="0">
                          <a:solidFill>
                            <a:schemeClr val="tx1"/>
                          </a:solidFill>
                        </a:rPr>
                        <a:t>apples</a:t>
                      </a:r>
                      <a:endParaRPr lang="en-GB" sz="3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1453979980"/>
                  </a:ext>
                </a:extLst>
              </a:tr>
              <a:tr h="1282701">
                <a:tc>
                  <a:txBody>
                    <a:bodyPr/>
                    <a:lstStyle/>
                    <a:p>
                      <a:pPr algn="ctr"/>
                      <a:r>
                        <a:rPr lang="en-GB" sz="2700" b="1" dirty="0" smtClean="0">
                          <a:solidFill>
                            <a:schemeClr val="tx1"/>
                          </a:solidFill>
                        </a:rPr>
                        <a:t>vegetables</a:t>
                      </a:r>
                      <a:endParaRPr lang="en-GB" sz="27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000" b="1" dirty="0" smtClean="0">
                          <a:solidFill>
                            <a:schemeClr val="tx1"/>
                          </a:solidFill>
                        </a:rPr>
                        <a:t>White</a:t>
                      </a:r>
                      <a:r>
                        <a:rPr lang="en-GB" sz="3000" b="1" baseline="0" dirty="0" smtClean="0">
                          <a:solidFill>
                            <a:schemeClr val="tx1"/>
                          </a:solidFill>
                        </a:rPr>
                        <a:t> bread</a:t>
                      </a:r>
                      <a:r>
                        <a:rPr lang="en-GB" sz="3000" b="1" dirty="0" smtClean="0">
                          <a:solidFill>
                            <a:schemeClr val="tx1"/>
                          </a:solidFill>
                        </a:rPr>
                        <a:t> </a:t>
                      </a:r>
                      <a:endParaRPr lang="en-GB" sz="3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290821486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259718254"/>
              </p:ext>
            </p:extLst>
          </p:nvPr>
        </p:nvGraphicFramePr>
        <p:xfrm>
          <a:off x="316640" y="3860537"/>
          <a:ext cx="3666636" cy="2565402"/>
        </p:xfrm>
        <a:graphic>
          <a:graphicData uri="http://schemas.openxmlformats.org/drawingml/2006/table">
            <a:tbl>
              <a:tblPr firstRow="1" bandRow="1">
                <a:tableStyleId>{5C22544A-7EE6-4342-B048-85BDC9FD1C3A}</a:tableStyleId>
              </a:tblPr>
              <a:tblGrid>
                <a:gridCol w="1833318">
                  <a:extLst>
                    <a:ext uri="{9D8B030D-6E8A-4147-A177-3AD203B41FA5}">
                      <a16:colId xmlns:a16="http://schemas.microsoft.com/office/drawing/2014/main" xmlns="" val="1406928707"/>
                    </a:ext>
                  </a:extLst>
                </a:gridCol>
                <a:gridCol w="1833318">
                  <a:extLst>
                    <a:ext uri="{9D8B030D-6E8A-4147-A177-3AD203B41FA5}">
                      <a16:colId xmlns:a16="http://schemas.microsoft.com/office/drawing/2014/main" xmlns="" val="338210176"/>
                    </a:ext>
                  </a:extLst>
                </a:gridCol>
              </a:tblGrid>
              <a:tr h="1282701">
                <a:tc>
                  <a:txBody>
                    <a:bodyPr/>
                    <a:lstStyle/>
                    <a:p>
                      <a:pPr algn="ctr"/>
                      <a:r>
                        <a:rPr lang="en-GB" sz="3000" b="1" dirty="0" smtClean="0">
                          <a:solidFill>
                            <a:schemeClr val="tx1"/>
                          </a:solidFill>
                        </a:rPr>
                        <a:t>Great Stink</a:t>
                      </a:r>
                      <a:endParaRPr lang="en-GB" sz="3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a:r>
                        <a:rPr lang="en-GB" sz="3000" b="1" dirty="0" smtClean="0">
                          <a:solidFill>
                            <a:schemeClr val="tx1"/>
                          </a:solidFill>
                        </a:rPr>
                        <a:t>Cholera</a:t>
                      </a:r>
                      <a:endParaRPr lang="en-GB" sz="3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xmlns="" val="1453979980"/>
                  </a:ext>
                </a:extLst>
              </a:tr>
              <a:tr h="1282701">
                <a:tc>
                  <a:txBody>
                    <a:bodyPr/>
                    <a:lstStyle/>
                    <a:p>
                      <a:pPr algn="ctr"/>
                      <a:r>
                        <a:rPr lang="en-GB" sz="2700" b="1" dirty="0" smtClean="0">
                          <a:solidFill>
                            <a:schemeClr val="tx1"/>
                          </a:solidFill>
                        </a:rPr>
                        <a:t>Sewers</a:t>
                      </a:r>
                      <a:endParaRPr lang="en-GB" sz="27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700" b="1" dirty="0" smtClean="0">
                          <a:solidFill>
                            <a:schemeClr val="tx1"/>
                          </a:solidFill>
                        </a:rPr>
                        <a:t>Chadwick’s Report</a:t>
                      </a:r>
                      <a:endParaRPr lang="en-GB" sz="27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xmlns="" val="290821486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515194564"/>
              </p:ext>
            </p:extLst>
          </p:nvPr>
        </p:nvGraphicFramePr>
        <p:xfrm>
          <a:off x="4709747" y="3860537"/>
          <a:ext cx="4008368" cy="2565402"/>
        </p:xfrm>
        <a:graphic>
          <a:graphicData uri="http://schemas.openxmlformats.org/drawingml/2006/table">
            <a:tbl>
              <a:tblPr firstRow="1" bandRow="1">
                <a:tableStyleId>{5C22544A-7EE6-4342-B048-85BDC9FD1C3A}</a:tableStyleId>
              </a:tblPr>
              <a:tblGrid>
                <a:gridCol w="2004184">
                  <a:extLst>
                    <a:ext uri="{9D8B030D-6E8A-4147-A177-3AD203B41FA5}">
                      <a16:colId xmlns:a16="http://schemas.microsoft.com/office/drawing/2014/main" xmlns="" val="1406928707"/>
                    </a:ext>
                  </a:extLst>
                </a:gridCol>
                <a:gridCol w="2004184">
                  <a:extLst>
                    <a:ext uri="{9D8B030D-6E8A-4147-A177-3AD203B41FA5}">
                      <a16:colId xmlns:a16="http://schemas.microsoft.com/office/drawing/2014/main" xmlns="" val="338210176"/>
                    </a:ext>
                  </a:extLst>
                </a:gridCol>
              </a:tblGrid>
              <a:tr h="1282701">
                <a:tc>
                  <a:txBody>
                    <a:bodyPr/>
                    <a:lstStyle/>
                    <a:p>
                      <a:pPr algn="ctr"/>
                      <a:r>
                        <a:rPr lang="en-GB" sz="2700" b="1" dirty="0" smtClean="0">
                          <a:solidFill>
                            <a:schemeClr val="tx1"/>
                          </a:solidFill>
                        </a:rPr>
                        <a:t>vaccinations</a:t>
                      </a:r>
                      <a:endParaRPr lang="en-GB" sz="27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a:r>
                        <a:rPr lang="en-GB" sz="2700" b="1" dirty="0" smtClean="0">
                          <a:solidFill>
                            <a:schemeClr val="tx1"/>
                          </a:solidFill>
                        </a:rPr>
                        <a:t>Change4Life</a:t>
                      </a:r>
                      <a:endParaRPr lang="en-GB" sz="27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xmlns="" val="1453979980"/>
                  </a:ext>
                </a:extLst>
              </a:tr>
              <a:tr h="1282701">
                <a:tc>
                  <a:txBody>
                    <a:bodyPr/>
                    <a:lstStyle/>
                    <a:p>
                      <a:pPr algn="ctr"/>
                      <a:r>
                        <a:rPr lang="en-GB" sz="2700" b="1" dirty="0" err="1" smtClean="0">
                          <a:solidFill>
                            <a:schemeClr val="tx1"/>
                          </a:solidFill>
                        </a:rPr>
                        <a:t>Drinkaware</a:t>
                      </a:r>
                      <a:endParaRPr lang="en-GB" sz="27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700" b="1" dirty="0" smtClean="0">
                          <a:solidFill>
                            <a:schemeClr val="tx1"/>
                          </a:solidFill>
                        </a:rPr>
                        <a:t>Ban on smoking</a:t>
                      </a:r>
                      <a:endParaRPr lang="en-GB" sz="27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xmlns="" val="2908214860"/>
                  </a:ext>
                </a:extLst>
              </a:tr>
            </a:tbl>
          </a:graphicData>
        </a:graphic>
      </p:graphicFrame>
    </p:spTree>
    <p:extLst>
      <p:ext uri="{BB962C8B-B14F-4D97-AF65-F5344CB8AC3E}">
        <p14:creationId xmlns:p14="http://schemas.microsoft.com/office/powerpoint/2010/main" val="13041296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4555" y="144742"/>
            <a:ext cx="8811185" cy="6430870"/>
          </a:xfrm>
        </p:spPr>
        <p:txBody>
          <a:bodyP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smtClean="0"/>
              <a:t>Although this memorable Queen was a man, she was constantly addressed by her courtiers by various affectionate female nicknames, such as </a:t>
            </a:r>
            <a:r>
              <a:rPr lang="en-US" sz="1600" dirty="0" err="1" smtClean="0"/>
              <a:t>Auroraborealis</a:t>
            </a:r>
            <a:r>
              <a:rPr lang="en-US" sz="1600" dirty="0" smtClean="0"/>
              <a:t>, Ruritania, Black Beauty (or </a:t>
            </a:r>
            <a:r>
              <a:rPr lang="en-US" sz="1600" dirty="0" err="1" smtClean="0"/>
              <a:t>Bete</a:t>
            </a:r>
            <a:r>
              <a:rPr lang="en-US" sz="1600" dirty="0" smtClean="0"/>
              <a:t> Noire) and Brown Bess. She also very graciously walked on Sir Walter Raleigh's overcoat whenever he dropped it in the mud and was, in fact, in every respect a good and romantic Queen. </a:t>
            </a:r>
          </a:p>
          <a:p>
            <a:pPr marL="0" marR="0" lvl="0" indent="0" defTabSz="914400" eaLnBrk="1" fontAlgn="auto" latinLnBrk="0" hangingPunct="1">
              <a:lnSpc>
                <a:spcPct val="100000"/>
              </a:lnSpc>
              <a:spcBef>
                <a:spcPts val="0"/>
              </a:spcBef>
              <a:spcAft>
                <a:spcPts val="0"/>
              </a:spcAft>
              <a:buClrTx/>
              <a:buSzTx/>
              <a:buFontTx/>
              <a:buNone/>
              <a:tabLst/>
              <a:defRPr/>
            </a:pPr>
            <a:endParaRPr lang="en-US" sz="1600" dirty="0"/>
          </a:p>
          <a:p>
            <a:pPr marL="0" marR="0" lvl="0" indent="0" defTabSz="914400" eaLnBrk="1" fontAlgn="auto" latinLnBrk="0" hangingPunct="1">
              <a:lnSpc>
                <a:spcPct val="100000"/>
              </a:lnSpc>
              <a:spcBef>
                <a:spcPts val="0"/>
              </a:spcBef>
              <a:spcAft>
                <a:spcPts val="0"/>
              </a:spcAft>
              <a:buClrTx/>
              <a:buSzTx/>
              <a:buFontTx/>
              <a:buNone/>
              <a:tabLst/>
              <a:defRPr/>
            </a:pPr>
            <a:r>
              <a:rPr lang="en-US" sz="1600" dirty="0" smtClean="0"/>
              <a:t>A great nuisance in this reign was the memorable Scottish queen known as Mary Queen of Hearts on account of the large number of husbands which she obtained, e.g. </a:t>
            </a:r>
            <a:r>
              <a:rPr lang="en-US" sz="1600" dirty="0" err="1" smtClean="0"/>
              <a:t>Cardinale</a:t>
            </a:r>
            <a:r>
              <a:rPr lang="en-US" sz="1600" dirty="0" smtClean="0"/>
              <a:t> </a:t>
            </a:r>
            <a:r>
              <a:rPr lang="en-US" sz="1600" dirty="0" err="1" smtClean="0"/>
              <a:t>Ritzio</a:t>
            </a:r>
            <a:r>
              <a:rPr lang="en-US" sz="1600" dirty="0" smtClean="0"/>
              <a:t>, Boswell, and the King of France: most of these she easily blew up at </a:t>
            </a:r>
            <a:r>
              <a:rPr lang="en-US" sz="1600" dirty="0" err="1" smtClean="0"/>
              <a:t>Holywood</a:t>
            </a:r>
            <a:r>
              <a:rPr lang="en-US" sz="1600" dirty="0" smtClean="0"/>
              <a:t>. Unfortunately for Mary, Scotland was now suddenly overrun by a wave of Synods le by Sir John </a:t>
            </a:r>
            <a:r>
              <a:rPr lang="en-US" sz="1600" dirty="0" err="1" smtClean="0"/>
              <a:t>Nox</a:t>
            </a:r>
            <a:r>
              <a:rPr lang="en-US" sz="1600" dirty="0" smtClean="0"/>
              <a:t>, the memorable Scottish Saturday Knight. Unable to believe, on account of the number of her husbands, that Mary was a single person, the Knight accused her of being a ‘monstrous regiment of women’.</a:t>
            </a:r>
          </a:p>
          <a:p>
            <a:pPr marL="0" marR="0" lvl="0" indent="0" defTabSz="914400" eaLnBrk="1" fontAlgn="auto" latinLnBrk="0" hangingPunct="1">
              <a:lnSpc>
                <a:spcPct val="100000"/>
              </a:lnSpc>
              <a:spcBef>
                <a:spcPts val="0"/>
              </a:spcBef>
              <a:spcAft>
                <a:spcPts val="0"/>
              </a:spcAft>
              <a:buClrTx/>
              <a:buSzTx/>
              <a:buFontTx/>
              <a:buNone/>
              <a:tabLst/>
              <a:defRPr/>
            </a:pPr>
            <a:endParaRPr lang="en-US" sz="1600" dirty="0"/>
          </a:p>
          <a:p>
            <a:pPr marL="0" marR="0" lvl="0" indent="0" defTabSz="914400" eaLnBrk="1" fontAlgn="auto" latinLnBrk="0" hangingPunct="1">
              <a:lnSpc>
                <a:spcPct val="100000"/>
              </a:lnSpc>
              <a:spcBef>
                <a:spcPts val="0"/>
              </a:spcBef>
              <a:spcAft>
                <a:spcPts val="0"/>
              </a:spcAft>
              <a:buClrTx/>
              <a:buSzTx/>
              <a:buFontTx/>
              <a:buNone/>
              <a:tabLst/>
              <a:defRPr/>
            </a:pPr>
            <a:r>
              <a:rPr lang="en-US" sz="1600" dirty="0" smtClean="0"/>
              <a:t>As Mary had already been Queen of France and Queen of Scotland many people thought that it would be unfair if she was not made Queen of England as well. Various plots such as the Paddington Plot, the </a:t>
            </a:r>
            <a:r>
              <a:rPr lang="en-US" sz="1600" dirty="0" err="1" smtClean="0"/>
              <a:t>Threadneedle</a:t>
            </a:r>
            <a:r>
              <a:rPr lang="en-US" sz="1600" dirty="0" smtClean="0"/>
              <a:t> Conspiracy and the </a:t>
            </a:r>
            <a:r>
              <a:rPr lang="en-US" sz="1600" dirty="0" err="1" smtClean="0"/>
              <a:t>Adelfi</a:t>
            </a:r>
            <a:r>
              <a:rPr lang="en-US" sz="1600" dirty="0" smtClean="0"/>
              <a:t> Plot were therefore hatched to bring this about. Elizabeth however learning that in addition to all this Mary was good-looking and could play on the virginals, recognized that </a:t>
            </a:r>
            <a:r>
              <a:rPr lang="en-US" sz="1600" dirty="0"/>
              <a:t>M</a:t>
            </a:r>
            <a:r>
              <a:rPr lang="en-US" sz="1600" dirty="0" smtClean="0"/>
              <a:t>ary was too romantic not to be executed and accordingly had that done. </a:t>
            </a:r>
          </a:p>
          <a:p>
            <a:pPr marL="0" marR="0" lvl="0" indent="0" defTabSz="914400" eaLnBrk="1" fontAlgn="auto" latinLnBrk="0" hangingPunct="1">
              <a:lnSpc>
                <a:spcPct val="100000"/>
              </a:lnSpc>
              <a:spcBef>
                <a:spcPts val="0"/>
              </a:spcBef>
              <a:spcAft>
                <a:spcPts val="0"/>
              </a:spcAft>
              <a:buClrTx/>
              <a:buSzTx/>
              <a:buFontTx/>
              <a:buNone/>
              <a:tabLst/>
              <a:defRPr/>
            </a:pPr>
            <a:endParaRPr lang="en-US" sz="1600" dirty="0"/>
          </a:p>
          <a:p>
            <a:pPr marL="0" marR="0" lvl="0" indent="0" defTabSz="914400" eaLnBrk="1" fontAlgn="auto" latinLnBrk="0" hangingPunct="1">
              <a:lnSpc>
                <a:spcPct val="100000"/>
              </a:lnSpc>
              <a:spcBef>
                <a:spcPts val="0"/>
              </a:spcBef>
              <a:spcAft>
                <a:spcPts val="0"/>
              </a:spcAft>
              <a:buClrTx/>
              <a:buSzTx/>
              <a:buFontTx/>
              <a:buNone/>
              <a:tabLst/>
              <a:defRPr/>
            </a:pPr>
            <a:r>
              <a:rPr lang="en-US" sz="1600" dirty="0" smtClean="0"/>
              <a:t>Memorable amongst the men with beards in Elizabeth’s reign was the above-mentioned </a:t>
            </a:r>
            <a:r>
              <a:rPr lang="en-US" sz="1600" dirty="0" err="1" smtClean="0"/>
              <a:t>favourite</a:t>
            </a:r>
            <a:r>
              <a:rPr lang="en-US" sz="1600" dirty="0" smtClean="0"/>
              <a:t>, Essex, whom she brought to execution by mistake in the following romantic manner. Essex was sent to Ireland to quell a rebellion which the </a:t>
            </a:r>
            <a:r>
              <a:rPr lang="en-US" sz="1600" dirty="0"/>
              <a:t>I</a:t>
            </a:r>
            <a:r>
              <a:rPr lang="en-US" sz="1600" dirty="0" smtClean="0"/>
              <a:t>rish were very treacherously carrying on in a bog in Munster. Becoming fatigued with the rebellion, however, he dashed out of the bog straight into the Queen’s bedroom. For this Essex was sent to the Tower, where he was shortly afterwards joined by other </a:t>
            </a:r>
            <a:r>
              <a:rPr lang="en-US" sz="1600" dirty="0" err="1" smtClean="0"/>
              <a:t>favourites</a:t>
            </a:r>
            <a:r>
              <a:rPr lang="en-US" sz="1600" dirty="0" smtClean="0"/>
              <a:t> of the Queen.</a:t>
            </a:r>
          </a:p>
          <a:p>
            <a:pPr marL="0" marR="0" lvl="0" indent="0" defTabSz="914400" eaLnBrk="1" fontAlgn="auto" latinLnBrk="0" hangingPunct="1">
              <a:lnSpc>
                <a:spcPct val="100000"/>
              </a:lnSpc>
              <a:spcBef>
                <a:spcPts val="0"/>
              </a:spcBef>
              <a:spcAft>
                <a:spcPts val="0"/>
              </a:spcAft>
              <a:buClrTx/>
              <a:buSzTx/>
              <a:buFontTx/>
              <a:buNone/>
              <a:tabLst/>
              <a:defRPr/>
            </a:pPr>
            <a:endParaRPr lang="en-US" sz="1600" dirty="0"/>
          </a:p>
          <a:p>
            <a:pPr marL="0" marR="0" lvl="0" indent="0" defTabSz="914400" eaLnBrk="1" fontAlgn="auto" latinLnBrk="0" hangingPunct="1">
              <a:lnSpc>
                <a:spcPct val="100000"/>
              </a:lnSpc>
              <a:spcBef>
                <a:spcPts val="0"/>
              </a:spcBef>
              <a:spcAft>
                <a:spcPts val="0"/>
              </a:spcAft>
              <a:buClrTx/>
              <a:buSzTx/>
              <a:buFontTx/>
              <a:buNone/>
              <a:tabLst/>
              <a:defRPr/>
            </a:pPr>
            <a:r>
              <a:rPr lang="en-US" sz="1600" b="1" dirty="0" smtClean="0"/>
              <a:t>From ‘1066 and All That’ by W C </a:t>
            </a:r>
            <a:r>
              <a:rPr lang="en-US" sz="1600" b="1" dirty="0" err="1" smtClean="0"/>
              <a:t>Sellar</a:t>
            </a:r>
            <a:r>
              <a:rPr lang="en-US" sz="1600" b="1" dirty="0" smtClean="0"/>
              <a:t> &amp; R J </a:t>
            </a:r>
            <a:r>
              <a:rPr lang="en-US" sz="1600" b="1" dirty="0" err="1" smtClean="0"/>
              <a:t>Yeatman</a:t>
            </a:r>
            <a:r>
              <a:rPr lang="en-US" sz="1600" b="1" dirty="0" smtClean="0"/>
              <a:t>, pub 1930</a:t>
            </a:r>
          </a:p>
        </p:txBody>
      </p:sp>
    </p:spTree>
    <p:extLst>
      <p:ext uri="{BB962C8B-B14F-4D97-AF65-F5344CB8AC3E}">
        <p14:creationId xmlns:p14="http://schemas.microsoft.com/office/powerpoint/2010/main" val="18349733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fontScale="77500" lnSpcReduction="200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smtClean="0"/>
              <a:t>Elizabeth’s speeches (or at least the most important ones) were also printed and circulated for propaganda purposes. Unlike Mary Tudor and Mary Stewart, Elizabeth presumed to take on the masculine role of delivering public addresses in English or Latin to ambassadors, parliament and the universities. The content of there orations, which the queen composed, probably had a public appeal, as they </a:t>
            </a:r>
            <a:r>
              <a:rPr lang="en-US" dirty="0" err="1" smtClean="0"/>
              <a:t>emphasised</a:t>
            </a:r>
            <a:r>
              <a:rPr lang="en-US" dirty="0" smtClean="0"/>
              <a:t> values shared amongst the educated elite: patriotism, loyalty, obedience, a respect for precedent, and a reverence for religion and classical wisdom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t>It was Elizabeth's inspection of her troops at </a:t>
            </a:r>
            <a:r>
              <a:rPr lang="en-US" dirty="0" err="1" smtClean="0"/>
              <a:t>Tilbury</a:t>
            </a:r>
            <a:r>
              <a:rPr lang="en-US" dirty="0" smtClean="0"/>
              <a:t> that captured the imagination of historians. Although no entirely reliable eyewitness account of the visit exists, biographers from the early seventeenth century onwards have manufactured their own descriptions of Elizabeth's appearance and speech at </a:t>
            </a:r>
            <a:r>
              <a:rPr lang="en-US" dirty="0" err="1" smtClean="0"/>
              <a:t>Tilbury</a:t>
            </a:r>
            <a:r>
              <a:rPr lang="en-US" dirty="0" smtClean="0"/>
              <a:t>. She is usually mounted on a white horse, dressed in </a:t>
            </a:r>
            <a:r>
              <a:rPr lang="en-US" dirty="0" err="1" smtClean="0"/>
              <a:t>armour</a:t>
            </a:r>
            <a:r>
              <a:rPr lang="en-US" dirty="0" smtClean="0"/>
              <a:t> and holding a truncheon; she is always delivering a resounding oration which fortifies her troops. The familiar sentence ‘I know I have the body but of a weak and feeble woman, but I have the heart and stomach of a king’ was based on the recollections of eyewitnesses but did not appear in print until 1654. Earlier manuscript versions of the speech are rather different but expressed similar martial sentiments, drew attention to the weaknesses of her sex and </a:t>
            </a:r>
            <a:r>
              <a:rPr lang="en-US" dirty="0" err="1" smtClean="0"/>
              <a:t>emphasised</a:t>
            </a:r>
            <a:r>
              <a:rPr lang="en-US" dirty="0" smtClean="0"/>
              <a:t> the godly nature of war. For many biographers the </a:t>
            </a:r>
            <a:r>
              <a:rPr lang="en-US" dirty="0" err="1" smtClean="0"/>
              <a:t>Tilbury</a:t>
            </a:r>
            <a:r>
              <a:rPr lang="en-US" dirty="0" smtClean="0"/>
              <a:t> visit demonstrated Elizabeth’s courage and success as a war leader.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t>Queen Elizabeth I (The British Library Historic Lives series) by Susan Doran, 2003 </a:t>
            </a:r>
            <a:endParaRPr lang="en-US" dirty="0"/>
          </a:p>
        </p:txBody>
      </p:sp>
    </p:spTree>
    <p:extLst>
      <p:ext uri="{BB962C8B-B14F-4D97-AF65-F5344CB8AC3E}">
        <p14:creationId xmlns:p14="http://schemas.microsoft.com/office/powerpoint/2010/main" val="8395817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4237884"/>
            <a:ext cx="4777068" cy="1302308"/>
          </a:xfrm>
        </p:spPr>
        <p:txBody>
          <a:bodyPr>
            <a:normAutofit fontScale="85000" lnSpcReduction="200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smtClean="0"/>
              <a:t>An artist’s interpretation of an account by a German visitor to court in 1598 from a </a:t>
            </a:r>
            <a:r>
              <a:rPr lang="en-US" smtClean="0"/>
              <a:t>textbook published in 1999</a:t>
            </a:r>
            <a:endParaRPr lang="en-US"/>
          </a:p>
        </p:txBody>
      </p:sp>
      <p:pic>
        <p:nvPicPr>
          <p:cNvPr id="4" name="Picture 3"/>
          <p:cNvPicPr>
            <a:picLocks noChangeAspect="1"/>
          </p:cNvPicPr>
          <p:nvPr/>
        </p:nvPicPr>
        <p:blipFill rotWithShape="1">
          <a:blip r:embed="rId2"/>
          <a:srcRect l="16188" t="7426" r="32029" b="14210"/>
          <a:stretch/>
        </p:blipFill>
        <p:spPr>
          <a:xfrm rot="5400000">
            <a:off x="284068" y="-284068"/>
            <a:ext cx="4208932" cy="4777068"/>
          </a:xfrm>
          <a:prstGeom prst="rect">
            <a:avLst/>
          </a:prstGeom>
        </p:spPr>
      </p:pic>
      <p:pic>
        <p:nvPicPr>
          <p:cNvPr id="5" name="Picture 4"/>
          <p:cNvPicPr>
            <a:picLocks noChangeAspect="1"/>
          </p:cNvPicPr>
          <p:nvPr/>
        </p:nvPicPr>
        <p:blipFill rotWithShape="1">
          <a:blip r:embed="rId3"/>
          <a:srcRect l="36773" t="16304" r="18955" b="46029"/>
          <a:stretch/>
        </p:blipFill>
        <p:spPr>
          <a:xfrm rot="5400000">
            <a:off x="4209188" y="1084286"/>
            <a:ext cx="5516140" cy="3519770"/>
          </a:xfrm>
          <a:prstGeom prst="rect">
            <a:avLst/>
          </a:prstGeom>
        </p:spPr>
      </p:pic>
      <p:sp>
        <p:nvSpPr>
          <p:cNvPr id="6" name="Content Placeholder 2"/>
          <p:cNvSpPr txBox="1">
            <a:spLocks/>
          </p:cNvSpPr>
          <p:nvPr/>
        </p:nvSpPr>
        <p:spPr>
          <a:xfrm>
            <a:off x="4454339" y="5881266"/>
            <a:ext cx="5025837" cy="1302308"/>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pPr>
            <a:r>
              <a:rPr lang="en-US" dirty="0" smtClean="0"/>
              <a:t>A modern replica of the Golden Hind built to commemorate the 400</a:t>
            </a:r>
            <a:r>
              <a:rPr lang="en-US" baseline="30000" dirty="0" smtClean="0"/>
              <a:t>th</a:t>
            </a:r>
            <a:r>
              <a:rPr lang="en-US" dirty="0" smtClean="0"/>
              <a:t> anniversary of Drake’s voyage. It sailed to California in 1975. The original ship rotted and was broken up in the 17thC.</a:t>
            </a:r>
            <a:endParaRPr lang="en-US" dirty="0"/>
          </a:p>
        </p:txBody>
      </p:sp>
    </p:spTree>
    <p:extLst>
      <p:ext uri="{BB962C8B-B14F-4D97-AF65-F5344CB8AC3E}">
        <p14:creationId xmlns:p14="http://schemas.microsoft.com/office/powerpoint/2010/main" val="4254799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6502400" cy="4914900"/>
          </a:xfrm>
          <a:prstGeom prst="rect">
            <a:avLst/>
          </a:prstGeom>
        </p:spPr>
      </p:pic>
      <p:sp>
        <p:nvSpPr>
          <p:cNvPr id="8" name="Rectangle 7"/>
          <p:cNvSpPr/>
          <p:nvPr/>
        </p:nvSpPr>
        <p:spPr>
          <a:xfrm>
            <a:off x="0" y="4914900"/>
            <a:ext cx="6502400" cy="646331"/>
          </a:xfrm>
          <a:prstGeom prst="rect">
            <a:avLst/>
          </a:prstGeom>
        </p:spPr>
        <p:txBody>
          <a:bodyPr wrap="square">
            <a:spAutoFit/>
          </a:bodyPr>
          <a:lstStyle/>
          <a:p>
            <a:pPr defTabSz="914400" fontAlgn="t">
              <a:defRPr/>
            </a:pPr>
            <a:r>
              <a:rPr lang="en-US" dirty="0"/>
              <a:t>Mary Queen of Scots about to be beheaded at </a:t>
            </a:r>
            <a:r>
              <a:rPr lang="en-US" dirty="0" err="1"/>
              <a:t>Fotheringay</a:t>
            </a:r>
            <a:r>
              <a:rPr lang="en-US" dirty="0"/>
              <a:t> Castle. From Look and Learn 65 (13 April 1963).</a:t>
            </a:r>
            <a:r>
              <a:rPr lang="en-US" u="sng" dirty="0">
                <a:solidFill>
                  <a:srgbClr val="6A406A"/>
                </a:solidFill>
                <a:hlinkClick r:id="rId3"/>
              </a:rPr>
              <a:t> Pat Nicolle</a:t>
            </a:r>
            <a:endParaRPr lang="en-US" dirty="0"/>
          </a:p>
        </p:txBody>
      </p:sp>
    </p:spTree>
    <p:extLst>
      <p:ext uri="{BB962C8B-B14F-4D97-AF65-F5344CB8AC3E}">
        <p14:creationId xmlns:p14="http://schemas.microsoft.com/office/powerpoint/2010/main" val="2770034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4762500" cy="6502400"/>
          </a:xfrm>
          <a:prstGeom prst="rect">
            <a:avLst/>
          </a:prstGeom>
        </p:spPr>
      </p:pic>
      <p:sp>
        <p:nvSpPr>
          <p:cNvPr id="6" name="Rectangle 5"/>
          <p:cNvSpPr/>
          <p:nvPr/>
        </p:nvSpPr>
        <p:spPr>
          <a:xfrm>
            <a:off x="4762500" y="232246"/>
            <a:ext cx="4572000" cy="3139321"/>
          </a:xfrm>
          <a:prstGeom prst="rect">
            <a:avLst/>
          </a:prstGeom>
        </p:spPr>
        <p:txBody>
          <a:bodyPr>
            <a:spAutoFit/>
          </a:bodyPr>
          <a:lstStyle/>
          <a:p>
            <a:r>
              <a:rPr lang="en-US" dirty="0">
                <a:solidFill>
                  <a:srgbClr val="000000"/>
                </a:solidFill>
                <a:latin typeface="Verdana" charset="0"/>
              </a:rPr>
              <a:t>A Pageant of Kings and Queens: Elizabeth I -- The Warrior Queen. When the Spanish Armada sailed into the English Channel, Elizabeth reviewed her troops at </a:t>
            </a:r>
            <a:r>
              <a:rPr lang="en-US" dirty="0" err="1">
                <a:solidFill>
                  <a:srgbClr val="000000"/>
                </a:solidFill>
                <a:latin typeface="Verdana" charset="0"/>
              </a:rPr>
              <a:t>Tilbury</a:t>
            </a:r>
            <a:r>
              <a:rPr lang="en-US" dirty="0">
                <a:solidFill>
                  <a:srgbClr val="000000"/>
                </a:solidFill>
                <a:latin typeface="Verdana" charset="0"/>
              </a:rPr>
              <a:t> and before long, English ships poured out of every </a:t>
            </a:r>
            <a:r>
              <a:rPr lang="en-US" dirty="0" err="1">
                <a:solidFill>
                  <a:srgbClr val="000000"/>
                </a:solidFill>
                <a:latin typeface="Verdana" charset="0"/>
              </a:rPr>
              <a:t>harbour</a:t>
            </a:r>
            <a:r>
              <a:rPr lang="en-US" dirty="0">
                <a:solidFill>
                  <a:srgbClr val="000000"/>
                </a:solidFill>
                <a:latin typeface="Verdana" charset="0"/>
              </a:rPr>
              <a:t> to meet the invaders. Original artwork for illustration on p10 of Look and Learn issue no 139. Scanned from transparency</a:t>
            </a:r>
            <a:r>
              <a:rPr lang="en-US" dirty="0" smtClean="0">
                <a:solidFill>
                  <a:srgbClr val="000000"/>
                </a:solidFill>
                <a:latin typeface="Verdana" charset="0"/>
              </a:rPr>
              <a:t>. </a:t>
            </a:r>
            <a:r>
              <a:rPr lang="en-US" u="sng" dirty="0">
                <a:hlinkClick r:id="rId3"/>
              </a:rPr>
              <a:t>C L Doughty</a:t>
            </a:r>
            <a:endParaRPr lang="en-US" dirty="0"/>
          </a:p>
        </p:txBody>
      </p:sp>
    </p:spTree>
    <p:extLst>
      <p:ext uri="{BB962C8B-B14F-4D97-AF65-F5344CB8AC3E}">
        <p14:creationId xmlns:p14="http://schemas.microsoft.com/office/powerpoint/2010/main" val="13116634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6350000" cy="6502400"/>
          </a:xfrm>
          <a:prstGeom prst="rect">
            <a:avLst/>
          </a:prstGeom>
        </p:spPr>
      </p:pic>
      <p:sp>
        <p:nvSpPr>
          <p:cNvPr id="5" name="TextBox 4"/>
          <p:cNvSpPr txBox="1"/>
          <p:nvPr/>
        </p:nvSpPr>
        <p:spPr>
          <a:xfrm>
            <a:off x="6535271" y="699247"/>
            <a:ext cx="1949823" cy="3693319"/>
          </a:xfrm>
          <a:prstGeom prst="rect">
            <a:avLst/>
          </a:prstGeom>
          <a:noFill/>
        </p:spPr>
        <p:txBody>
          <a:bodyPr wrap="square" rtlCol="0">
            <a:spAutoFit/>
          </a:bodyPr>
          <a:lstStyle/>
          <a:p>
            <a:r>
              <a:rPr lang="en-US" dirty="0" smtClean="0"/>
              <a:t>‘Raleigh’s men trade with the Indians’</a:t>
            </a:r>
          </a:p>
          <a:p>
            <a:endParaRPr lang="en-US" dirty="0"/>
          </a:p>
          <a:p>
            <a:r>
              <a:rPr lang="en-US" dirty="0" smtClean="0"/>
              <a:t>An illustration of the colony at Roanoke in the winter of 1585-86. From the front page of the Look and Learn magazine in November 1962.</a:t>
            </a:r>
            <a:endParaRPr lang="en-US" dirty="0"/>
          </a:p>
        </p:txBody>
      </p:sp>
    </p:spTree>
    <p:extLst>
      <p:ext uri="{BB962C8B-B14F-4D97-AF65-F5344CB8AC3E}">
        <p14:creationId xmlns:p14="http://schemas.microsoft.com/office/powerpoint/2010/main" val="1079298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9139876" cy="5123329"/>
          </a:xfrm>
          <a:prstGeom prst="rect">
            <a:avLst/>
          </a:prstGeom>
        </p:spPr>
      </p:pic>
      <p:sp>
        <p:nvSpPr>
          <p:cNvPr id="5" name="Rectangle 4"/>
          <p:cNvSpPr/>
          <p:nvPr/>
        </p:nvSpPr>
        <p:spPr>
          <a:xfrm>
            <a:off x="0" y="5230471"/>
            <a:ext cx="4572000" cy="923330"/>
          </a:xfrm>
          <a:prstGeom prst="rect">
            <a:avLst/>
          </a:prstGeom>
        </p:spPr>
        <p:txBody>
          <a:bodyPr>
            <a:spAutoFit/>
          </a:bodyPr>
          <a:lstStyle/>
          <a:p>
            <a:r>
              <a:rPr lang="en-US" dirty="0">
                <a:solidFill>
                  <a:srgbClr val="000000"/>
                </a:solidFill>
                <a:latin typeface="Verdana" charset="0"/>
              </a:rPr>
              <a:t>Sir Walter Raleigh lays down his cloak for Queen Elizabeth </a:t>
            </a:r>
            <a:r>
              <a:rPr lang="en-US" dirty="0" smtClean="0">
                <a:solidFill>
                  <a:srgbClr val="000000"/>
                </a:solidFill>
                <a:latin typeface="Verdana" charset="0"/>
              </a:rPr>
              <a:t>I by Peter Jackson</a:t>
            </a:r>
            <a:endParaRPr lang="en-US" dirty="0"/>
          </a:p>
        </p:txBody>
      </p:sp>
    </p:spTree>
    <p:extLst>
      <p:ext uri="{BB962C8B-B14F-4D97-AF65-F5344CB8AC3E}">
        <p14:creationId xmlns:p14="http://schemas.microsoft.com/office/powerpoint/2010/main" val="5559207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2731" y="1551"/>
            <a:ext cx="7772400" cy="556503"/>
          </a:xfrm>
        </p:spPr>
        <p:txBody>
          <a:bodyPr>
            <a:normAutofit/>
          </a:bodyPr>
          <a:lstStyle/>
          <a:p>
            <a:r>
              <a:rPr lang="en-GB" sz="3000" b="1" u="sng" dirty="0" smtClean="0"/>
              <a:t>Elizabethans Bingo</a:t>
            </a:r>
            <a:endParaRPr lang="en-GB" sz="3000" b="1" u="sng" dirty="0"/>
          </a:p>
        </p:txBody>
      </p:sp>
      <p:sp>
        <p:nvSpPr>
          <p:cNvPr id="3" name="Subtitle 2"/>
          <p:cNvSpPr>
            <a:spLocks noGrp="1"/>
          </p:cNvSpPr>
          <p:nvPr>
            <p:ph type="subTitle" idx="1"/>
          </p:nvPr>
        </p:nvSpPr>
        <p:spPr>
          <a:xfrm>
            <a:off x="-29908" y="1114557"/>
            <a:ext cx="6195576" cy="5291959"/>
          </a:xfrm>
        </p:spPr>
        <p:txBody>
          <a:bodyPr>
            <a:noAutofit/>
          </a:bodyPr>
          <a:lstStyle/>
          <a:p>
            <a:pPr algn="l">
              <a:lnSpc>
                <a:spcPct val="100000"/>
              </a:lnSpc>
              <a:spcBef>
                <a:spcPts val="0"/>
              </a:spcBef>
            </a:pPr>
            <a:r>
              <a:rPr lang="en-US" sz="1100" dirty="0"/>
              <a:t>Patronage </a:t>
            </a:r>
            <a:r>
              <a:rPr lang="en-US" sz="1100" dirty="0" smtClean="0"/>
              <a:t>	Parliament</a:t>
            </a:r>
            <a:r>
              <a:rPr lang="en-US" sz="1100" i="1" dirty="0" smtClean="0"/>
              <a:t>	</a:t>
            </a:r>
            <a:r>
              <a:rPr lang="en-US" sz="1100" dirty="0" smtClean="0"/>
              <a:t>House </a:t>
            </a:r>
            <a:r>
              <a:rPr lang="en-US" sz="1100" dirty="0"/>
              <a:t>of Commons 	</a:t>
            </a:r>
            <a:r>
              <a:rPr lang="en-US" sz="1100" dirty="0" smtClean="0"/>
              <a:t>House </a:t>
            </a:r>
            <a:r>
              <a:rPr lang="en-US" sz="1100" dirty="0"/>
              <a:t>of Lords </a:t>
            </a:r>
            <a:r>
              <a:rPr lang="en-US" sz="1100" dirty="0" smtClean="0"/>
              <a:t>	</a:t>
            </a:r>
            <a:r>
              <a:rPr lang="en-US" sz="1100" dirty="0"/>
              <a:t> Privy Chamber</a:t>
            </a:r>
            <a:endParaRPr lang="en-US" sz="1100" dirty="0" smtClean="0"/>
          </a:p>
          <a:p>
            <a:pPr algn="l">
              <a:lnSpc>
                <a:spcPct val="100000"/>
              </a:lnSpc>
              <a:spcBef>
                <a:spcPts val="0"/>
              </a:spcBef>
            </a:pPr>
            <a:endParaRPr lang="en-US" sz="1100" dirty="0"/>
          </a:p>
          <a:p>
            <a:pPr algn="l">
              <a:lnSpc>
                <a:spcPct val="100000"/>
              </a:lnSpc>
              <a:spcBef>
                <a:spcPts val="0"/>
              </a:spcBef>
            </a:pPr>
            <a:r>
              <a:rPr lang="en-US" sz="1100" dirty="0" smtClean="0"/>
              <a:t>Government 	Divine </a:t>
            </a:r>
            <a:r>
              <a:rPr lang="en-US" sz="1100" dirty="0"/>
              <a:t>Right </a:t>
            </a:r>
            <a:r>
              <a:rPr lang="en-US" sz="1100" dirty="0" smtClean="0"/>
              <a:t>	Nobles 	Gentry 	Courtier 	</a:t>
            </a:r>
            <a:r>
              <a:rPr lang="en-US" sz="1100" dirty="0"/>
              <a:t> Rebellion</a:t>
            </a:r>
            <a:endParaRPr lang="en-US" sz="1100" dirty="0" smtClean="0"/>
          </a:p>
          <a:p>
            <a:pPr algn="l">
              <a:lnSpc>
                <a:spcPct val="100000"/>
              </a:lnSpc>
              <a:spcBef>
                <a:spcPts val="0"/>
              </a:spcBef>
            </a:pPr>
            <a:endParaRPr lang="en-US" sz="1100" dirty="0" smtClean="0"/>
          </a:p>
          <a:p>
            <a:pPr algn="l">
              <a:lnSpc>
                <a:spcPct val="100000"/>
              </a:lnSpc>
              <a:spcBef>
                <a:spcPts val="0"/>
              </a:spcBef>
            </a:pPr>
            <a:r>
              <a:rPr lang="en-US" sz="1100" dirty="0" smtClean="0"/>
              <a:t>Privy </a:t>
            </a:r>
            <a:r>
              <a:rPr lang="en-US" sz="1100" dirty="0"/>
              <a:t>Council </a:t>
            </a:r>
            <a:r>
              <a:rPr lang="en-US" sz="1100" dirty="0" smtClean="0"/>
              <a:t> 	Proclamation 	Succession 	Foreign </a:t>
            </a:r>
            <a:r>
              <a:rPr lang="en-US" sz="1100" dirty="0"/>
              <a:t>Policy </a:t>
            </a:r>
            <a:r>
              <a:rPr lang="en-US" sz="1100" dirty="0" smtClean="0"/>
              <a:t>	Monopolies 	Quarter </a:t>
            </a:r>
            <a:r>
              <a:rPr lang="en-US" sz="1100" dirty="0"/>
              <a:t>Session </a:t>
            </a:r>
            <a:r>
              <a:rPr lang="en-US" sz="1100" dirty="0" smtClean="0"/>
              <a:t>	</a:t>
            </a:r>
          </a:p>
          <a:p>
            <a:pPr algn="l">
              <a:lnSpc>
                <a:spcPct val="100000"/>
              </a:lnSpc>
              <a:spcBef>
                <a:spcPts val="0"/>
              </a:spcBef>
            </a:pPr>
            <a:r>
              <a:rPr lang="en-US" sz="1100" dirty="0" smtClean="0"/>
              <a:t>Propaganda 	Censorship	</a:t>
            </a:r>
            <a:r>
              <a:rPr lang="en-US" sz="1100" dirty="0"/>
              <a:t>the Earl of </a:t>
            </a:r>
            <a:r>
              <a:rPr lang="en-US" sz="1100" dirty="0" smtClean="0"/>
              <a:t>Essex	Sir Francis </a:t>
            </a:r>
            <a:r>
              <a:rPr lang="en-US" sz="1100" dirty="0" err="1" smtClean="0"/>
              <a:t>Walsingham</a:t>
            </a:r>
            <a:r>
              <a:rPr lang="en-US" sz="1100" dirty="0" smtClean="0"/>
              <a:t>	</a:t>
            </a:r>
            <a:r>
              <a:rPr lang="en-US" sz="1100" dirty="0"/>
              <a:t> Puritan</a:t>
            </a:r>
            <a:endParaRPr lang="en-US" sz="1100" dirty="0" smtClean="0"/>
          </a:p>
          <a:p>
            <a:pPr algn="l">
              <a:lnSpc>
                <a:spcPct val="100000"/>
              </a:lnSpc>
              <a:spcBef>
                <a:spcPts val="0"/>
              </a:spcBef>
            </a:pPr>
            <a:endParaRPr lang="en-US" sz="1100" dirty="0"/>
          </a:p>
          <a:p>
            <a:pPr algn="l">
              <a:lnSpc>
                <a:spcPct val="100000"/>
              </a:lnSpc>
              <a:spcBef>
                <a:spcPts val="0"/>
              </a:spcBef>
            </a:pPr>
            <a:r>
              <a:rPr lang="en-US" sz="1100" dirty="0" smtClean="0"/>
              <a:t>Sir William Cecil		John </a:t>
            </a:r>
            <a:r>
              <a:rPr lang="en-US" sz="1100" dirty="0" err="1" smtClean="0"/>
              <a:t>Stubbes</a:t>
            </a:r>
            <a:r>
              <a:rPr lang="en-US" sz="1100" dirty="0" smtClean="0"/>
              <a:t>	Lord Lieutenant		Justices of the Peace	</a:t>
            </a:r>
            <a:endParaRPr lang="en-US" sz="1100" dirty="0"/>
          </a:p>
          <a:p>
            <a:pPr algn="l">
              <a:lnSpc>
                <a:spcPct val="100000"/>
              </a:lnSpc>
              <a:spcBef>
                <a:spcPts val="0"/>
              </a:spcBef>
            </a:pPr>
            <a:r>
              <a:rPr lang="en-US" sz="1100" dirty="0" smtClean="0"/>
              <a:t>Progresses	Pageant	Accession Day		portrait	Catholic</a:t>
            </a:r>
            <a:endParaRPr lang="en-US" sz="1100" dirty="0"/>
          </a:p>
          <a:p>
            <a:pPr algn="l">
              <a:lnSpc>
                <a:spcPct val="100000"/>
              </a:lnSpc>
              <a:spcBef>
                <a:spcPts val="0"/>
              </a:spcBef>
            </a:pPr>
            <a:endParaRPr lang="en-US" sz="1100" dirty="0" smtClean="0"/>
          </a:p>
          <a:p>
            <a:pPr algn="l">
              <a:lnSpc>
                <a:spcPct val="100000"/>
              </a:lnSpc>
              <a:spcBef>
                <a:spcPts val="0"/>
              </a:spcBef>
            </a:pPr>
            <a:r>
              <a:rPr lang="en-US" sz="1100" dirty="0" smtClean="0"/>
              <a:t>Protestant	 </a:t>
            </a:r>
            <a:r>
              <a:rPr lang="en-GB" sz="1100" dirty="0">
                <a:latin typeface="Calibri" charset="0"/>
                <a:ea typeface="Calibri" charset="0"/>
                <a:cs typeface="Calibri" charset="0"/>
              </a:rPr>
              <a:t>Mass </a:t>
            </a:r>
            <a:r>
              <a:rPr lang="en-GB" sz="1100" dirty="0" smtClean="0">
                <a:latin typeface="Calibri" charset="0"/>
                <a:ea typeface="Calibri" charset="0"/>
                <a:cs typeface="Calibri" charset="0"/>
              </a:rPr>
              <a:t>	Excommunicate 	Monarch 	Supremacy </a:t>
            </a:r>
          </a:p>
          <a:p>
            <a:pPr algn="l"/>
            <a:r>
              <a:rPr lang="en-GB" sz="1100" dirty="0" err="1" smtClean="0">
                <a:latin typeface="Calibri" charset="0"/>
                <a:ea typeface="Calibri" charset="0"/>
                <a:cs typeface="Calibri" charset="0"/>
              </a:rPr>
              <a:t>Recusancy</a:t>
            </a:r>
            <a:r>
              <a:rPr lang="en-GB" sz="1100" dirty="0" smtClean="0">
                <a:latin typeface="Calibri" charset="0"/>
                <a:ea typeface="Calibri" charset="0"/>
                <a:cs typeface="Calibri" charset="0"/>
              </a:rPr>
              <a:t> 	Papist 	Conformer 	Jesuit </a:t>
            </a:r>
            <a:r>
              <a:rPr lang="en-GB" sz="1100" dirty="0">
                <a:latin typeface="Calibri" charset="0"/>
                <a:ea typeface="Calibri" charset="0"/>
                <a:cs typeface="Calibri" charset="0"/>
              </a:rPr>
              <a:t>Priests </a:t>
            </a:r>
            <a:r>
              <a:rPr lang="en-GB" sz="1100" dirty="0" smtClean="0">
                <a:latin typeface="Calibri" charset="0"/>
                <a:ea typeface="Calibri" charset="0"/>
                <a:cs typeface="Calibri" charset="0"/>
              </a:rPr>
              <a:t>		Seminary Priest</a:t>
            </a:r>
          </a:p>
          <a:p>
            <a:pPr algn="l"/>
            <a:r>
              <a:rPr lang="en-GB" sz="1100" dirty="0" smtClean="0"/>
              <a:t>Thomas </a:t>
            </a:r>
            <a:r>
              <a:rPr lang="en-GB" sz="1100" dirty="0" err="1" smtClean="0"/>
              <a:t>Tresham</a:t>
            </a:r>
            <a:r>
              <a:rPr lang="en-GB" sz="1100" dirty="0" smtClean="0"/>
              <a:t>	Edmund Campion	Throckmorton Plot	</a:t>
            </a:r>
          </a:p>
          <a:p>
            <a:pPr algn="l"/>
            <a:r>
              <a:rPr lang="en-GB" sz="1100" dirty="0" smtClean="0"/>
              <a:t>Babington Plot		Mary Queen of Scots		vagrant	</a:t>
            </a:r>
          </a:p>
          <a:p>
            <a:pPr algn="l"/>
            <a:r>
              <a:rPr lang="en-GB" sz="1100" dirty="0" smtClean="0">
                <a:latin typeface="Calibri" charset="0"/>
              </a:rPr>
              <a:t>Impotent poor		settled poor		able bodied poor		</a:t>
            </a:r>
          </a:p>
          <a:p>
            <a:pPr algn="l"/>
            <a:r>
              <a:rPr lang="en-GB" sz="1100" dirty="0" smtClean="0">
                <a:latin typeface="Calibri" charset="0"/>
              </a:rPr>
              <a:t>Vagabond	The Rose	The Swan	groundlings	preacher	</a:t>
            </a:r>
          </a:p>
          <a:p>
            <a:pPr algn="l"/>
            <a:r>
              <a:rPr lang="en-GB" sz="1100" dirty="0" smtClean="0">
                <a:latin typeface="Calibri" charset="0"/>
              </a:rPr>
              <a:t>Mayor	alderman	jigs	alehouse	throwing at cocks	</a:t>
            </a:r>
          </a:p>
          <a:p>
            <a:pPr algn="l"/>
            <a:r>
              <a:rPr lang="en-GB" sz="1100" dirty="0" smtClean="0">
                <a:latin typeface="Calibri" charset="0"/>
              </a:rPr>
              <a:t>Football	Parish Feast	bear baiting	May Day	Shakespeare	</a:t>
            </a:r>
          </a:p>
          <a:p>
            <a:pPr algn="l"/>
            <a:r>
              <a:rPr lang="en-GB" sz="1100" dirty="0" smtClean="0">
                <a:latin typeface="Calibri" charset="0"/>
              </a:rPr>
              <a:t>Thomas </a:t>
            </a:r>
            <a:r>
              <a:rPr lang="en-GB" sz="1100" dirty="0" err="1" smtClean="0">
                <a:latin typeface="Calibri" charset="0"/>
              </a:rPr>
              <a:t>Tallis</a:t>
            </a:r>
            <a:r>
              <a:rPr lang="en-GB" sz="1100" dirty="0" smtClean="0">
                <a:latin typeface="Calibri" charset="0"/>
              </a:rPr>
              <a:t>		middling sort		labouring poor</a:t>
            </a:r>
          </a:p>
          <a:p>
            <a:pPr algn="l"/>
            <a:r>
              <a:rPr lang="en-GB" sz="1100" dirty="0" smtClean="0">
                <a:latin typeface="Calibri" charset="0"/>
              </a:rPr>
              <a:t>Plague	witch	familiar	Walter Raleigh	Roanoke	</a:t>
            </a:r>
          </a:p>
          <a:p>
            <a:pPr algn="l"/>
            <a:r>
              <a:rPr lang="en-GB" sz="1100" dirty="0" smtClean="0">
                <a:latin typeface="Calibri" charset="0"/>
              </a:rPr>
              <a:t>Ralph Fitch	James Lancaster	Humphrey Gilbert	Francis Drake	</a:t>
            </a:r>
          </a:p>
          <a:p>
            <a:pPr algn="l"/>
            <a:r>
              <a:rPr lang="en-GB" sz="1100" dirty="0" smtClean="0">
                <a:latin typeface="Calibri" charset="0"/>
              </a:rPr>
              <a:t>John Dee	Mughal Empire		East India			</a:t>
            </a:r>
            <a:endParaRPr lang="en-GB" sz="1100" dirty="0">
              <a:latin typeface="Calibri" charset="0"/>
            </a:endParaRPr>
          </a:p>
        </p:txBody>
      </p:sp>
      <p:sp>
        <p:nvSpPr>
          <p:cNvPr id="4" name="Content Placeholder 2"/>
          <p:cNvSpPr txBox="1">
            <a:spLocks/>
          </p:cNvSpPr>
          <p:nvPr/>
        </p:nvSpPr>
        <p:spPr>
          <a:xfrm>
            <a:off x="0" y="558054"/>
            <a:ext cx="9144000"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buFontTx/>
              <a:buNone/>
              <a:defRPr/>
            </a:pPr>
            <a:r>
              <a:rPr lang="en-US" sz="1600" dirty="0" smtClean="0"/>
              <a:t>Draw a grid with 9 squares in the back of your book and put one word/phrase in each square – you must know what/who this thing is in order to be able to cross it off if it is mentioned in Bingo! </a:t>
            </a:r>
            <a:endParaRPr lang="en-US" sz="1600" dirty="0"/>
          </a:p>
        </p:txBody>
      </p:sp>
      <p:graphicFrame>
        <p:nvGraphicFramePr>
          <p:cNvPr id="5" name="Table 4"/>
          <p:cNvGraphicFramePr>
            <a:graphicFrameLocks noGrp="1"/>
          </p:cNvGraphicFramePr>
          <p:nvPr>
            <p:extLst>
              <p:ext uri="{D42A27DB-BD31-4B8C-83A1-F6EECF244321}">
                <p14:modId xmlns:p14="http://schemas.microsoft.com/office/powerpoint/2010/main" val="3643950680"/>
              </p:ext>
            </p:extLst>
          </p:nvPr>
        </p:nvGraphicFramePr>
        <p:xfrm>
          <a:off x="6296296" y="2019674"/>
          <a:ext cx="2649516" cy="2082063"/>
        </p:xfrm>
        <a:graphic>
          <a:graphicData uri="http://schemas.openxmlformats.org/drawingml/2006/table">
            <a:tbl>
              <a:tblPr firstRow="1" bandRow="1">
                <a:tableStyleId>{5C22544A-7EE6-4342-B048-85BDC9FD1C3A}</a:tableStyleId>
              </a:tblPr>
              <a:tblGrid>
                <a:gridCol w="883172">
                  <a:extLst>
                    <a:ext uri="{9D8B030D-6E8A-4147-A177-3AD203B41FA5}">
                      <a16:colId xmlns:a16="http://schemas.microsoft.com/office/drawing/2014/main" xmlns="" val="20000"/>
                    </a:ext>
                  </a:extLst>
                </a:gridCol>
                <a:gridCol w="883172">
                  <a:extLst>
                    <a:ext uri="{9D8B030D-6E8A-4147-A177-3AD203B41FA5}">
                      <a16:colId xmlns:a16="http://schemas.microsoft.com/office/drawing/2014/main" xmlns="" val="20001"/>
                    </a:ext>
                  </a:extLst>
                </a:gridCol>
                <a:gridCol w="883172">
                  <a:extLst>
                    <a:ext uri="{9D8B030D-6E8A-4147-A177-3AD203B41FA5}">
                      <a16:colId xmlns:a16="http://schemas.microsoft.com/office/drawing/2014/main" xmlns="" val="20002"/>
                    </a:ext>
                  </a:extLst>
                </a:gridCol>
              </a:tblGrid>
              <a:tr h="694021">
                <a:tc>
                  <a:txBody>
                    <a:bodyPr/>
                    <a:lstStyle/>
                    <a:p>
                      <a:endParaRPr lang="en-US"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694021">
                <a:tc>
                  <a:txBody>
                    <a:bodyPr/>
                    <a:lstStyle/>
                    <a:p>
                      <a:endParaRPr lang="en-US"/>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694021">
                <a:tc>
                  <a:txBody>
                    <a:bodyPr/>
                    <a:lstStyle/>
                    <a:p>
                      <a:endParaRPr lang="en-US"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2"/>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865014387"/>
              </p:ext>
            </p:extLst>
          </p:nvPr>
        </p:nvGraphicFramePr>
        <p:xfrm>
          <a:off x="7787574" y="4069909"/>
          <a:ext cx="1288866" cy="1371600"/>
        </p:xfrm>
        <a:graphic>
          <a:graphicData uri="http://schemas.openxmlformats.org/drawingml/2006/table">
            <a:tbl>
              <a:tblPr firstRow="1" bandRow="1">
                <a:tableStyleId>{5C22544A-7EE6-4342-B048-85BDC9FD1C3A}</a:tableStyleId>
              </a:tblPr>
              <a:tblGrid>
                <a:gridCol w="429622">
                  <a:extLst>
                    <a:ext uri="{9D8B030D-6E8A-4147-A177-3AD203B41FA5}">
                      <a16:colId xmlns:a16="http://schemas.microsoft.com/office/drawing/2014/main" xmlns="" val="20000"/>
                    </a:ext>
                  </a:extLst>
                </a:gridCol>
                <a:gridCol w="429622">
                  <a:extLst>
                    <a:ext uri="{9D8B030D-6E8A-4147-A177-3AD203B41FA5}">
                      <a16:colId xmlns:a16="http://schemas.microsoft.com/office/drawing/2014/main" xmlns="" val="20001"/>
                    </a:ext>
                  </a:extLst>
                </a:gridCol>
                <a:gridCol w="429622">
                  <a:extLst>
                    <a:ext uri="{9D8B030D-6E8A-4147-A177-3AD203B41FA5}">
                      <a16:colId xmlns:a16="http://schemas.microsoft.com/office/drawing/2014/main" xmlns="" val="20002"/>
                    </a:ext>
                  </a:extLst>
                </a:gridCol>
              </a:tblGrid>
              <a:tr h="415391">
                <a:tc>
                  <a:txBody>
                    <a:bodyPr/>
                    <a:lstStyle/>
                    <a:p>
                      <a:r>
                        <a:rPr lang="en-US" sz="2400" b="1" dirty="0" smtClean="0">
                          <a:solidFill>
                            <a:srgbClr val="FF0000"/>
                          </a:solidFill>
                        </a:rPr>
                        <a:t>X</a:t>
                      </a:r>
                      <a:endParaRPr lang="en-US" sz="2400" b="1" dirty="0">
                        <a:solidFill>
                          <a:srgbClr val="FF0000"/>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sz="24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r>
                        <a:rPr lang="en-US" sz="2400" b="1" dirty="0" smtClean="0">
                          <a:solidFill>
                            <a:srgbClr val="FF0000"/>
                          </a:solidFill>
                        </a:rPr>
                        <a:t>X</a:t>
                      </a:r>
                      <a:endParaRPr lang="en-US" sz="2400" b="1" dirty="0">
                        <a:solidFill>
                          <a:srgbClr val="FF0000"/>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15391">
                <a:tc>
                  <a:txBody>
                    <a:bodyPr/>
                    <a:lstStyle/>
                    <a:p>
                      <a:endParaRPr lang="en-US" sz="2400" b="1">
                        <a:solidFill>
                          <a:srgbClr val="FF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2400" b="1">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2400" b="1" dirty="0">
                        <a:solidFill>
                          <a:srgbClr val="FF0000"/>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415391">
                <a:tc>
                  <a:txBody>
                    <a:bodyPr/>
                    <a:lstStyle/>
                    <a:p>
                      <a:r>
                        <a:rPr lang="en-US" sz="2400" b="1" dirty="0" smtClean="0">
                          <a:solidFill>
                            <a:srgbClr val="FF0000"/>
                          </a:solidFill>
                        </a:rPr>
                        <a:t>X</a:t>
                      </a:r>
                      <a:endParaRPr lang="en-US" sz="2400" b="1" dirty="0">
                        <a:solidFill>
                          <a:srgbClr val="FF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endParaRPr lang="en-US" sz="2400" b="1">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r>
                        <a:rPr lang="en-US" sz="2400" b="1" dirty="0" smtClean="0">
                          <a:solidFill>
                            <a:srgbClr val="FF0000"/>
                          </a:solidFill>
                        </a:rPr>
                        <a:t>X</a:t>
                      </a:r>
                      <a:endParaRPr lang="en-US" sz="2400" b="1" dirty="0">
                        <a:solidFill>
                          <a:srgbClr val="FF0000"/>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002614662"/>
              </p:ext>
            </p:extLst>
          </p:nvPr>
        </p:nvGraphicFramePr>
        <p:xfrm>
          <a:off x="6426924" y="5441509"/>
          <a:ext cx="1258386" cy="1371600"/>
        </p:xfrm>
        <a:graphic>
          <a:graphicData uri="http://schemas.openxmlformats.org/drawingml/2006/table">
            <a:tbl>
              <a:tblPr firstRow="1" bandRow="1">
                <a:tableStyleId>{5C22544A-7EE6-4342-B048-85BDC9FD1C3A}</a:tableStyleId>
              </a:tblPr>
              <a:tblGrid>
                <a:gridCol w="419462">
                  <a:extLst>
                    <a:ext uri="{9D8B030D-6E8A-4147-A177-3AD203B41FA5}">
                      <a16:colId xmlns:a16="http://schemas.microsoft.com/office/drawing/2014/main" xmlns="" val="20000"/>
                    </a:ext>
                  </a:extLst>
                </a:gridCol>
                <a:gridCol w="419462">
                  <a:extLst>
                    <a:ext uri="{9D8B030D-6E8A-4147-A177-3AD203B41FA5}">
                      <a16:colId xmlns:a16="http://schemas.microsoft.com/office/drawing/2014/main" xmlns="" val="20001"/>
                    </a:ext>
                  </a:extLst>
                </a:gridCol>
                <a:gridCol w="419462">
                  <a:extLst>
                    <a:ext uri="{9D8B030D-6E8A-4147-A177-3AD203B41FA5}">
                      <a16:colId xmlns:a16="http://schemas.microsoft.com/office/drawing/2014/main" xmlns="" val="20002"/>
                    </a:ext>
                  </a:extLst>
                </a:gridCol>
              </a:tblGrid>
              <a:tr h="416341">
                <a:tc>
                  <a:txBody>
                    <a:bodyPr/>
                    <a:lstStyle/>
                    <a:p>
                      <a:r>
                        <a:rPr lang="en-US" sz="2400" b="1" dirty="0" smtClean="0">
                          <a:solidFill>
                            <a:srgbClr val="FF0000"/>
                          </a:solidFill>
                        </a:rPr>
                        <a:t>X</a:t>
                      </a:r>
                      <a:endParaRPr lang="en-US" sz="2400" b="1" dirty="0">
                        <a:solidFill>
                          <a:srgbClr val="FF0000"/>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sz="24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sz="2400" b="1" dirty="0">
                        <a:solidFill>
                          <a:srgbClr val="FF0000"/>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16341">
                <a:tc>
                  <a:txBody>
                    <a:bodyPr/>
                    <a:lstStyle/>
                    <a:p>
                      <a:r>
                        <a:rPr lang="en-US" sz="2400" b="1" dirty="0" smtClean="0">
                          <a:solidFill>
                            <a:srgbClr val="FF0000"/>
                          </a:solidFill>
                        </a:rPr>
                        <a:t>X</a:t>
                      </a:r>
                      <a:endParaRPr lang="en-US" sz="2400" b="1" dirty="0">
                        <a:solidFill>
                          <a:srgbClr val="FF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24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2400" b="1">
                        <a:solidFill>
                          <a:srgbClr val="FF0000"/>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416341">
                <a:tc>
                  <a:txBody>
                    <a:bodyPr/>
                    <a:lstStyle/>
                    <a:p>
                      <a:r>
                        <a:rPr lang="en-US" sz="2400" b="1" dirty="0" smtClean="0">
                          <a:solidFill>
                            <a:srgbClr val="FF0000"/>
                          </a:solidFill>
                        </a:rPr>
                        <a:t>X</a:t>
                      </a:r>
                      <a:endParaRPr lang="en-US" sz="2400" b="1" dirty="0">
                        <a:solidFill>
                          <a:srgbClr val="FF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endParaRPr lang="en-US" sz="2400" b="1">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endParaRPr lang="en-US" sz="2400" b="1" dirty="0">
                        <a:solidFill>
                          <a:srgbClr val="FF0000"/>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2"/>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301139347"/>
              </p:ext>
            </p:extLst>
          </p:nvPr>
        </p:nvGraphicFramePr>
        <p:xfrm>
          <a:off x="7815938" y="5441509"/>
          <a:ext cx="1258386" cy="1371600"/>
        </p:xfrm>
        <a:graphic>
          <a:graphicData uri="http://schemas.openxmlformats.org/drawingml/2006/table">
            <a:tbl>
              <a:tblPr firstRow="1" bandRow="1">
                <a:tableStyleId>{5C22544A-7EE6-4342-B048-85BDC9FD1C3A}</a:tableStyleId>
              </a:tblPr>
              <a:tblGrid>
                <a:gridCol w="419462">
                  <a:extLst>
                    <a:ext uri="{9D8B030D-6E8A-4147-A177-3AD203B41FA5}">
                      <a16:colId xmlns:a16="http://schemas.microsoft.com/office/drawing/2014/main" xmlns="" val="20000"/>
                    </a:ext>
                  </a:extLst>
                </a:gridCol>
                <a:gridCol w="419462">
                  <a:extLst>
                    <a:ext uri="{9D8B030D-6E8A-4147-A177-3AD203B41FA5}">
                      <a16:colId xmlns:a16="http://schemas.microsoft.com/office/drawing/2014/main" xmlns="" val="20001"/>
                    </a:ext>
                  </a:extLst>
                </a:gridCol>
                <a:gridCol w="419462">
                  <a:extLst>
                    <a:ext uri="{9D8B030D-6E8A-4147-A177-3AD203B41FA5}">
                      <a16:colId xmlns:a16="http://schemas.microsoft.com/office/drawing/2014/main" xmlns="" val="20002"/>
                    </a:ext>
                  </a:extLst>
                </a:gridCol>
              </a:tblGrid>
              <a:tr h="416341">
                <a:tc>
                  <a:txBody>
                    <a:bodyPr/>
                    <a:lstStyle/>
                    <a:p>
                      <a:r>
                        <a:rPr lang="en-US" sz="2400" b="1" dirty="0" smtClean="0">
                          <a:solidFill>
                            <a:srgbClr val="FF0000"/>
                          </a:solidFill>
                        </a:rPr>
                        <a:t>X</a:t>
                      </a:r>
                      <a:endParaRPr lang="en-US" sz="2400" b="1" dirty="0">
                        <a:solidFill>
                          <a:srgbClr val="FF0000"/>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r>
                        <a:rPr lang="en-US" sz="2400" b="1" dirty="0" smtClean="0">
                          <a:solidFill>
                            <a:srgbClr val="FF0000"/>
                          </a:solidFill>
                        </a:rPr>
                        <a:t>X</a:t>
                      </a:r>
                      <a:endParaRPr lang="en-US" sz="24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r>
                        <a:rPr lang="en-US" sz="2400" b="1" dirty="0" smtClean="0">
                          <a:solidFill>
                            <a:srgbClr val="FF0000"/>
                          </a:solidFill>
                        </a:rPr>
                        <a:t>X</a:t>
                      </a:r>
                      <a:endParaRPr lang="en-US" sz="2400" b="1" dirty="0">
                        <a:solidFill>
                          <a:srgbClr val="FF0000"/>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16341">
                <a:tc>
                  <a:txBody>
                    <a:bodyPr/>
                    <a:lstStyle/>
                    <a:p>
                      <a:r>
                        <a:rPr lang="en-US" sz="2400" b="1" dirty="0" smtClean="0">
                          <a:solidFill>
                            <a:srgbClr val="FF0000"/>
                          </a:solidFill>
                        </a:rPr>
                        <a:t>X</a:t>
                      </a:r>
                      <a:endParaRPr lang="en-US" sz="2400" b="1" dirty="0">
                        <a:solidFill>
                          <a:srgbClr val="FF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b="1" dirty="0" smtClean="0">
                          <a:solidFill>
                            <a:srgbClr val="FF0000"/>
                          </a:solidFill>
                        </a:rPr>
                        <a:t>X</a:t>
                      </a:r>
                      <a:endParaRPr lang="en-US" sz="24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b="1" dirty="0" smtClean="0">
                          <a:solidFill>
                            <a:srgbClr val="FF0000"/>
                          </a:solidFill>
                        </a:rPr>
                        <a:t>X</a:t>
                      </a:r>
                      <a:endParaRPr lang="en-US" sz="2400" b="1" dirty="0">
                        <a:solidFill>
                          <a:srgbClr val="FF0000"/>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416341">
                <a:tc>
                  <a:txBody>
                    <a:bodyPr/>
                    <a:lstStyle/>
                    <a:p>
                      <a:r>
                        <a:rPr lang="en-US" sz="2400" b="1" dirty="0" smtClean="0">
                          <a:solidFill>
                            <a:srgbClr val="FF0000"/>
                          </a:solidFill>
                        </a:rPr>
                        <a:t>X</a:t>
                      </a:r>
                      <a:endParaRPr lang="en-US" sz="2400" b="1" dirty="0">
                        <a:solidFill>
                          <a:srgbClr val="FF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r>
                        <a:rPr lang="en-US" sz="2400" b="1" dirty="0" smtClean="0">
                          <a:solidFill>
                            <a:srgbClr val="FF0000"/>
                          </a:solidFill>
                        </a:rPr>
                        <a:t>X</a:t>
                      </a:r>
                      <a:endParaRPr lang="en-US" sz="24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r>
                        <a:rPr lang="en-US" sz="2400" b="1" dirty="0" smtClean="0">
                          <a:solidFill>
                            <a:srgbClr val="FF0000"/>
                          </a:solidFill>
                        </a:rPr>
                        <a:t>X</a:t>
                      </a:r>
                      <a:endParaRPr lang="en-US" sz="2400" b="1" dirty="0">
                        <a:solidFill>
                          <a:srgbClr val="FF0000"/>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2"/>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046054998"/>
              </p:ext>
            </p:extLst>
          </p:nvPr>
        </p:nvGraphicFramePr>
        <p:xfrm>
          <a:off x="6419056" y="4105896"/>
          <a:ext cx="1258386" cy="1371600"/>
        </p:xfrm>
        <a:graphic>
          <a:graphicData uri="http://schemas.openxmlformats.org/drawingml/2006/table">
            <a:tbl>
              <a:tblPr firstRow="1" bandRow="1">
                <a:tableStyleId>{5C22544A-7EE6-4342-B048-85BDC9FD1C3A}</a:tableStyleId>
              </a:tblPr>
              <a:tblGrid>
                <a:gridCol w="419462">
                  <a:extLst>
                    <a:ext uri="{9D8B030D-6E8A-4147-A177-3AD203B41FA5}">
                      <a16:colId xmlns:a16="http://schemas.microsoft.com/office/drawing/2014/main" xmlns="" val="20000"/>
                    </a:ext>
                  </a:extLst>
                </a:gridCol>
                <a:gridCol w="419462">
                  <a:extLst>
                    <a:ext uri="{9D8B030D-6E8A-4147-A177-3AD203B41FA5}">
                      <a16:colId xmlns:a16="http://schemas.microsoft.com/office/drawing/2014/main" xmlns="" val="20001"/>
                    </a:ext>
                  </a:extLst>
                </a:gridCol>
                <a:gridCol w="419462">
                  <a:extLst>
                    <a:ext uri="{9D8B030D-6E8A-4147-A177-3AD203B41FA5}">
                      <a16:colId xmlns:a16="http://schemas.microsoft.com/office/drawing/2014/main" xmlns="" val="20002"/>
                    </a:ext>
                  </a:extLst>
                </a:gridCol>
              </a:tblGrid>
              <a:tr h="416341">
                <a:tc>
                  <a:txBody>
                    <a:bodyPr/>
                    <a:lstStyle/>
                    <a:p>
                      <a:r>
                        <a:rPr lang="en-US" sz="2400" b="1" dirty="0" smtClean="0">
                          <a:solidFill>
                            <a:srgbClr val="FF0000"/>
                          </a:solidFill>
                        </a:rPr>
                        <a:t>X</a:t>
                      </a:r>
                      <a:endParaRPr lang="en-US" sz="2400" b="1" dirty="0">
                        <a:solidFill>
                          <a:srgbClr val="FF0000"/>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r>
                        <a:rPr lang="en-US" sz="2400" b="1" dirty="0" smtClean="0">
                          <a:solidFill>
                            <a:srgbClr val="FF0000"/>
                          </a:solidFill>
                        </a:rPr>
                        <a:t>X</a:t>
                      </a:r>
                      <a:endParaRPr lang="en-US" sz="24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r>
                        <a:rPr lang="en-US" sz="2400" b="1" dirty="0" smtClean="0">
                          <a:solidFill>
                            <a:srgbClr val="FF0000"/>
                          </a:solidFill>
                        </a:rPr>
                        <a:t>X</a:t>
                      </a:r>
                      <a:endParaRPr lang="en-US" sz="2400" b="1" dirty="0">
                        <a:solidFill>
                          <a:srgbClr val="FF0000"/>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16341">
                <a:tc>
                  <a:txBody>
                    <a:bodyPr/>
                    <a:lstStyle/>
                    <a:p>
                      <a:endParaRPr lang="en-US" sz="2400" b="1" dirty="0">
                        <a:solidFill>
                          <a:srgbClr val="FF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24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2400" b="1">
                        <a:solidFill>
                          <a:srgbClr val="FF0000"/>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416341">
                <a:tc>
                  <a:txBody>
                    <a:bodyPr/>
                    <a:lstStyle/>
                    <a:p>
                      <a:endParaRPr lang="en-US" sz="2400" b="1" dirty="0">
                        <a:solidFill>
                          <a:srgbClr val="FF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endParaRPr lang="en-US" sz="2400" b="1">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endParaRPr lang="en-US" sz="2400" b="1" dirty="0">
                        <a:solidFill>
                          <a:srgbClr val="FF0000"/>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2"/>
                  </a:ext>
                </a:extLst>
              </a:tr>
            </a:tbl>
          </a:graphicData>
        </a:graphic>
      </p:graphicFrame>
      <p:sp>
        <p:nvSpPr>
          <p:cNvPr id="10" name="TextBox 9"/>
          <p:cNvSpPr txBox="1"/>
          <p:nvPr/>
        </p:nvSpPr>
        <p:spPr>
          <a:xfrm>
            <a:off x="5297315" y="5175806"/>
            <a:ext cx="1371600" cy="646331"/>
          </a:xfrm>
          <a:prstGeom prst="rect">
            <a:avLst/>
          </a:prstGeom>
          <a:noFill/>
        </p:spPr>
        <p:txBody>
          <a:bodyPr wrap="square" rtlCol="0">
            <a:spAutoFit/>
          </a:bodyPr>
          <a:lstStyle/>
          <a:p>
            <a:r>
              <a:rPr lang="en-GB" smtClean="0"/>
              <a:t>Winning Grids</a:t>
            </a:r>
            <a:endParaRPr lang="en-GB" dirty="0"/>
          </a:p>
        </p:txBody>
      </p:sp>
      <p:cxnSp>
        <p:nvCxnSpPr>
          <p:cNvPr id="11" name="Straight Arrow Connector 10"/>
          <p:cNvCxnSpPr/>
          <p:nvPr/>
        </p:nvCxnSpPr>
        <p:spPr>
          <a:xfrm flipV="1">
            <a:off x="5737190" y="4514857"/>
            <a:ext cx="689734" cy="5838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638248" y="5887894"/>
            <a:ext cx="686412" cy="574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86144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40502" t="19498" r="28813" b="12651"/>
          <a:stretch/>
        </p:blipFill>
        <p:spPr>
          <a:xfrm>
            <a:off x="50104" y="0"/>
            <a:ext cx="4208745" cy="5816600"/>
          </a:xfrm>
          <a:prstGeom prst="rect">
            <a:avLst/>
          </a:prstGeom>
        </p:spPr>
      </p:pic>
      <p:pic>
        <p:nvPicPr>
          <p:cNvPr id="5" name="Picture 4"/>
          <p:cNvPicPr>
            <a:picLocks noChangeAspect="1"/>
          </p:cNvPicPr>
          <p:nvPr/>
        </p:nvPicPr>
        <p:blipFill rotWithShape="1">
          <a:blip r:embed="rId3"/>
          <a:srcRect l="41507" t="19352" r="31370" b="13141"/>
          <a:stretch/>
        </p:blipFill>
        <p:spPr>
          <a:xfrm>
            <a:off x="4847573" y="0"/>
            <a:ext cx="4121063" cy="6410540"/>
          </a:xfrm>
          <a:prstGeom prst="rect">
            <a:avLst/>
          </a:prstGeom>
        </p:spPr>
      </p:pic>
    </p:spTree>
    <p:extLst>
      <p:ext uri="{BB962C8B-B14F-4D97-AF65-F5344CB8AC3E}">
        <p14:creationId xmlns:p14="http://schemas.microsoft.com/office/powerpoint/2010/main" val="25351320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076326920"/>
              </p:ext>
            </p:extLst>
          </p:nvPr>
        </p:nvGraphicFramePr>
        <p:xfrm>
          <a:off x="0" y="304800"/>
          <a:ext cx="9144000" cy="6553200"/>
        </p:xfrm>
        <a:graphic>
          <a:graphicData uri="http://schemas.openxmlformats.org/drawingml/2006/table">
            <a:tbl>
              <a:tblPr firstRow="1" bandRow="1">
                <a:tableStyleId>{5940675A-B579-460E-94D1-54222C63F5DA}</a:tableStyleId>
              </a:tblPr>
              <a:tblGrid>
                <a:gridCol w="2837887">
                  <a:extLst>
                    <a:ext uri="{9D8B030D-6E8A-4147-A177-3AD203B41FA5}">
                      <a16:colId xmlns:a16="http://schemas.microsoft.com/office/drawing/2014/main" xmlns="" val="3679457292"/>
                    </a:ext>
                  </a:extLst>
                </a:gridCol>
                <a:gridCol w="3263545">
                  <a:extLst>
                    <a:ext uri="{9D8B030D-6E8A-4147-A177-3AD203B41FA5}">
                      <a16:colId xmlns:a16="http://schemas.microsoft.com/office/drawing/2014/main" xmlns="" val="344583910"/>
                    </a:ext>
                  </a:extLst>
                </a:gridCol>
                <a:gridCol w="3042568">
                  <a:extLst>
                    <a:ext uri="{9D8B030D-6E8A-4147-A177-3AD203B41FA5}">
                      <a16:colId xmlns:a16="http://schemas.microsoft.com/office/drawing/2014/main" xmlns="" val="1326795109"/>
                    </a:ext>
                  </a:extLst>
                </a:gridCol>
              </a:tblGrid>
              <a:tr h="2179540">
                <a:tc>
                  <a:txBody>
                    <a:bodyPr/>
                    <a:lstStyle/>
                    <a:p>
                      <a:pPr algn="ctr"/>
                      <a:r>
                        <a:rPr lang="en-GB" b="1" u="sng" dirty="0" smtClean="0"/>
                        <a:t>Plan your answer</a:t>
                      </a:r>
                      <a:endParaRPr lang="en-GB" b="1" u="sng" baseline="0" dirty="0" smtClean="0"/>
                    </a:p>
                    <a:p>
                      <a:endParaRPr lang="en-GB" sz="600" baseline="0" dirty="0" smtClean="0"/>
                    </a:p>
                    <a:p>
                      <a:r>
                        <a:rPr lang="en-GB" baseline="0" dirty="0" smtClean="0"/>
                        <a:t>What would each paragraph be on?</a:t>
                      </a:r>
                    </a:p>
                    <a:p>
                      <a:endParaRPr lang="en-GB" sz="700" baseline="0" dirty="0" smtClean="0"/>
                    </a:p>
                    <a:p>
                      <a:r>
                        <a:rPr lang="en-GB" baseline="0" dirty="0" smtClean="0"/>
                        <a:t>Which 3 facts would you use to support each paragraph?</a:t>
                      </a:r>
                      <a:endParaRPr lang="en-GB" dirty="0" smtClean="0"/>
                    </a:p>
                    <a:p>
                      <a:endParaRPr lang="en-GB" sz="600" dirty="0" smtClean="0"/>
                    </a:p>
                    <a:p>
                      <a:r>
                        <a:rPr lang="en-GB" sz="1400" b="1" dirty="0" smtClean="0"/>
                        <a:t>Afterwards,</a:t>
                      </a:r>
                      <a:r>
                        <a:rPr lang="en-GB" sz="1400" b="1" baseline="0" dirty="0" smtClean="0"/>
                        <a:t> ask: </a:t>
                      </a:r>
                      <a:r>
                        <a:rPr lang="en-GB" sz="1400" baseline="0" dirty="0" smtClean="0"/>
                        <a:t>are the paragraphs all on different topics? Are the facts detailed enough?</a:t>
                      </a:r>
                      <a:endParaRPr lang="en-GB" sz="1400" dirty="0"/>
                    </a:p>
                  </a:txBody>
                  <a:tcPr/>
                </a:tc>
                <a:tc>
                  <a:txBody>
                    <a:bodyPr/>
                    <a:lstStyle/>
                    <a:p>
                      <a:pPr algn="ctr"/>
                      <a:r>
                        <a:rPr lang="en-GB" b="1" u="sng" dirty="0" smtClean="0"/>
                        <a:t>Relevant or irrelevant?</a:t>
                      </a:r>
                    </a:p>
                    <a:p>
                      <a:pPr algn="ctr"/>
                      <a:endParaRPr lang="en-GB" sz="600" b="0" u="sng" dirty="0" smtClean="0"/>
                    </a:p>
                    <a:p>
                      <a:pPr algn="l"/>
                      <a:r>
                        <a:rPr lang="en-GB" b="0" u="none" baseline="0" dirty="0" err="1" smtClean="0"/>
                        <a:t>Spidergram</a:t>
                      </a:r>
                      <a:r>
                        <a:rPr lang="en-GB" b="0" u="none" baseline="0" dirty="0" smtClean="0"/>
                        <a:t> everything you know about the topic.</a:t>
                      </a:r>
                    </a:p>
                    <a:p>
                      <a:pPr algn="l"/>
                      <a:endParaRPr lang="en-GB" sz="700" b="0" u="none" baseline="0" dirty="0" smtClean="0"/>
                    </a:p>
                    <a:p>
                      <a:pPr algn="l"/>
                      <a:r>
                        <a:rPr lang="en-GB" b="0" u="none" baseline="0" dirty="0" smtClean="0"/>
                        <a:t>Now, cross out anything that isn’t relevant to answering the question and circle/ highlight the best evidence. </a:t>
                      </a:r>
                    </a:p>
                    <a:p>
                      <a:pPr algn="l"/>
                      <a:endParaRPr lang="en-GB" b="0" u="none" baseline="0" dirty="0" smtClean="0"/>
                    </a:p>
                    <a:p>
                      <a:pPr algn="l"/>
                      <a:r>
                        <a:rPr lang="en-GB" b="1" u="none" baseline="0" dirty="0" smtClean="0"/>
                        <a:t>Afterwards, ask:</a:t>
                      </a:r>
                      <a:r>
                        <a:rPr lang="en-GB" b="0" u="none" baseline="0" dirty="0" smtClean="0"/>
                        <a:t> what else is there in my book that might be relevant?</a:t>
                      </a:r>
                      <a:endParaRPr lang="en-GB" b="0" u="none" dirty="0"/>
                    </a:p>
                  </a:txBody>
                  <a:tcPr/>
                </a:tc>
                <a:tc>
                  <a:txBody>
                    <a:bodyPr/>
                    <a:lstStyle/>
                    <a:p>
                      <a:pPr algn="ctr"/>
                      <a:r>
                        <a:rPr lang="en-GB" b="1" u="sng" dirty="0" smtClean="0"/>
                        <a:t>DIY</a:t>
                      </a:r>
                    </a:p>
                    <a:p>
                      <a:pPr algn="ctr"/>
                      <a:endParaRPr lang="en-GB" sz="400" b="1" u="sng" dirty="0" smtClean="0"/>
                    </a:p>
                    <a:p>
                      <a:pPr algn="l"/>
                      <a:r>
                        <a:rPr lang="en-GB" b="0" u="none" dirty="0" smtClean="0"/>
                        <a:t>Write</a:t>
                      </a:r>
                      <a:r>
                        <a:rPr lang="en-GB" b="0" u="none" baseline="0" dirty="0" smtClean="0"/>
                        <a:t> your own exam question in the style of the examiner. Use all your knowledge of the question types to do this accurately.</a:t>
                      </a:r>
                    </a:p>
                    <a:p>
                      <a:pPr algn="l"/>
                      <a:endParaRPr lang="en-GB" sz="600" b="0" u="none" baseline="0" dirty="0" smtClean="0"/>
                    </a:p>
                    <a:p>
                      <a:pPr algn="l"/>
                      <a:r>
                        <a:rPr lang="en-GB" b="0" u="none" baseline="0" dirty="0" smtClean="0"/>
                        <a:t>Check your question with a teacher to see how likely it would be!</a:t>
                      </a:r>
                    </a:p>
                    <a:p>
                      <a:pPr algn="ctr"/>
                      <a:endParaRPr lang="en-GB" sz="600" b="0" u="sng" dirty="0" smtClean="0"/>
                    </a:p>
                    <a:p>
                      <a:pPr algn="l"/>
                      <a:r>
                        <a:rPr lang="en-GB" b="1" u="none" baseline="0" dirty="0" smtClean="0"/>
                        <a:t>Afterwards, ask: </a:t>
                      </a:r>
                      <a:r>
                        <a:rPr lang="en-GB" b="0" u="none" baseline="0" dirty="0" smtClean="0"/>
                        <a:t>can I answer it?</a:t>
                      </a:r>
                      <a:endParaRPr lang="en-GB" b="0" u="none" dirty="0" smtClean="0"/>
                    </a:p>
                  </a:txBody>
                  <a:tcPr/>
                </a:tc>
                <a:extLst>
                  <a:ext uri="{0D108BD9-81ED-4DB2-BD59-A6C34878D82A}">
                    <a16:rowId xmlns:a16="http://schemas.microsoft.com/office/drawing/2014/main" xmlns="" val="1195979448"/>
                  </a:ext>
                </a:extLst>
              </a:tr>
              <a:tr h="2441683">
                <a:tc>
                  <a:txBody>
                    <a:bodyPr/>
                    <a:lstStyle/>
                    <a:p>
                      <a:pPr algn="ctr"/>
                      <a:r>
                        <a:rPr lang="en-GB" b="1" u="sng" dirty="0" smtClean="0"/>
                        <a:t>Essay skeleton</a:t>
                      </a:r>
                    </a:p>
                    <a:p>
                      <a:pPr algn="ctr"/>
                      <a:endParaRPr lang="en-GB" sz="400" dirty="0" smtClean="0"/>
                    </a:p>
                    <a:p>
                      <a:pPr algn="l"/>
                      <a:r>
                        <a:rPr lang="en-GB" dirty="0" smtClean="0"/>
                        <a:t>What would your one sentence intro be?</a:t>
                      </a:r>
                    </a:p>
                    <a:p>
                      <a:pPr algn="ctr"/>
                      <a:endParaRPr lang="en-GB" sz="600" dirty="0" smtClean="0"/>
                    </a:p>
                    <a:p>
                      <a:pPr algn="l"/>
                      <a:r>
                        <a:rPr lang="en-GB" dirty="0" smtClean="0"/>
                        <a:t>What would each point sentence say?</a:t>
                      </a:r>
                    </a:p>
                    <a:p>
                      <a:pPr algn="ctr"/>
                      <a:endParaRPr lang="en-GB" sz="1000" dirty="0" smtClean="0"/>
                    </a:p>
                    <a:p>
                      <a:pPr algn="l"/>
                      <a:r>
                        <a:rPr lang="en-GB" b="1" dirty="0" smtClean="0"/>
                        <a:t>Afterwards,</a:t>
                      </a:r>
                      <a:r>
                        <a:rPr lang="en-GB" b="1" baseline="0" dirty="0" smtClean="0"/>
                        <a:t> ask: </a:t>
                      </a:r>
                      <a:r>
                        <a:rPr lang="en-GB" baseline="0" dirty="0" smtClean="0"/>
                        <a:t>do you develop the same judgement all the way through?</a:t>
                      </a:r>
                      <a:endParaRPr lang="en-GB" dirty="0"/>
                    </a:p>
                  </a:txBody>
                  <a:tcPr/>
                </a:tc>
                <a:tc>
                  <a:txBody>
                    <a:bodyPr/>
                    <a:lstStyle/>
                    <a:p>
                      <a:pPr algn="ctr"/>
                      <a:r>
                        <a:rPr lang="en-GB" b="1" u="sng" dirty="0" smtClean="0"/>
                        <a:t>Just</a:t>
                      </a:r>
                      <a:r>
                        <a:rPr lang="en-GB" b="1" u="sng" baseline="0" dirty="0" smtClean="0"/>
                        <a:t> write one paragraph</a:t>
                      </a:r>
                    </a:p>
                    <a:p>
                      <a:pPr algn="ctr"/>
                      <a:endParaRPr lang="en-GB" dirty="0" smtClean="0"/>
                    </a:p>
                    <a:p>
                      <a:pPr algn="l"/>
                      <a:r>
                        <a:rPr lang="en-GB" dirty="0" smtClean="0"/>
                        <a:t>Think</a:t>
                      </a:r>
                      <a:r>
                        <a:rPr lang="en-GB" baseline="0" dirty="0" smtClean="0"/>
                        <a:t> about what each paragraph would be on. </a:t>
                      </a:r>
                    </a:p>
                    <a:p>
                      <a:pPr algn="ctr"/>
                      <a:endParaRPr lang="en-GB" baseline="0" dirty="0" smtClean="0"/>
                    </a:p>
                    <a:p>
                      <a:pPr algn="l"/>
                      <a:r>
                        <a:rPr lang="en-GB" baseline="0" dirty="0" smtClean="0"/>
                        <a:t>Write one of them.</a:t>
                      </a:r>
                    </a:p>
                    <a:p>
                      <a:pPr algn="ctr"/>
                      <a:endParaRPr lang="en-GB" baseline="0" dirty="0" smtClean="0"/>
                    </a:p>
                    <a:p>
                      <a:pPr algn="l"/>
                      <a:r>
                        <a:rPr lang="en-GB" b="1" baseline="0" dirty="0" smtClean="0"/>
                        <a:t>Afterwards, ask:</a:t>
                      </a:r>
                      <a:r>
                        <a:rPr lang="en-GB" baseline="0" dirty="0" smtClean="0"/>
                        <a:t> are there three different facts? Have you made your historical thinking clear? </a:t>
                      </a:r>
                    </a:p>
                  </a:txBody>
                  <a:tcPr/>
                </a:tc>
                <a:tc>
                  <a:txBody>
                    <a:bodyPr/>
                    <a:lstStyle/>
                    <a:p>
                      <a:pPr algn="ctr"/>
                      <a:r>
                        <a:rPr lang="en-GB" b="1" u="sng" dirty="0" smtClean="0"/>
                        <a:t>Timed question</a:t>
                      </a:r>
                    </a:p>
                    <a:p>
                      <a:pPr algn="ctr"/>
                      <a:endParaRPr lang="en-GB" sz="600" b="0" u="sng" dirty="0" smtClean="0"/>
                    </a:p>
                    <a:p>
                      <a:pPr algn="l"/>
                      <a:r>
                        <a:rPr lang="en-GB" b="0" u="none" baseline="0" dirty="0" smtClean="0"/>
                        <a:t>Do a question within the time limit. </a:t>
                      </a:r>
                    </a:p>
                    <a:p>
                      <a:pPr algn="l"/>
                      <a:endParaRPr lang="en-GB" b="0" u="none" baseline="0" dirty="0" smtClean="0"/>
                    </a:p>
                    <a:p>
                      <a:pPr algn="l"/>
                      <a:r>
                        <a:rPr lang="en-GB" b="1" u="none" baseline="0" dirty="0" smtClean="0"/>
                        <a:t>Afterwards, ask:</a:t>
                      </a:r>
                      <a:r>
                        <a:rPr lang="en-GB" b="0" u="none" baseline="0" dirty="0" smtClean="0"/>
                        <a:t> does it match the instructions for that question? Did I write enough? Did I balance my time between the parts of the answer? What does my teacher think?</a:t>
                      </a:r>
                    </a:p>
                  </a:txBody>
                  <a:tcPr/>
                </a:tc>
                <a:extLst>
                  <a:ext uri="{0D108BD9-81ED-4DB2-BD59-A6C34878D82A}">
                    <a16:rowId xmlns:a16="http://schemas.microsoft.com/office/drawing/2014/main" xmlns="" val="1089777137"/>
                  </a:ext>
                </a:extLst>
              </a:tr>
            </a:tbl>
          </a:graphicData>
        </a:graphic>
      </p:graphicFrame>
    </p:spTree>
    <p:extLst>
      <p:ext uri="{BB962C8B-B14F-4D97-AF65-F5344CB8AC3E}">
        <p14:creationId xmlns:p14="http://schemas.microsoft.com/office/powerpoint/2010/main" val="28133931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9100" y="481477"/>
            <a:ext cx="8862166" cy="3170099"/>
          </a:xfrm>
          <a:prstGeom prst="rect">
            <a:avLst/>
          </a:prstGeom>
          <a:ln w="28575">
            <a:solidFill>
              <a:schemeClr val="tx1"/>
            </a:solidFill>
          </a:ln>
        </p:spPr>
        <p:txBody>
          <a:bodyPr wrap="square">
            <a:spAutoFit/>
          </a:bodyPr>
          <a:lstStyle/>
          <a:p>
            <a:pPr lvl="0" defTabSz="914400">
              <a:defRPr/>
            </a:pPr>
            <a:r>
              <a:rPr lang="en-US" sz="2000" dirty="0" smtClean="0"/>
              <a:t>The theatres were under the protection of the Queen and the great nobles, and soon the plays which Shakespeare wrote for the Globe Theatre attracted the notice of Elizabeth herself. </a:t>
            </a:r>
          </a:p>
          <a:p>
            <a:pPr lvl="0" defTabSz="914400">
              <a:defRPr/>
            </a:pPr>
            <a:endParaRPr lang="en-US" sz="2000" dirty="0"/>
          </a:p>
          <a:p>
            <a:pPr lvl="0" defTabSz="914400">
              <a:defRPr/>
            </a:pPr>
            <a:r>
              <a:rPr lang="en-US" sz="2000" dirty="0" smtClean="0"/>
              <a:t>The Queen liked Shakespeare's plays so much that he was frequently commanded to bring his company to the palace. It is wonderful to think that many of the plays which we see today were first acted before the great Queen Elizabeth herself. </a:t>
            </a:r>
          </a:p>
          <a:p>
            <a:pPr lvl="0" defTabSz="914400">
              <a:defRPr/>
            </a:pPr>
            <a:endParaRPr lang="en-US" sz="2000" dirty="0"/>
          </a:p>
          <a:p>
            <a:pPr lvl="0" defTabSz="914400">
              <a:defRPr/>
            </a:pPr>
            <a:r>
              <a:rPr lang="en-US" sz="2000" b="1" dirty="0" smtClean="0"/>
              <a:t>Interpretation A: From The First Queen Elizabeth, Ladybird series by L Du </a:t>
            </a:r>
            <a:r>
              <a:rPr lang="en-US" sz="2000" b="1" dirty="0" err="1" smtClean="0"/>
              <a:t>Garde</a:t>
            </a:r>
            <a:r>
              <a:rPr lang="en-US" sz="2000" b="1" dirty="0" smtClean="0"/>
              <a:t> Peach with illustrations by John Kenney, 1958</a:t>
            </a:r>
          </a:p>
        </p:txBody>
      </p:sp>
      <p:sp>
        <p:nvSpPr>
          <p:cNvPr id="5" name="Rectangle 4"/>
          <p:cNvSpPr/>
          <p:nvPr/>
        </p:nvSpPr>
        <p:spPr>
          <a:xfrm>
            <a:off x="169100" y="4093033"/>
            <a:ext cx="8874690" cy="2308324"/>
          </a:xfrm>
          <a:prstGeom prst="rect">
            <a:avLst/>
          </a:prstGeom>
        </p:spPr>
        <p:txBody>
          <a:bodyPr wrap="square">
            <a:spAutoFit/>
          </a:bodyPr>
          <a:lstStyle/>
          <a:p>
            <a:pPr lvl="0" defTabSz="914400">
              <a:defRPr/>
            </a:pPr>
            <a:endParaRPr lang="en-US" b="1" dirty="0"/>
          </a:p>
          <a:p>
            <a:r>
              <a:rPr lang="en-GB" b="1" dirty="0"/>
              <a:t>6.</a:t>
            </a:r>
          </a:p>
          <a:p>
            <a:r>
              <a:rPr lang="en-GB" b="1" dirty="0"/>
              <a:t>a) In Interpretation A, the author L Du </a:t>
            </a:r>
            <a:r>
              <a:rPr lang="en-GB" b="1" dirty="0" err="1"/>
              <a:t>Garde</a:t>
            </a:r>
            <a:r>
              <a:rPr lang="en-GB" b="1" dirty="0"/>
              <a:t> Peach suggests that theatre experienced great success under Elizabeth I. Identify and explain one way in which he does this. [3]</a:t>
            </a:r>
          </a:p>
          <a:p>
            <a:endParaRPr lang="en-GB" b="1" dirty="0"/>
          </a:p>
          <a:p>
            <a:r>
              <a:rPr lang="en-GB" b="1" dirty="0"/>
              <a:t>b) If you were asked to do further research on one aspect of Interpretation A, what would</a:t>
            </a:r>
          </a:p>
          <a:p>
            <a:r>
              <a:rPr lang="en-GB" b="1" dirty="0"/>
              <a:t>you choose to investigate? Explain how this would help us to analyse and understand the</a:t>
            </a:r>
          </a:p>
          <a:p>
            <a:r>
              <a:rPr lang="en-GB" b="1" dirty="0"/>
              <a:t>Elizabethan theatre. [5]</a:t>
            </a:r>
            <a:endParaRPr lang="en-US" b="1" dirty="0"/>
          </a:p>
        </p:txBody>
      </p:sp>
    </p:spTree>
    <p:extLst>
      <p:ext uri="{BB962C8B-B14F-4D97-AF65-F5344CB8AC3E}">
        <p14:creationId xmlns:p14="http://schemas.microsoft.com/office/powerpoint/2010/main" val="10345359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3886200" cy="5986254"/>
          </a:xfrm>
          <a:prstGeom prst="rect">
            <a:avLst/>
          </a:prstGeom>
          <a:ln>
            <a:solidFill>
              <a:schemeClr val="accent1"/>
            </a:solidFill>
          </a:ln>
        </p:spPr>
        <p:txBody>
          <a:bodyPr wrap="square">
            <a:spAutoFit/>
          </a:bodyPr>
          <a:lstStyle/>
          <a:p>
            <a:pPr defTabSz="914400">
              <a:defRPr/>
            </a:pPr>
            <a:r>
              <a:rPr lang="en-US" sz="1500" dirty="0"/>
              <a:t>It was Elizabeth's inspection of her troops at </a:t>
            </a:r>
            <a:r>
              <a:rPr lang="en-US" sz="1500" dirty="0" err="1"/>
              <a:t>Tilbury</a:t>
            </a:r>
            <a:r>
              <a:rPr lang="en-US" sz="1500" dirty="0"/>
              <a:t> that captured the imagination of historians. Although no entirely reliable eyewitness account of the visit exists, biographers from the early seventeenth century onwards have manufactured their own descriptions of Elizabeth's appearance and speech at </a:t>
            </a:r>
            <a:r>
              <a:rPr lang="en-US" sz="1500" dirty="0" err="1"/>
              <a:t>Tilbury</a:t>
            </a:r>
            <a:r>
              <a:rPr lang="en-US" sz="1500" dirty="0"/>
              <a:t>. She is usually mounted on a white horse, dressed in </a:t>
            </a:r>
            <a:r>
              <a:rPr lang="en-US" sz="1500" dirty="0" err="1"/>
              <a:t>armour</a:t>
            </a:r>
            <a:r>
              <a:rPr lang="en-US" sz="1500" dirty="0"/>
              <a:t> and holding a truncheon; she is always delivering a resounding oration which fortifies her troops</a:t>
            </a:r>
            <a:r>
              <a:rPr lang="en-US" sz="1500" dirty="0" smtClean="0"/>
              <a:t>. </a:t>
            </a:r>
            <a:r>
              <a:rPr lang="en-US" sz="1600" dirty="0"/>
              <a:t>The familiar sentence ‘I know I have the body but of a weak and feeble woman, but I have the heart and stomach of a king’ was based on the recollections of eyewitnesses but did not appear in print until 1654.</a:t>
            </a:r>
            <a:r>
              <a:rPr lang="en-US" sz="1500" dirty="0" smtClean="0"/>
              <a:t> </a:t>
            </a:r>
            <a:r>
              <a:rPr lang="en-US" sz="1600" dirty="0"/>
              <a:t>Earlier manuscript versions of the speech are rather different but expressed similar martial </a:t>
            </a:r>
            <a:r>
              <a:rPr lang="en-US" sz="1600" dirty="0" smtClean="0"/>
              <a:t>sentiments. […] </a:t>
            </a:r>
            <a:r>
              <a:rPr lang="en-US" sz="1500" dirty="0" smtClean="0"/>
              <a:t>For </a:t>
            </a:r>
            <a:r>
              <a:rPr lang="en-US" sz="1500" dirty="0"/>
              <a:t>many biographers the </a:t>
            </a:r>
            <a:r>
              <a:rPr lang="en-US" sz="1500" dirty="0" err="1"/>
              <a:t>Tilbury</a:t>
            </a:r>
            <a:r>
              <a:rPr lang="en-US" sz="1500" dirty="0"/>
              <a:t> visit demonstrated Elizabeth’s courage and success as a war leader. </a:t>
            </a:r>
          </a:p>
          <a:p>
            <a:pPr lvl="0" defTabSz="914400">
              <a:defRPr/>
            </a:pPr>
            <a:endParaRPr lang="en-US" sz="1500" dirty="0"/>
          </a:p>
          <a:p>
            <a:pPr lvl="0" defTabSz="914400">
              <a:defRPr/>
            </a:pPr>
            <a:r>
              <a:rPr lang="en-US" sz="1500" b="1" dirty="0" smtClean="0"/>
              <a:t>Interpretation B: Queen </a:t>
            </a:r>
            <a:r>
              <a:rPr lang="en-US" sz="1500" b="1" dirty="0"/>
              <a:t>Elizabeth I (The British Library Historic Lives series) by Susan Doran, 2003 </a:t>
            </a:r>
          </a:p>
        </p:txBody>
      </p:sp>
      <p:pic>
        <p:nvPicPr>
          <p:cNvPr id="5" name="Picture 4"/>
          <p:cNvPicPr>
            <a:picLocks noChangeAspect="1"/>
          </p:cNvPicPr>
          <p:nvPr/>
        </p:nvPicPr>
        <p:blipFill>
          <a:blip r:embed="rId2"/>
          <a:stretch>
            <a:fillRect/>
          </a:stretch>
        </p:blipFill>
        <p:spPr>
          <a:xfrm>
            <a:off x="4700868" y="0"/>
            <a:ext cx="3993776" cy="5452835"/>
          </a:xfrm>
          <a:prstGeom prst="rect">
            <a:avLst/>
          </a:prstGeom>
        </p:spPr>
      </p:pic>
      <p:sp>
        <p:nvSpPr>
          <p:cNvPr id="6" name="Rectangle 5"/>
          <p:cNvSpPr/>
          <p:nvPr/>
        </p:nvSpPr>
        <p:spPr>
          <a:xfrm>
            <a:off x="4572000" y="5452835"/>
            <a:ext cx="4572000" cy="1492716"/>
          </a:xfrm>
          <a:prstGeom prst="rect">
            <a:avLst/>
          </a:prstGeom>
        </p:spPr>
        <p:txBody>
          <a:bodyPr>
            <a:spAutoFit/>
          </a:bodyPr>
          <a:lstStyle/>
          <a:p>
            <a:r>
              <a:rPr lang="en-US" sz="1300" b="1" i="1" dirty="0" smtClean="0">
                <a:solidFill>
                  <a:srgbClr val="000000"/>
                </a:solidFill>
                <a:latin typeface="Verdana" charset="0"/>
              </a:rPr>
              <a:t>Interpretation C: A </a:t>
            </a:r>
            <a:r>
              <a:rPr lang="en-US" sz="1300" b="1" i="1" dirty="0">
                <a:solidFill>
                  <a:srgbClr val="000000"/>
                </a:solidFill>
                <a:latin typeface="Verdana" charset="0"/>
              </a:rPr>
              <a:t>Pageant of Kings and Queens: Elizabeth I -- The Warrior Queen. </a:t>
            </a:r>
            <a:r>
              <a:rPr lang="en-US" sz="1300" dirty="0">
                <a:solidFill>
                  <a:srgbClr val="000000"/>
                </a:solidFill>
                <a:latin typeface="Verdana" charset="0"/>
              </a:rPr>
              <a:t>When the Spanish Armada sailed into the English Channel, Elizabeth reviewed her troops at </a:t>
            </a:r>
            <a:r>
              <a:rPr lang="en-US" sz="1300" dirty="0" err="1">
                <a:solidFill>
                  <a:srgbClr val="000000"/>
                </a:solidFill>
                <a:latin typeface="Verdana" charset="0"/>
              </a:rPr>
              <a:t>Tilbury</a:t>
            </a:r>
            <a:r>
              <a:rPr lang="en-US" sz="1300" dirty="0">
                <a:solidFill>
                  <a:srgbClr val="000000"/>
                </a:solidFill>
                <a:latin typeface="Verdana" charset="0"/>
              </a:rPr>
              <a:t> and before long, English ships poured out of every </a:t>
            </a:r>
            <a:r>
              <a:rPr lang="en-US" sz="1300" dirty="0" err="1">
                <a:solidFill>
                  <a:srgbClr val="000000"/>
                </a:solidFill>
                <a:latin typeface="Verdana" charset="0"/>
              </a:rPr>
              <a:t>harbour</a:t>
            </a:r>
            <a:r>
              <a:rPr lang="en-US" sz="1300" dirty="0">
                <a:solidFill>
                  <a:srgbClr val="000000"/>
                </a:solidFill>
                <a:latin typeface="Verdana" charset="0"/>
              </a:rPr>
              <a:t> to meet the invaders. Original artwork </a:t>
            </a:r>
            <a:r>
              <a:rPr lang="en-US" sz="1300" dirty="0" smtClean="0">
                <a:solidFill>
                  <a:srgbClr val="000000"/>
                </a:solidFill>
                <a:latin typeface="Verdana" charset="0"/>
              </a:rPr>
              <a:t>for Look </a:t>
            </a:r>
            <a:r>
              <a:rPr lang="en-US" sz="1300" dirty="0">
                <a:solidFill>
                  <a:srgbClr val="000000"/>
                </a:solidFill>
                <a:latin typeface="Verdana" charset="0"/>
              </a:rPr>
              <a:t>and </a:t>
            </a:r>
            <a:r>
              <a:rPr lang="en-US" sz="1300" dirty="0" smtClean="0">
                <a:solidFill>
                  <a:srgbClr val="000000"/>
                </a:solidFill>
                <a:latin typeface="Verdana" charset="0"/>
              </a:rPr>
              <a:t>Learn, 1964 by C L Doughty</a:t>
            </a:r>
            <a:endParaRPr lang="en-US" sz="1300" dirty="0"/>
          </a:p>
        </p:txBody>
      </p:sp>
      <p:sp>
        <p:nvSpPr>
          <p:cNvPr id="2" name="Rectangle 1"/>
          <p:cNvSpPr/>
          <p:nvPr/>
        </p:nvSpPr>
        <p:spPr>
          <a:xfrm>
            <a:off x="0" y="6119336"/>
            <a:ext cx="4700868" cy="738664"/>
          </a:xfrm>
          <a:prstGeom prst="rect">
            <a:avLst/>
          </a:prstGeom>
        </p:spPr>
        <p:txBody>
          <a:bodyPr wrap="square">
            <a:spAutoFit/>
          </a:bodyPr>
          <a:lstStyle/>
          <a:p>
            <a:r>
              <a:rPr lang="en-GB" sz="1400" b="1" dirty="0" smtClean="0">
                <a:latin typeface="ArialMT"/>
              </a:rPr>
              <a:t>7. Interpretations </a:t>
            </a:r>
            <a:r>
              <a:rPr lang="en-GB" sz="1400" b="1" dirty="0">
                <a:latin typeface="ArialMT"/>
              </a:rPr>
              <a:t>B and C both focus on </a:t>
            </a:r>
            <a:r>
              <a:rPr lang="en-GB" sz="1400" b="1" dirty="0" smtClean="0">
                <a:latin typeface="ArialMT"/>
              </a:rPr>
              <a:t>Elizabeth’s visit to the troops at Tilbury in 1588. </a:t>
            </a:r>
            <a:r>
              <a:rPr lang="en-GB" sz="1400" b="1" dirty="0">
                <a:latin typeface="ArialMT"/>
              </a:rPr>
              <a:t>How far do they</a:t>
            </a:r>
          </a:p>
          <a:p>
            <a:r>
              <a:rPr lang="en-GB" sz="1400" b="1" dirty="0">
                <a:latin typeface="ArialMT"/>
              </a:rPr>
              <a:t>differ and what might explain any differences?</a:t>
            </a:r>
            <a:endParaRPr lang="en-GB" sz="1400" b="1" dirty="0"/>
          </a:p>
        </p:txBody>
      </p:sp>
    </p:spTree>
    <p:extLst>
      <p:ext uri="{BB962C8B-B14F-4D97-AF65-F5344CB8AC3E}">
        <p14:creationId xmlns:p14="http://schemas.microsoft.com/office/powerpoint/2010/main" val="166135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OTHER POSSIBLE INTERPRETATIONS TO MAKE INTO QUESTIONS</a:t>
            </a:r>
            <a:endParaRPr lang="en-GB" dirty="0"/>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34399844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2191871"/>
          </a:xfr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500" i="1" dirty="0" smtClean="0"/>
              <a:t>Elizabeth’s </a:t>
            </a:r>
            <a:r>
              <a:rPr lang="en-US" sz="1500" i="1" dirty="0" err="1" smtClean="0"/>
              <a:t>councillors</a:t>
            </a:r>
            <a:r>
              <a:rPr lang="en-US" sz="1500" i="1" dirty="0" smtClean="0"/>
              <a:t> nominated MPs, planned business in advance and tried to manage proceedings. Parliament was a most useful means of applying pressure on the Queen to accept policies she disliked – such as over marriage and the succession in 1563 and 1566, over religious reform in 1571, over anti-Catholic laws in 1581 and over the execution of Mary Queen of Scots in 1586</a:t>
            </a:r>
          </a:p>
          <a:p>
            <a:pPr marL="0" marR="0" lvl="0" indent="0" defTabSz="914400" eaLnBrk="1" fontAlgn="auto" latinLnBrk="0" hangingPunct="1">
              <a:lnSpc>
                <a:spcPct val="100000"/>
              </a:lnSpc>
              <a:spcBef>
                <a:spcPts val="0"/>
              </a:spcBef>
              <a:spcAft>
                <a:spcPts val="0"/>
              </a:spcAft>
              <a:buClrTx/>
              <a:buSzTx/>
              <a:buFontTx/>
              <a:buNone/>
              <a:tabLst/>
              <a:defRPr/>
            </a:pPr>
            <a:r>
              <a:rPr lang="en-US" sz="1500" b="1" dirty="0" smtClean="0"/>
              <a:t>From ‘Elizabeth I’, by Christopher Haigh, 1988</a:t>
            </a:r>
            <a:endParaRPr lang="en-US" sz="1500" b="1" dirty="0"/>
          </a:p>
        </p:txBody>
      </p:sp>
      <p:sp>
        <p:nvSpPr>
          <p:cNvPr id="4" name="TextBox 3"/>
          <p:cNvSpPr txBox="1"/>
          <p:nvPr/>
        </p:nvSpPr>
        <p:spPr>
          <a:xfrm>
            <a:off x="0" y="2590800"/>
            <a:ext cx="9036424" cy="1246495"/>
          </a:xfrm>
          <a:prstGeom prst="rect">
            <a:avLst/>
          </a:prstGeom>
          <a:noFill/>
        </p:spPr>
        <p:txBody>
          <a:bodyPr wrap="square" rtlCol="0">
            <a:spAutoFit/>
          </a:bodyPr>
          <a:lstStyle/>
          <a:p>
            <a:r>
              <a:rPr lang="en-US" sz="1500" i="1" dirty="0" smtClean="0"/>
              <a:t>The population of England and Wales had fallen in the later Middle Ages, especially after the Black Death of 348-49. In the sixteenth century it began to rise again. By 1600 there were many more people in the country. This meant that more food, clothes, houses and jobs were needed. But there were not enough, so more people became poor.</a:t>
            </a:r>
          </a:p>
          <a:p>
            <a:r>
              <a:rPr lang="en-US" sz="1500" b="1" dirty="0" smtClean="0"/>
              <a:t>From ‘SHP Core Texts, Elizabethan England: a study in Depth’, by Andy Harmsworth, 1999</a:t>
            </a:r>
            <a:endParaRPr lang="en-US" sz="1500" b="1" dirty="0"/>
          </a:p>
        </p:txBody>
      </p:sp>
      <p:sp>
        <p:nvSpPr>
          <p:cNvPr id="5" name="TextBox 4"/>
          <p:cNvSpPr txBox="1"/>
          <p:nvPr/>
        </p:nvSpPr>
        <p:spPr>
          <a:xfrm>
            <a:off x="0" y="1295400"/>
            <a:ext cx="9036424" cy="1246495"/>
          </a:xfrm>
          <a:prstGeom prst="rect">
            <a:avLst/>
          </a:prstGeom>
          <a:noFill/>
        </p:spPr>
        <p:txBody>
          <a:bodyPr wrap="square" rtlCol="0">
            <a:spAutoFit/>
          </a:bodyPr>
          <a:lstStyle/>
          <a:p>
            <a:r>
              <a:rPr lang="en-US" sz="1500" i="1" dirty="0" smtClean="0"/>
              <a:t>Elizabeth didn’t have to call Parliament at all. She could close it whenever she liked. She called Parliament only when it was needed. It met thirteen times during her 45 year reign: an average of just three weeks each year. Elizabeth called Parliament for three main reasons: to help pass acts of Parliament; to approve taxes; to provide her with support and advice. </a:t>
            </a:r>
          </a:p>
          <a:p>
            <a:r>
              <a:rPr lang="en-US" sz="1500" b="1" dirty="0" smtClean="0"/>
              <a:t>From ‘SHP Core Texts, Elizabethan England: a study in Depth’, by Andy Harmsworth, 1999</a:t>
            </a:r>
            <a:endParaRPr lang="en-US" sz="1500" b="1" dirty="0"/>
          </a:p>
        </p:txBody>
      </p:sp>
      <p:sp>
        <p:nvSpPr>
          <p:cNvPr id="6" name="TextBox 5"/>
          <p:cNvSpPr txBox="1"/>
          <p:nvPr/>
        </p:nvSpPr>
        <p:spPr>
          <a:xfrm>
            <a:off x="0" y="3837295"/>
            <a:ext cx="9036424" cy="1246495"/>
          </a:xfrm>
          <a:prstGeom prst="rect">
            <a:avLst/>
          </a:prstGeom>
          <a:noFill/>
        </p:spPr>
        <p:txBody>
          <a:bodyPr wrap="square" rtlCol="0">
            <a:spAutoFit/>
          </a:bodyPr>
          <a:lstStyle/>
          <a:p>
            <a:r>
              <a:rPr lang="en-US" sz="1500" i="1" dirty="0" smtClean="0"/>
              <a:t>The Spanish ships were on the whole much slower and less </a:t>
            </a:r>
            <a:r>
              <a:rPr lang="en-US" sz="1500" i="1" dirty="0" err="1" smtClean="0"/>
              <a:t>manoeuvrable</a:t>
            </a:r>
            <a:r>
              <a:rPr lang="en-US" sz="1500" i="1" dirty="0" smtClean="0"/>
              <a:t> than the English. The Armada included many merchant ships to carry the necessary stores and equipment. Since the 1560s John Hawkins had developed a new type of fighting galleon – faster; lower and more weatherly [better able to withstand bad weather] than any Spanish fleet.</a:t>
            </a:r>
          </a:p>
          <a:p>
            <a:r>
              <a:rPr lang="en-US" sz="1500" b="1" dirty="0" smtClean="0"/>
              <a:t>From ‘Tudor Britain’, by Roger Lockyer and Dan O’Sullivan, 1997</a:t>
            </a:r>
            <a:endParaRPr lang="en-US" sz="1500" b="1" dirty="0"/>
          </a:p>
        </p:txBody>
      </p:sp>
      <p:sp>
        <p:nvSpPr>
          <p:cNvPr id="7" name="TextBox 6"/>
          <p:cNvSpPr txBox="1"/>
          <p:nvPr/>
        </p:nvSpPr>
        <p:spPr>
          <a:xfrm>
            <a:off x="0" y="4990462"/>
            <a:ext cx="9144000" cy="1938992"/>
          </a:xfrm>
          <a:prstGeom prst="rect">
            <a:avLst/>
          </a:prstGeom>
          <a:noFill/>
        </p:spPr>
        <p:txBody>
          <a:bodyPr wrap="square" rtlCol="0">
            <a:spAutoFit/>
          </a:bodyPr>
          <a:lstStyle/>
          <a:p>
            <a:r>
              <a:rPr lang="en-US" sz="1500" i="1" dirty="0" smtClean="0"/>
              <a:t>We now know for certain that the </a:t>
            </a:r>
            <a:r>
              <a:rPr lang="en-US" sz="1500" i="1" dirty="0"/>
              <a:t>S</a:t>
            </a:r>
            <a:r>
              <a:rPr lang="en-US" sz="1500" i="1" dirty="0" smtClean="0"/>
              <a:t>panish did not run out of shot. So here at last is a full explanation for the Armada’s remarkable failure to inflict serious damage on the English feet: The Spaniards simply did not fire their funs often enough – but why was this so? The design of Spanish gun carriages suggests that it was impossible to reload them quickly. The cannon and cannon-balls came from all over Europe: some of the cannon were badly made and many cannon-balls did not fit the guns. The small wheels of the English gun carriages meant that firing could be done consecutively. It was not until </a:t>
            </a:r>
            <a:r>
              <a:rPr lang="en-US" sz="1500" i="1" dirty="0" err="1" smtClean="0"/>
              <a:t>Gravelines</a:t>
            </a:r>
            <a:r>
              <a:rPr lang="en-US" sz="1500" i="1" dirty="0" smtClean="0"/>
              <a:t> that this advantage was fully exploited by the English and by then it was almost too late, for their ammunition stocks were almost exhausted. </a:t>
            </a:r>
          </a:p>
          <a:p>
            <a:r>
              <a:rPr lang="en-US" sz="1500" b="1" dirty="0" smtClean="0"/>
              <a:t>From ‘The Spanish Armada’, by Colin Martin and Geoffrey Parker, 1988</a:t>
            </a:r>
            <a:endParaRPr lang="en-US" sz="1500" b="1" dirty="0"/>
          </a:p>
        </p:txBody>
      </p:sp>
    </p:spTree>
    <p:extLst>
      <p:ext uri="{BB962C8B-B14F-4D97-AF65-F5344CB8AC3E}">
        <p14:creationId xmlns:p14="http://schemas.microsoft.com/office/powerpoint/2010/main" val="7276713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319564"/>
            <a:ext cx="9036424" cy="1938992"/>
          </a:xfrm>
          <a:prstGeom prst="rect">
            <a:avLst/>
          </a:prstGeom>
          <a:noFill/>
        </p:spPr>
        <p:txBody>
          <a:bodyPr wrap="square" rtlCol="0">
            <a:spAutoFit/>
          </a:bodyPr>
          <a:lstStyle/>
          <a:p>
            <a:r>
              <a:rPr lang="en-US" sz="2000" i="1" dirty="0" smtClean="0"/>
              <a:t>The Spanish ships were on the whole much slower and less </a:t>
            </a:r>
            <a:r>
              <a:rPr lang="en-US" sz="2000" i="1" dirty="0" err="1" smtClean="0"/>
              <a:t>manoeuvrable</a:t>
            </a:r>
            <a:r>
              <a:rPr lang="en-US" sz="2000" i="1" dirty="0" smtClean="0"/>
              <a:t> than the English. The Armada included many merchant ships to carry the necessary stores and equipment. Since the 1560s John Hawkins had developed a new type of fighting galleon – faster; lower and more weatherly [better able to withstand bad weather] than any Spanish fleet.</a:t>
            </a:r>
          </a:p>
          <a:p>
            <a:r>
              <a:rPr lang="en-US" sz="2000" b="1" dirty="0" smtClean="0"/>
              <a:t>From ‘Tudor Britain’, by Roger Lockyer and Dan O’Sullivan, 1997</a:t>
            </a:r>
            <a:endParaRPr lang="en-US" sz="2000" b="1" dirty="0"/>
          </a:p>
        </p:txBody>
      </p:sp>
      <p:sp>
        <p:nvSpPr>
          <p:cNvPr id="7" name="TextBox 6"/>
          <p:cNvSpPr txBox="1"/>
          <p:nvPr/>
        </p:nvSpPr>
        <p:spPr>
          <a:xfrm>
            <a:off x="0" y="3424708"/>
            <a:ext cx="9144000" cy="3170099"/>
          </a:xfrm>
          <a:prstGeom prst="rect">
            <a:avLst/>
          </a:prstGeom>
          <a:noFill/>
        </p:spPr>
        <p:txBody>
          <a:bodyPr wrap="square" rtlCol="0">
            <a:spAutoFit/>
          </a:bodyPr>
          <a:lstStyle/>
          <a:p>
            <a:r>
              <a:rPr lang="en-US" sz="2000" i="1" dirty="0" smtClean="0"/>
              <a:t>We now know for certain that the </a:t>
            </a:r>
            <a:r>
              <a:rPr lang="en-US" sz="2000" i="1" dirty="0"/>
              <a:t>S</a:t>
            </a:r>
            <a:r>
              <a:rPr lang="en-US" sz="2000" i="1" dirty="0" smtClean="0"/>
              <a:t>panish did not run out of shot. So here at last is a full explanation for the Armada’s remarkable failure to inflict serious damage on the English feet: The Spaniards simply did not fire their funs often enough – but why was this so? The design of Spanish gun carriages suggests that it was impossible to reload them quickly. The cannon and cannon-balls came from all over Europe: some of the cannon were badly made and many cannon-balls did not fit the guns. The small wheels of the English gun carriages meant that firing could be done consecutively. It was not until </a:t>
            </a:r>
            <a:r>
              <a:rPr lang="en-US" sz="2000" i="1" dirty="0" err="1" smtClean="0"/>
              <a:t>Gravelines</a:t>
            </a:r>
            <a:r>
              <a:rPr lang="en-US" sz="2000" i="1" dirty="0" smtClean="0"/>
              <a:t> that this advantage was fully exploited by the English and by then it was almost too late, for their ammunition stocks were almost exhausted. </a:t>
            </a:r>
          </a:p>
          <a:p>
            <a:r>
              <a:rPr lang="en-US" sz="2000" b="1" dirty="0" smtClean="0"/>
              <a:t>From ‘The Spanish Armada’, by Colin Martin and Geoffrey Parker, 1988</a:t>
            </a:r>
            <a:endParaRPr lang="en-US" sz="2000" b="1" dirty="0"/>
          </a:p>
        </p:txBody>
      </p:sp>
    </p:spTree>
    <p:extLst>
      <p:ext uri="{BB962C8B-B14F-4D97-AF65-F5344CB8AC3E}">
        <p14:creationId xmlns:p14="http://schemas.microsoft.com/office/powerpoint/2010/main" val="5918510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816</TotalTime>
  <Words>2508</Words>
  <Application>Microsoft Macintosh PowerPoint</Application>
  <PresentationFormat>On-screen Show (4:3)</PresentationFormat>
  <Paragraphs>163</Paragraphs>
  <Slides>16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ArialMT</vt:lpstr>
      <vt:lpstr>Calibri</vt:lpstr>
      <vt:lpstr>Calibri Light</vt:lpstr>
      <vt:lpstr>Verdana</vt:lpstr>
      <vt:lpstr>Arial</vt:lpstr>
      <vt:lpstr>Office Theme</vt:lpstr>
      <vt:lpstr>Odd one out</vt:lpstr>
      <vt:lpstr>Elizabethans Bingo</vt:lpstr>
      <vt:lpstr>PowerPoint Presentation</vt:lpstr>
      <vt:lpstr>PowerPoint Presentation</vt:lpstr>
      <vt:lpstr>PowerPoint Presentation</vt:lpstr>
      <vt:lpstr>PowerPoint Presentation</vt:lpstr>
      <vt:lpstr>OTHER POSSIBLE INTERPRETATIONS TO MAKE INTO QUESTIONS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NYCC</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Elizabethans Bingo</dc:title>
  <dc:creator>Natalie Kesterton</dc:creator>
  <cp:lastModifiedBy>Natalie Kesterton</cp:lastModifiedBy>
  <cp:revision>30</cp:revision>
  <cp:lastPrinted>2017-11-01T11:27:36Z</cp:lastPrinted>
  <dcterms:created xsi:type="dcterms:W3CDTF">2017-10-31T12:34:42Z</dcterms:created>
  <dcterms:modified xsi:type="dcterms:W3CDTF">2018-04-09T12:44:21Z</dcterms:modified>
</cp:coreProperties>
</file>