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handoutMasterIdLst>
    <p:handoutMasterId r:id="rId27"/>
  </p:handoutMasterIdLst>
  <p:sldIdLst>
    <p:sldId id="256" r:id="rId2"/>
    <p:sldId id="273" r:id="rId3"/>
    <p:sldId id="278" r:id="rId4"/>
    <p:sldId id="260" r:id="rId5"/>
    <p:sldId id="265" r:id="rId6"/>
    <p:sldId id="275" r:id="rId7"/>
    <p:sldId id="258" r:id="rId8"/>
    <p:sldId id="274" r:id="rId9"/>
    <p:sldId id="280" r:id="rId10"/>
    <p:sldId id="261" r:id="rId11"/>
    <p:sldId id="263" r:id="rId12"/>
    <p:sldId id="262" r:id="rId13"/>
    <p:sldId id="276" r:id="rId14"/>
    <p:sldId id="266" r:id="rId15"/>
    <p:sldId id="259" r:id="rId16"/>
    <p:sldId id="270" r:id="rId17"/>
    <p:sldId id="281" r:id="rId18"/>
    <p:sldId id="272" r:id="rId19"/>
    <p:sldId id="267" r:id="rId20"/>
    <p:sldId id="264" r:id="rId21"/>
    <p:sldId id="268" r:id="rId22"/>
    <p:sldId id="269" r:id="rId23"/>
    <p:sldId id="277" r:id="rId24"/>
    <p:sldId id="271" r:id="rId25"/>
    <p:sldId id="257" r:id="rId26"/>
  </p:sldIdLst>
  <p:sldSz cx="12192000" cy="6858000"/>
  <p:notesSz cx="6797675" cy="98742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4728" autoAdjust="0"/>
  </p:normalViewPr>
  <p:slideViewPr>
    <p:cSldViewPr snapToGrid="0">
      <p:cViewPr varScale="1">
        <p:scale>
          <a:sx n="76" d="100"/>
          <a:sy n="76" d="100"/>
        </p:scale>
        <p:origin x="126" y="64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50443" y="0"/>
            <a:ext cx="2945659" cy="495427"/>
          </a:xfrm>
          <a:prstGeom prst="rect">
            <a:avLst/>
          </a:prstGeom>
        </p:spPr>
        <p:txBody>
          <a:bodyPr vert="horz" lIns="91440" tIns="45720" rIns="91440" bIns="45720" rtlCol="0"/>
          <a:lstStyle>
            <a:lvl1pPr algn="r">
              <a:defRPr sz="1200"/>
            </a:lvl1pPr>
          </a:lstStyle>
          <a:p>
            <a:fld id="{6E9AE17A-6058-4FA4-9A34-B9A3BBAE052F}" type="datetimeFigureOut">
              <a:rPr lang="en-GB" smtClean="0"/>
              <a:t>12/03/2018</a:t>
            </a:fld>
            <a:endParaRPr lang="en-GB"/>
          </a:p>
        </p:txBody>
      </p:sp>
      <p:sp>
        <p:nvSpPr>
          <p:cNvPr id="4" name="Footer Placeholder 3"/>
          <p:cNvSpPr>
            <a:spLocks noGrp="1"/>
          </p:cNvSpPr>
          <p:nvPr>
            <p:ph type="ftr" sz="quarter" idx="2"/>
          </p:nvPr>
        </p:nvSpPr>
        <p:spPr>
          <a:xfrm>
            <a:off x="0" y="9378824"/>
            <a:ext cx="2945659" cy="495426"/>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378824"/>
            <a:ext cx="2945659" cy="495426"/>
          </a:xfrm>
          <a:prstGeom prst="rect">
            <a:avLst/>
          </a:prstGeom>
        </p:spPr>
        <p:txBody>
          <a:bodyPr vert="horz" lIns="91440" tIns="45720" rIns="91440" bIns="45720" rtlCol="0" anchor="b"/>
          <a:lstStyle>
            <a:lvl1pPr algn="r">
              <a:defRPr sz="1200"/>
            </a:lvl1pPr>
          </a:lstStyle>
          <a:p>
            <a:fld id="{04D095C4-3BA6-4DDD-86CB-0C74AA7474A6}" type="slidenum">
              <a:rPr lang="en-GB" smtClean="0"/>
              <a:t>‹#›</a:t>
            </a:fld>
            <a:endParaRPr lang="en-GB"/>
          </a:p>
        </p:txBody>
      </p:sp>
    </p:spTree>
    <p:extLst>
      <p:ext uri="{BB962C8B-B14F-4D97-AF65-F5344CB8AC3E}">
        <p14:creationId xmlns:p14="http://schemas.microsoft.com/office/powerpoint/2010/main" val="7125086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6" name="Rectangle 15"/>
          <p:cNvSpPr/>
          <p:nvPr/>
        </p:nvSpPr>
        <p:spPr>
          <a:xfrm>
            <a:off x="1" y="0"/>
            <a:ext cx="12192000" cy="6858000"/>
          </a:xfrm>
          <a:prstGeom prst="rect">
            <a:avLst/>
          </a:prstGeom>
          <a:blipFill dpi="0" rotWithShape="1">
            <a:blip r:embed="rId2">
              <a:alphaModFix amt="40000"/>
              <a:duotone>
                <a:schemeClr val="accent1">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lumMod val="85000"/>
                  <a:lumOff val="15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2">
                    <a:lumMod val="7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rgbClr val="FFFFFF"/>
                </a:solidFill>
                <a:latin typeface="+mn-lt"/>
              </a:defRPr>
            </a:lvl1pPr>
          </a:lstStyle>
          <a:p>
            <a:fld id="{A76EB9D5-7E1A-4433-8B21-2237CC26FA2C}" type="datetimeFigureOut">
              <a:rPr lang="en-US" dirty="0"/>
              <a:t>3/12/2018</a:t>
            </a:fld>
            <a:endParaRPr lang="en-US" dirty="0"/>
          </a:p>
        </p:txBody>
      </p:sp>
      <p:sp>
        <p:nvSpPr>
          <p:cNvPr id="21" name="Footer Placeholder 20"/>
          <p:cNvSpPr>
            <a:spLocks noGrp="1"/>
          </p:cNvSpPr>
          <p:nvPr>
            <p:ph type="ftr" sz="quarter" idx="11"/>
          </p:nvPr>
        </p:nvSpPr>
        <p:spPr>
          <a:xfrm>
            <a:off x="1453896" y="521208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598A19-B9D6-4696-A74D-9FEF900C8B6A}" type="datetimeFigureOut">
              <a:rPr lang="en-US" dirty="0"/>
              <a:t>3/12/2018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A205100-39B0-4914-BBD6-34F267582565}" type="datetimeFigureOut">
              <a:rPr lang="en-US" dirty="0"/>
              <a:t>3/12/2018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39EF837-FEDB-44F2-8FB5-4F56FC548A33}" type="datetimeFigureOut">
              <a:rPr lang="en-US" dirty="0"/>
              <a:t>3/12/2018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16" name="Rectangle 15"/>
          <p:cNvSpPr/>
          <p:nvPr/>
        </p:nvSpPr>
        <p:spPr>
          <a:xfrm>
            <a:off x="11784" y="0"/>
            <a:ext cx="12192000" cy="6858000"/>
          </a:xfrm>
          <a:prstGeom prst="rect">
            <a:avLst/>
          </a:prstGeom>
          <a:blipFill dpi="0" rotWithShape="1">
            <a:blip r:embed="rId2">
              <a:alphaModFix amt="40000"/>
              <a:duotone>
                <a:schemeClr val="accent2">
                  <a:shade val="45000"/>
                  <a:satMod val="135000"/>
                </a:schemeClr>
                <a:prstClr val="white"/>
              </a:duotone>
            </a:blip>
            <a:srcRect/>
            <a:tile tx="-133350" ty="330200" sx="85000" sy="85000" flip="xy"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accent2">
                  <a:lumMod val="50000"/>
                </a:schemeClr>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tabLst>
                <a:tab pos="2633663" algn="l"/>
              </a:tabLst>
              <a:defRPr sz="1600">
                <a:solidFill>
                  <a:schemeClr val="tx2"/>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rgbClr val="FFFFFF"/>
                </a:solidFill>
                <a:latin typeface="+mn-lt"/>
                <a:ea typeface="+mn-ea"/>
                <a:cs typeface="+mn-cs"/>
              </a:defRPr>
            </a:lvl1pPr>
          </a:lstStyle>
          <a:p>
            <a:fld id="{4EC2AB55-62C0-407E-B706-C907B44B0BFC}" type="datetimeFigureOut">
              <a:rPr lang="en-US" dirty="0"/>
              <a:t>3/12/2018</a:t>
            </a:fld>
            <a:endParaRPr lang="en-US" dirty="0"/>
          </a:p>
        </p:txBody>
      </p:sp>
      <p:sp>
        <p:nvSpPr>
          <p:cNvPr id="5" name="Footer Placeholder 4"/>
          <p:cNvSpPr>
            <a:spLocks noGrp="1"/>
          </p:cNvSpPr>
          <p:nvPr>
            <p:ph type="ftr" sz="quarter" idx="11"/>
          </p:nvPr>
        </p:nvSpPr>
        <p:spPr>
          <a:xfrm>
            <a:off x="1453896" y="521208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208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FBB33F-FEF5-4E73-A5F9-307689FE77C6}" type="datetimeFigureOut">
              <a:rPr lang="en-US" dirty="0"/>
              <a:t>3/12/2018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800" b="0">
                <a:solidFill>
                  <a:schemeClr val="tx2"/>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800" b="0">
                <a:solidFill>
                  <a:schemeClr val="tx2"/>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64B5FA4-F0B8-4D71-BC92-932E3A1502F8}" type="datetimeFigureOut">
              <a:rPr lang="en-US" dirty="0"/>
              <a:t>3/12/2018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FD89F80-C2CE-4D6A-80E4-D3515AD92BC6}" type="datetimeFigureOut">
              <a:rPr lang="en-US" dirty="0"/>
              <a:t>3/12/2018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E4220E-EF40-477E-B84C-637FC7CE78DB}" type="datetimeFigureOut">
              <a:rPr lang="en-US" dirty="0"/>
              <a:t>3/12/2018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ectangle 14"/>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FD0B8D63-E026-4E54-B301-C824E1BD14F3}" type="datetimeFigureOut">
              <a:rPr lang="en-US" dirty="0"/>
              <a:t>3/12/2018</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6728" y="6227064"/>
            <a:ext cx="1463040" cy="256032"/>
          </a:xfrm>
        </p:spPr>
        <p:txBody>
          <a:body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chemeClr val="tx1"/>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6">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9050" dist="6350" dir="2700000" algn="tl" rotWithShape="0">
                    <a:prstClr val="black">
                      <a:alpha val="40000"/>
                    </a:prstClr>
                  </a:outerShdw>
                </a:effectLst>
              </a:defRPr>
            </a:lvl1pPr>
          </a:lstStyle>
          <a:p>
            <a:fld id="{6C423185-9573-406A-8068-0AB4F2335019}" type="datetimeFigureOut">
              <a:rPr lang="en-US" dirty="0"/>
              <a:t>3/12/2018</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56032"/>
          </a:xfrm>
        </p:spPr>
        <p:txBody>
          <a:body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89464" y="6214535"/>
            <a:ext cx="2743200" cy="256032"/>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6C5516DA-9D86-4E1E-A623-C11F9F74EB59}" type="datetimeFigureOut">
              <a:rPr lang="en-US" dirty="0"/>
              <a:t>3/12/2018</a:t>
            </a:fld>
            <a:endParaRPr lang="en-US" dirty="0"/>
          </a:p>
        </p:txBody>
      </p:sp>
      <p:sp>
        <p:nvSpPr>
          <p:cNvPr id="5" name="Footer Placeholder 4"/>
          <p:cNvSpPr>
            <a:spLocks noGrp="1"/>
          </p:cNvSpPr>
          <p:nvPr>
            <p:ph type="ftr" sz="quarter" idx="3"/>
          </p:nvPr>
        </p:nvSpPr>
        <p:spPr>
          <a:xfrm>
            <a:off x="3489960" y="6214535"/>
            <a:ext cx="5212080" cy="256032"/>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348535" y="6214535"/>
            <a:ext cx="1463040" cy="256032"/>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
        <p:nvSpPr>
          <p:cNvPr id="8" name="Rectangle 7"/>
          <p:cNvSpPr/>
          <p:nvPr/>
        </p:nvSpPr>
        <p:spPr>
          <a:xfrm>
            <a:off x="371856" y="374904"/>
            <a:ext cx="11448288" cy="6108192"/>
          </a:xfrm>
          <a:prstGeom prst="rect">
            <a:avLst/>
          </a:prstGeom>
          <a:noFill/>
          <a:ln w="6350" cap="sq" cmpd="sng" algn="ctr">
            <a:solidFill>
              <a:schemeClr val="tx1">
                <a:lumMod val="75000"/>
                <a:lumOff val="25000"/>
              </a:schemeClr>
            </a:solidFill>
            <a:prstDash val="solid"/>
            <a:miter lim="800000"/>
          </a:ln>
          <a:effectLst/>
        </p:spPr>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35.jp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image" Target="../media/image43.jpg"/><Relationship Id="rId4" Type="http://schemas.openxmlformats.org/officeDocument/2006/relationships/image" Target="../media/image42.jpg"/></Relationships>
</file>

<file path=ppt/slides/_rels/slide25.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6000" dirty="0"/>
              <a:t>Sir George </a:t>
            </a:r>
            <a:r>
              <a:rPr lang="en-GB" sz="6000" dirty="0" err="1"/>
              <a:t>colebrooke</a:t>
            </a:r>
            <a:br>
              <a:rPr lang="en-GB" sz="6000" dirty="0"/>
            </a:br>
            <a:r>
              <a:rPr lang="en-GB" sz="6000" dirty="0"/>
              <a:t>1729-1809</a:t>
            </a:r>
          </a:p>
        </p:txBody>
      </p:sp>
      <p:sp>
        <p:nvSpPr>
          <p:cNvPr id="3" name="Subtitle 2"/>
          <p:cNvSpPr>
            <a:spLocks noGrp="1"/>
          </p:cNvSpPr>
          <p:nvPr>
            <p:ph type="body" idx="1"/>
          </p:nvPr>
        </p:nvSpPr>
        <p:spPr/>
        <p:txBody>
          <a:bodyPr>
            <a:noAutofit/>
          </a:bodyPr>
          <a:lstStyle/>
          <a:p>
            <a:r>
              <a:rPr lang="en-GB" sz="4000" b="1" dirty="0">
                <a:solidFill>
                  <a:srgbClr val="FF0000"/>
                </a:solidFill>
              </a:rPr>
              <a:t>Riches to Rags and Back Again</a:t>
            </a:r>
          </a:p>
        </p:txBody>
      </p:sp>
    </p:spTree>
    <p:extLst>
      <p:ext uri="{BB962C8B-B14F-4D97-AF65-F5344CB8AC3E}">
        <p14:creationId xmlns:p14="http://schemas.microsoft.com/office/powerpoint/2010/main" val="6122120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6351" y="800490"/>
            <a:ext cx="7049370" cy="5165866"/>
          </a:xfrm>
          <a:prstGeom prst="rect">
            <a:avLst/>
          </a:prstGeom>
        </p:spPr>
      </p:pic>
      <p:sp>
        <p:nvSpPr>
          <p:cNvPr id="3" name="TextBox 2"/>
          <p:cNvSpPr txBox="1"/>
          <p:nvPr/>
        </p:nvSpPr>
        <p:spPr>
          <a:xfrm>
            <a:off x="8079288" y="951979"/>
            <a:ext cx="3144033" cy="4524315"/>
          </a:xfrm>
          <a:prstGeom prst="rect">
            <a:avLst/>
          </a:prstGeom>
          <a:noFill/>
        </p:spPr>
        <p:txBody>
          <a:bodyPr wrap="square" rtlCol="0">
            <a:spAutoFit/>
          </a:bodyPr>
          <a:lstStyle/>
          <a:p>
            <a:r>
              <a:rPr lang="en-GB" sz="4800" dirty="0"/>
              <a:t>Gatton Park – the family seat  &amp; Capability Brown’s £3000</a:t>
            </a:r>
          </a:p>
        </p:txBody>
      </p:sp>
    </p:spTree>
    <p:extLst>
      <p:ext uri="{BB962C8B-B14F-4D97-AF65-F5344CB8AC3E}">
        <p14:creationId xmlns:p14="http://schemas.microsoft.com/office/powerpoint/2010/main" val="306658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814" y="4421688"/>
            <a:ext cx="4803731" cy="1666637"/>
          </a:xfrm>
        </p:spPr>
        <p:txBody>
          <a:bodyPr>
            <a:normAutofit fontScale="90000"/>
          </a:bodyPr>
          <a:lstStyle/>
          <a:p>
            <a:br>
              <a:rPr lang="en-GB" dirty="0"/>
            </a:br>
            <a:r>
              <a:rPr lang="en-GB" dirty="0"/>
              <a:t>The Colebrooke London homes</a:t>
            </a:r>
            <a:br>
              <a:rPr lang="en-GB" dirty="0"/>
            </a:b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7258" y="475055"/>
            <a:ext cx="5836344" cy="39322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3089" y="2941877"/>
            <a:ext cx="2794000" cy="3454400"/>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1337" y="699001"/>
            <a:ext cx="3970077" cy="39700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953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2920" y="955742"/>
            <a:ext cx="3141945" cy="3428367"/>
          </a:xfrm>
        </p:spPr>
        <p:txBody>
          <a:bodyPr>
            <a:normAutofit/>
          </a:bodyPr>
          <a:lstStyle/>
          <a:p>
            <a:r>
              <a:rPr lang="en-GB" dirty="0" err="1"/>
              <a:t>Chandos</a:t>
            </a:r>
            <a:br>
              <a:rPr lang="en-GB" dirty="0"/>
            </a:br>
            <a:r>
              <a:rPr lang="en-GB" dirty="0"/>
              <a:t>House &amp; Robert Adam</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70750" y="679275"/>
            <a:ext cx="5361140" cy="5747639"/>
          </a:xfrm>
        </p:spPr>
      </p:pic>
    </p:spTree>
    <p:extLst>
      <p:ext uri="{BB962C8B-B14F-4D97-AF65-F5344CB8AC3E}">
        <p14:creationId xmlns:p14="http://schemas.microsoft.com/office/powerpoint/2010/main" val="2030232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42594"/>
            <a:ext cx="9956104" cy="885581"/>
          </a:xfrm>
        </p:spPr>
        <p:txBody>
          <a:bodyPr/>
          <a:lstStyle/>
          <a:p>
            <a:r>
              <a:rPr lang="en-GB" dirty="0"/>
              <a:t>Arlington Street</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620021" y="1621192"/>
            <a:ext cx="4296428" cy="46729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98948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0" y="642594"/>
            <a:ext cx="5638800" cy="1371600"/>
          </a:xfrm>
        </p:spPr>
        <p:txBody>
          <a:bodyPr>
            <a:normAutofit fontScale="90000"/>
          </a:bodyPr>
          <a:lstStyle/>
          <a:p>
            <a:r>
              <a:rPr lang="en-GB" dirty="0"/>
              <a:t>Warren Hastings &amp; </a:t>
            </a:r>
            <a:br>
              <a:rPr lang="en-GB" dirty="0"/>
            </a:br>
            <a:r>
              <a:rPr lang="en-GB" dirty="0"/>
              <a:t>The East India Company</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0568" y="614460"/>
            <a:ext cx="4247840" cy="5097408"/>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7249" y="2519362"/>
            <a:ext cx="5270175" cy="3355345"/>
          </a:xfrm>
          <a:prstGeom prst="rect">
            <a:avLst/>
          </a:prstGeom>
        </p:spPr>
      </p:pic>
    </p:spTree>
    <p:extLst>
      <p:ext uri="{BB962C8B-B14F-4D97-AF65-F5344CB8AC3E}">
        <p14:creationId xmlns:p14="http://schemas.microsoft.com/office/powerpoint/2010/main" val="651786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04357" y="699041"/>
            <a:ext cx="8476343" cy="5562059"/>
          </a:xfrm>
          <a:prstGeom prst="rect">
            <a:avLst/>
          </a:prstGeom>
        </p:spPr>
      </p:pic>
    </p:spTree>
    <p:extLst>
      <p:ext uri="{BB962C8B-B14F-4D97-AF65-F5344CB8AC3E}">
        <p14:creationId xmlns:p14="http://schemas.microsoft.com/office/powerpoint/2010/main" val="4277471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Shah </a:t>
            </a:r>
            <a:r>
              <a:rPr lang="en-GB" dirty="0" err="1"/>
              <a:t>Allum</a:t>
            </a:r>
            <a:r>
              <a:rPr lang="en-GB" dirty="0"/>
              <a:t> in Distress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64850" y="571897"/>
            <a:ext cx="4946987" cy="5753747"/>
          </a:xfrm>
        </p:spPr>
      </p:pic>
    </p:spTree>
    <p:extLst>
      <p:ext uri="{BB962C8B-B14F-4D97-AF65-F5344CB8AC3E}">
        <p14:creationId xmlns:p14="http://schemas.microsoft.com/office/powerpoint/2010/main" val="2880437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 for Bath!</a:t>
            </a:r>
          </a:p>
        </p:txBody>
      </p:sp>
      <p:pic>
        <p:nvPicPr>
          <p:cNvPr id="4" name="Content Placeholder 3"/>
          <p:cNvPicPr>
            <a:picLocks noGrp="1" noChangeAspect="1"/>
          </p:cNvPicPr>
          <p:nvPr>
            <p:ph idx="1"/>
          </p:nvPr>
        </p:nvPicPr>
        <p:blipFill>
          <a:blip r:embed="rId2"/>
          <a:stretch>
            <a:fillRect/>
          </a:stretch>
        </p:blipFill>
        <p:spPr>
          <a:xfrm>
            <a:off x="1634345" y="2014193"/>
            <a:ext cx="9490855" cy="4049431"/>
          </a:xfrm>
        </p:spPr>
      </p:pic>
    </p:spTree>
    <p:extLst>
      <p:ext uri="{BB962C8B-B14F-4D97-AF65-F5344CB8AC3E}">
        <p14:creationId xmlns:p14="http://schemas.microsoft.com/office/powerpoint/2010/main" val="2078695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Coming to Bath –the </a:t>
            </a:r>
            <a:r>
              <a:rPr lang="en-GB" dirty="0" err="1"/>
              <a:t>Tankervilles</a:t>
            </a:r>
            <a:r>
              <a:rPr lang="en-GB" dirty="0"/>
              <a:t> help their impoverished uncle.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990920" y="1373306"/>
            <a:ext cx="3153080" cy="474538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1006" y="2025732"/>
            <a:ext cx="2865210" cy="4237282"/>
          </a:xfrm>
          <a:prstGeom prst="rect">
            <a:avLst/>
          </a:prstGeom>
        </p:spPr>
      </p:pic>
    </p:spTree>
    <p:extLst>
      <p:ext uri="{BB962C8B-B14F-4D97-AF65-F5344CB8AC3E}">
        <p14:creationId xmlns:p14="http://schemas.microsoft.com/office/powerpoint/2010/main" val="1785701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br>
              <a:rPr lang="en-GB" dirty="0"/>
            </a:br>
            <a:r>
              <a:rPr lang="en-GB" dirty="0"/>
              <a:t>Home at 31, Marlborough Buildings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5624" y="2147621"/>
            <a:ext cx="6304419" cy="3888707"/>
          </a:xfrm>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0807" y="2018366"/>
            <a:ext cx="2670175" cy="4017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29077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4580" y="642594"/>
            <a:ext cx="8920619" cy="108968"/>
          </a:xfrm>
        </p:spPr>
        <p:txBody>
          <a:bodyPr>
            <a:normAutofit fontScale="90000"/>
          </a:bodyPr>
          <a:lstStyle/>
          <a:p>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7108" y="450937"/>
            <a:ext cx="7816239" cy="5955135"/>
          </a:xfrm>
        </p:spPr>
      </p:pic>
    </p:spTree>
    <p:extLst>
      <p:ext uri="{BB962C8B-B14F-4D97-AF65-F5344CB8AC3E}">
        <p14:creationId xmlns:p14="http://schemas.microsoft.com/office/powerpoint/2010/main" val="7408233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0936" y="4776183"/>
            <a:ext cx="4210833" cy="1371600"/>
          </a:xfrm>
        </p:spPr>
        <p:txBody>
          <a:bodyPr>
            <a:normAutofit fontScale="90000"/>
          </a:bodyPr>
          <a:lstStyle/>
          <a:p>
            <a:r>
              <a:rPr lang="en-GB" dirty="0"/>
              <a:t>Hester Piozzi &amp; Gay Street</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8575" y="637893"/>
            <a:ext cx="5242982" cy="393223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0329" y="2480414"/>
            <a:ext cx="3352800" cy="40767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7978" y="584621"/>
            <a:ext cx="4570782" cy="2822458"/>
          </a:xfrm>
          <a:prstGeom prst="rect">
            <a:avLst/>
          </a:prstGeom>
        </p:spPr>
      </p:pic>
    </p:spTree>
    <p:extLst>
      <p:ext uri="{BB962C8B-B14F-4D97-AF65-F5344CB8AC3E}">
        <p14:creationId xmlns:p14="http://schemas.microsoft.com/office/powerpoint/2010/main" val="3853465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Edmund Burke &amp; Dr Johnson  - the foe!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31605" y="2106493"/>
            <a:ext cx="3346015" cy="409446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5505" y="1787568"/>
            <a:ext cx="3326704" cy="2772253"/>
          </a:xfrm>
          <a:prstGeom prst="rect">
            <a:avLst/>
          </a:prstGeom>
        </p:spPr>
      </p:pic>
      <p:sp>
        <p:nvSpPr>
          <p:cNvPr id="6" name="Rectangle 5"/>
          <p:cNvSpPr/>
          <p:nvPr/>
        </p:nvSpPr>
        <p:spPr>
          <a:xfrm>
            <a:off x="7816240" y="2939432"/>
            <a:ext cx="3043825" cy="2554545"/>
          </a:xfrm>
          <a:prstGeom prst="rect">
            <a:avLst/>
          </a:prstGeom>
        </p:spPr>
        <p:txBody>
          <a:bodyPr wrap="square">
            <a:spAutoFit/>
          </a:bodyPr>
          <a:lstStyle/>
          <a:p>
            <a:r>
              <a:rPr lang="en-GB" sz="4000" i="1" dirty="0"/>
              <a:t>“Dr Johnson  - Edmund Burke’s bigoted friend.”</a:t>
            </a:r>
          </a:p>
        </p:txBody>
      </p:sp>
    </p:spTree>
    <p:extLst>
      <p:ext uri="{BB962C8B-B14F-4D97-AF65-F5344CB8AC3E}">
        <p14:creationId xmlns:p14="http://schemas.microsoft.com/office/powerpoint/2010/main" val="27546831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Rev Richard Warner</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15616" y="539120"/>
            <a:ext cx="3998030" cy="5761471"/>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6593" y="1586805"/>
            <a:ext cx="2775559" cy="4595092"/>
          </a:xfrm>
          <a:prstGeom prst="rect">
            <a:avLst/>
          </a:prstGeom>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036" y="1613139"/>
            <a:ext cx="3078729" cy="459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33822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good citizen of Bath</a:t>
            </a:r>
          </a:p>
        </p:txBody>
      </p:sp>
      <p:pic>
        <p:nvPicPr>
          <p:cNvPr id="4" name="Picture 3"/>
          <p:cNvPicPr>
            <a:picLocks noChangeAspect="1"/>
          </p:cNvPicPr>
          <p:nvPr/>
        </p:nvPicPr>
        <p:blipFill>
          <a:blip r:embed="rId2"/>
          <a:stretch>
            <a:fillRect/>
          </a:stretch>
        </p:blipFill>
        <p:spPr>
          <a:xfrm>
            <a:off x="495299" y="1747837"/>
            <a:ext cx="5428031" cy="3382963"/>
          </a:xfrm>
          <a:prstGeom prst="rect">
            <a:avLst/>
          </a:prstGeom>
        </p:spPr>
      </p:pic>
      <p:pic>
        <p:nvPicPr>
          <p:cNvPr id="5" name="Picture 4"/>
          <p:cNvPicPr>
            <a:picLocks noChangeAspect="1"/>
          </p:cNvPicPr>
          <p:nvPr/>
        </p:nvPicPr>
        <p:blipFill>
          <a:blip r:embed="rId3"/>
          <a:stretch>
            <a:fillRect/>
          </a:stretch>
        </p:blipFill>
        <p:spPr>
          <a:xfrm>
            <a:off x="5664201" y="2788886"/>
            <a:ext cx="5593130" cy="3389437"/>
          </a:xfrm>
          <a:prstGeom prst="rect">
            <a:avLst/>
          </a:prstGeom>
        </p:spPr>
      </p:pic>
    </p:spTree>
    <p:extLst>
      <p:ext uri="{BB962C8B-B14F-4D97-AF65-F5344CB8AC3E}">
        <p14:creationId xmlns:p14="http://schemas.microsoft.com/office/powerpoint/2010/main" val="3084834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East India Company Ship - Colebrooke</a:t>
            </a:r>
          </a:p>
        </p:txBody>
      </p:sp>
      <p:sp>
        <p:nvSpPr>
          <p:cNvPr id="3" name="Content Placeholder 2"/>
          <p:cNvSpPr>
            <a:spLocks noGrp="1"/>
          </p:cNvSpPr>
          <p:nvPr>
            <p:ph idx="1"/>
          </p:nvPr>
        </p:nvSpPr>
        <p:spPr>
          <a:xfrm>
            <a:off x="977030" y="1703540"/>
            <a:ext cx="10148170" cy="4331500"/>
          </a:xfrm>
        </p:spPr>
        <p:txBody>
          <a:bodyPr>
            <a:normAutofit/>
          </a:bodyPr>
          <a:lstStyle/>
          <a:p>
            <a:r>
              <a:rPr lang="en-GB" sz="2400" b="1" dirty="0"/>
              <a:t>The </a:t>
            </a:r>
            <a:r>
              <a:rPr lang="en-GB" sz="2400" b="1" i="1" dirty="0"/>
              <a:t>Colebrooke</a:t>
            </a:r>
            <a:r>
              <a:rPr lang="en-GB" sz="2400" b="1" dirty="0"/>
              <a:t>   is an English East Indiaman of 739 tons. She is 137 feet long, 35 feet wide and had 3 decks. She was built by </a:t>
            </a:r>
            <a:r>
              <a:rPr lang="en-GB" sz="2400" b="1" dirty="0" err="1"/>
              <a:t>Perryard</a:t>
            </a:r>
            <a:r>
              <a:rPr lang="en-GB" sz="2400" b="1" dirty="0"/>
              <a:t> and launched in 1770. The Captain was Arthur Morris and she was on her third voyage. There were 212 people on board, of which 7 drowned in the surf while trying to reach the shore.</a:t>
            </a:r>
            <a:endParaRPr lang="en-GB" sz="24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12148" y="3793138"/>
            <a:ext cx="3361933" cy="212922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42873" y="4457700"/>
            <a:ext cx="2857500" cy="18288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64471" y="3247678"/>
            <a:ext cx="2664652" cy="171425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29123" y="3429000"/>
            <a:ext cx="1600200" cy="2857500"/>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922" y="3810000"/>
            <a:ext cx="1905000" cy="2476500"/>
          </a:xfrm>
          <a:prstGeom prst="rect">
            <a:avLst/>
          </a:prstGeom>
        </p:spPr>
      </p:pic>
    </p:spTree>
    <p:extLst>
      <p:ext uri="{BB962C8B-B14F-4D97-AF65-F5344CB8AC3E}">
        <p14:creationId xmlns:p14="http://schemas.microsoft.com/office/powerpoint/2010/main" val="22289312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032000" y="381000"/>
            <a:ext cx="8128000" cy="6096000"/>
          </a:xfrm>
          <a:prstGeom prst="rect">
            <a:avLst/>
          </a:prstGeom>
        </p:spPr>
      </p:pic>
    </p:spTree>
    <p:extLst>
      <p:ext uri="{BB962C8B-B14F-4D97-AF65-F5344CB8AC3E}">
        <p14:creationId xmlns:p14="http://schemas.microsoft.com/office/powerpoint/2010/main" val="827872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64167" y="1571346"/>
            <a:ext cx="2822693" cy="2670279"/>
          </a:xfrm>
          <a:prstGeom prst="rect">
            <a:avLst/>
          </a:prstGeom>
        </p:spPr>
      </p:pic>
      <p:sp>
        <p:nvSpPr>
          <p:cNvPr id="3" name="TextBox 2"/>
          <p:cNvSpPr txBox="1"/>
          <p:nvPr/>
        </p:nvSpPr>
        <p:spPr>
          <a:xfrm>
            <a:off x="2501900" y="4699000"/>
            <a:ext cx="6591300" cy="707886"/>
          </a:xfrm>
          <a:prstGeom prst="rect">
            <a:avLst/>
          </a:prstGeom>
          <a:noFill/>
        </p:spPr>
        <p:txBody>
          <a:bodyPr wrap="square" rtlCol="0">
            <a:spAutoFit/>
          </a:bodyPr>
          <a:lstStyle/>
          <a:p>
            <a:pPr algn="ctr"/>
            <a:r>
              <a:rPr lang="en-GB" sz="4000" dirty="0"/>
              <a:t>Who were the </a:t>
            </a:r>
            <a:r>
              <a:rPr lang="en-GB" sz="4000" dirty="0" err="1"/>
              <a:t>Colebrookes</a:t>
            </a:r>
            <a:r>
              <a:rPr lang="en-GB" sz="4000" dirty="0"/>
              <a:t>?</a:t>
            </a:r>
          </a:p>
        </p:txBody>
      </p:sp>
    </p:spTree>
    <p:extLst>
      <p:ext uri="{BB962C8B-B14F-4D97-AF65-F5344CB8AC3E}">
        <p14:creationId xmlns:p14="http://schemas.microsoft.com/office/powerpoint/2010/main" val="28054277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00191" y="791835"/>
            <a:ext cx="5247822" cy="5472235"/>
          </a:xfrm>
          <a:prstGeom prst="rect">
            <a:avLst/>
          </a:prstGeom>
        </p:spPr>
      </p:pic>
      <p:sp>
        <p:nvSpPr>
          <p:cNvPr id="3" name="TextBox 2"/>
          <p:cNvSpPr txBox="1"/>
          <p:nvPr/>
        </p:nvSpPr>
        <p:spPr>
          <a:xfrm>
            <a:off x="7791189" y="914399"/>
            <a:ext cx="3482236" cy="3785652"/>
          </a:xfrm>
          <a:prstGeom prst="rect">
            <a:avLst/>
          </a:prstGeom>
          <a:noFill/>
        </p:spPr>
        <p:txBody>
          <a:bodyPr wrap="square" rtlCol="0">
            <a:spAutoFit/>
          </a:bodyPr>
          <a:lstStyle/>
          <a:p>
            <a:r>
              <a:rPr lang="en-GB" sz="4000" dirty="0"/>
              <a:t>Lady Mary Colebrooke (nee Mary Gaynor of Antigua)  - Widow of Bath &amp; Slave Owner</a:t>
            </a:r>
          </a:p>
        </p:txBody>
      </p:sp>
    </p:spTree>
    <p:extLst>
      <p:ext uri="{BB962C8B-B14F-4D97-AF65-F5344CB8AC3E}">
        <p14:creationId xmlns:p14="http://schemas.microsoft.com/office/powerpoint/2010/main" val="2752789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Gilberts of Antigua – the in-laws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2780" y="2351793"/>
            <a:ext cx="2714195" cy="3931915"/>
          </a:xfrm>
        </p:spPr>
      </p:pic>
      <p:sp>
        <p:nvSpPr>
          <p:cNvPr id="5" name="Rectangle 1"/>
          <p:cNvSpPr>
            <a:spLocks noChangeArrowheads="1"/>
          </p:cNvSpPr>
          <p:nvPr/>
        </p:nvSpPr>
        <p:spPr bwMode="auto">
          <a:xfrm>
            <a:off x="3569918" y="1603909"/>
            <a:ext cx="631311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2400" b="0" i="0" u="none" strike="noStrike" cap="none" normalizeH="0" baseline="0" dirty="0">
                <a:ln>
                  <a:noFill/>
                </a:ln>
                <a:solidFill>
                  <a:srgbClr val="2C2C2C"/>
                </a:solidFill>
                <a:effectLst/>
                <a:latin typeface="Arial" pitchFamily="34" charset="0"/>
                <a:cs typeface="Arial" pitchFamily="34" charset="0"/>
              </a:rPr>
              <a:t>John Wesley’s Journal for 17th January 1758:</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dirty="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400" b="0" i="1" u="none" strike="noStrike" cap="none" normalizeH="0" baseline="0" dirty="0">
                <a:ln>
                  <a:noFill/>
                </a:ln>
                <a:solidFill>
                  <a:schemeClr val="tx1"/>
                </a:solidFill>
                <a:effectLst/>
                <a:latin typeface="Arial" pitchFamily="34" charset="0"/>
              </a:rPr>
              <a:t>“I preached at </a:t>
            </a:r>
            <a:r>
              <a:rPr kumimoji="0" lang="en-US" altLang="en-US" sz="2400" b="0" i="1" u="none" strike="noStrike" cap="none" normalizeH="0" baseline="0" dirty="0" err="1">
                <a:ln>
                  <a:noFill/>
                </a:ln>
                <a:solidFill>
                  <a:schemeClr val="tx1"/>
                </a:solidFill>
                <a:effectLst/>
                <a:latin typeface="Arial" pitchFamily="34" charset="0"/>
              </a:rPr>
              <a:t>Wandsworth</a:t>
            </a:r>
            <a:r>
              <a:rPr kumimoji="0" lang="en-US" altLang="en-US" sz="2400" b="0" i="1" u="none" strike="noStrike" cap="none" normalizeH="0" baseline="0" dirty="0">
                <a:ln>
                  <a:noFill/>
                </a:ln>
                <a:solidFill>
                  <a:schemeClr val="tx1"/>
                </a:solidFill>
                <a:effectLst/>
                <a:latin typeface="Arial" pitchFamily="34" charset="0"/>
              </a:rPr>
              <a:t>. A gentleman come from America had opened a door in this desolate place. In the morning I preached at </a:t>
            </a:r>
            <a:r>
              <a:rPr kumimoji="0" lang="en-US" altLang="en-US" sz="2400" b="0" i="1" u="none" strike="noStrike" cap="none" normalizeH="0" baseline="0" dirty="0" err="1">
                <a:ln>
                  <a:noFill/>
                </a:ln>
                <a:solidFill>
                  <a:schemeClr val="tx1"/>
                </a:solidFill>
                <a:effectLst/>
                <a:latin typeface="Arial" pitchFamily="34" charset="0"/>
              </a:rPr>
              <a:t>Mr</a:t>
            </a:r>
            <a:r>
              <a:rPr kumimoji="0" lang="en-US" altLang="en-US" sz="2400" b="0" i="1" u="none" strike="noStrike" cap="none" normalizeH="0" baseline="0" dirty="0">
                <a:ln>
                  <a:noFill/>
                </a:ln>
                <a:solidFill>
                  <a:schemeClr val="tx1"/>
                </a:solidFill>
                <a:effectLst/>
                <a:latin typeface="Arial" pitchFamily="34" charset="0"/>
              </a:rPr>
              <a:t> Gilbert’s house. Two Negro servants of his and a mulatto appear to be much awakened. Shall not his saving health be made known unto all nations?”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2553" y="1035371"/>
            <a:ext cx="2017511" cy="2461364"/>
          </a:xfrm>
          <a:prstGeom prst="rect">
            <a:avLst/>
          </a:prstGeom>
        </p:spPr>
      </p:pic>
    </p:spTree>
    <p:extLst>
      <p:ext uri="{BB962C8B-B14F-4D97-AF65-F5344CB8AC3E}">
        <p14:creationId xmlns:p14="http://schemas.microsoft.com/office/powerpoint/2010/main" val="37950018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13567" y="537966"/>
            <a:ext cx="5123145" cy="1077218"/>
          </a:xfrm>
          <a:prstGeom prst="rect">
            <a:avLst/>
          </a:prstGeom>
          <a:noFill/>
        </p:spPr>
        <p:txBody>
          <a:bodyPr wrap="square" rtlCol="0">
            <a:spAutoFit/>
          </a:bodyPr>
          <a:lstStyle/>
          <a:p>
            <a:r>
              <a:rPr lang="en-GB" sz="3200" b="1" dirty="0"/>
              <a:t>The Colebrookes &amp; Jane Austen’s family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66137" y="537966"/>
            <a:ext cx="4045907" cy="5192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631" y="1916483"/>
            <a:ext cx="3662281" cy="2700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513567" y="5104728"/>
            <a:ext cx="5079759" cy="369332"/>
          </a:xfrm>
          <a:prstGeom prst="rect">
            <a:avLst/>
          </a:prstGeom>
        </p:spPr>
        <p:txBody>
          <a:bodyPr wrap="square">
            <a:spAutoFit/>
          </a:bodyPr>
          <a:lstStyle/>
          <a:p>
            <a:r>
              <a:rPr lang="en-GB" b="1" dirty="0"/>
              <a:t>JOSHUA SMITH of ERLE STOKE PARK</a:t>
            </a:r>
            <a:r>
              <a:rPr lang="en-GB" dirty="0"/>
              <a:t>.</a:t>
            </a:r>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9578" y="1057362"/>
            <a:ext cx="2884603" cy="4613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394554" y="5739605"/>
            <a:ext cx="6096000" cy="707886"/>
          </a:xfrm>
          <a:prstGeom prst="rect">
            <a:avLst/>
          </a:prstGeom>
        </p:spPr>
        <p:txBody>
          <a:bodyPr>
            <a:spAutoFit/>
          </a:bodyPr>
          <a:lstStyle/>
          <a:p>
            <a:r>
              <a:rPr lang="en-GB" sz="2000" b="1" dirty="0"/>
              <a:t>Rev. James Edward Austen-Leigh, author of Memoir of Jane Austen, Courtesy of Sotheby's</a:t>
            </a:r>
          </a:p>
        </p:txBody>
      </p:sp>
    </p:spTree>
    <p:extLst>
      <p:ext uri="{BB962C8B-B14F-4D97-AF65-F5344CB8AC3E}">
        <p14:creationId xmlns:p14="http://schemas.microsoft.com/office/powerpoint/2010/main" val="561224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0794" y="425885"/>
            <a:ext cx="3184658" cy="5962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985359" y="739035"/>
            <a:ext cx="5260932" cy="4955203"/>
          </a:xfrm>
          <a:prstGeom prst="rect">
            <a:avLst/>
          </a:prstGeom>
          <a:noFill/>
        </p:spPr>
        <p:txBody>
          <a:bodyPr wrap="square" rtlCol="0">
            <a:spAutoFit/>
          </a:bodyPr>
          <a:lstStyle/>
          <a:p>
            <a:r>
              <a:rPr lang="en-GB" sz="2800" b="1" dirty="0"/>
              <a:t>Henry Thomas Colebrooke</a:t>
            </a:r>
            <a:r>
              <a:rPr lang="en-GB" sz="2400" b="1" dirty="0"/>
              <a:t> – 3</a:t>
            </a:r>
            <a:r>
              <a:rPr lang="en-GB" sz="2400" b="1" baseline="30000" dirty="0"/>
              <a:t>rd</a:t>
            </a:r>
            <a:r>
              <a:rPr lang="en-GB" sz="2400" b="1" dirty="0"/>
              <a:t> son Sir George</a:t>
            </a:r>
          </a:p>
          <a:p>
            <a:endParaRPr lang="en-GB" sz="2400" b="1" dirty="0"/>
          </a:p>
          <a:p>
            <a:r>
              <a:rPr lang="en-GB" sz="2400" b="1" dirty="0"/>
              <a:t>He was co-founder of the Royal Astronomical Society. More significantly for the Royal Asiatic Society, he instigated its foundation, with the initial planning meetings taking place at his home. He presided as Director of the Society until his death in 1837. Regarded as the first British Sanskrit and Orientalist specialist. </a:t>
            </a:r>
          </a:p>
        </p:txBody>
      </p:sp>
    </p:spTree>
    <p:extLst>
      <p:ext uri="{BB962C8B-B14F-4D97-AF65-F5344CB8AC3E}">
        <p14:creationId xmlns:p14="http://schemas.microsoft.com/office/powerpoint/2010/main" val="1267973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descendants</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6820" y="1916743"/>
            <a:ext cx="3124200" cy="407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521896" y="2379945"/>
            <a:ext cx="2354893" cy="646331"/>
          </a:xfrm>
          <a:prstGeom prst="rect">
            <a:avLst/>
          </a:prstGeom>
          <a:noFill/>
        </p:spPr>
        <p:txBody>
          <a:bodyPr wrap="square" rtlCol="0">
            <a:spAutoFit/>
          </a:bodyPr>
          <a:lstStyle/>
          <a:p>
            <a:r>
              <a:rPr lang="en-GB" dirty="0"/>
              <a:t>Lady Brigit Paget – a lover of Edward VIII</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04964" y="526093"/>
            <a:ext cx="2909952" cy="4761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427934" y="5473874"/>
            <a:ext cx="4070959" cy="646331"/>
          </a:xfrm>
          <a:prstGeom prst="rect">
            <a:avLst/>
          </a:prstGeom>
          <a:noFill/>
        </p:spPr>
        <p:txBody>
          <a:bodyPr wrap="square" rtlCol="0">
            <a:spAutoFit/>
          </a:bodyPr>
          <a:lstStyle/>
          <a:p>
            <a:r>
              <a:rPr lang="en-GB" dirty="0"/>
              <a:t>Sir Edward Colebrooke 4</a:t>
            </a:r>
            <a:r>
              <a:rPr lang="en-GB" baseline="30000" dirty="0"/>
              <a:t>th</a:t>
            </a:r>
            <a:r>
              <a:rPr lang="en-GB" dirty="0"/>
              <a:t> Bart MP for Taunton</a:t>
            </a:r>
          </a:p>
        </p:txBody>
      </p:sp>
    </p:spTree>
    <p:extLst>
      <p:ext uri="{BB962C8B-B14F-4D97-AF65-F5344CB8AC3E}">
        <p14:creationId xmlns:p14="http://schemas.microsoft.com/office/powerpoint/2010/main" val="3999948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GB" dirty="0"/>
              <a:t>Life before Bath – the highs &amp; the lows</a:t>
            </a:r>
          </a:p>
        </p:txBody>
      </p:sp>
      <p:pic>
        <p:nvPicPr>
          <p:cNvPr id="4" name="Picture 3"/>
          <p:cNvPicPr>
            <a:picLocks noChangeAspect="1"/>
          </p:cNvPicPr>
          <p:nvPr/>
        </p:nvPicPr>
        <p:blipFill>
          <a:blip r:embed="rId2"/>
          <a:stretch>
            <a:fillRect/>
          </a:stretch>
        </p:blipFill>
        <p:spPr>
          <a:xfrm>
            <a:off x="2826203" y="1657350"/>
            <a:ext cx="6539593" cy="4342290"/>
          </a:xfrm>
          <a:prstGeom prst="rect">
            <a:avLst/>
          </a:prstGeom>
        </p:spPr>
      </p:pic>
    </p:spTree>
    <p:extLst>
      <p:ext uri="{BB962C8B-B14F-4D97-AF65-F5344CB8AC3E}">
        <p14:creationId xmlns:p14="http://schemas.microsoft.com/office/powerpoint/2010/main" val="27355413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736059"/>
      </a:dk2>
      <a:lt2>
        <a:srgbClr val="E7E0C7"/>
      </a:lt2>
      <a:accent1>
        <a:srgbClr val="92B0C8"/>
      </a:accent1>
      <a:accent2>
        <a:srgbClr val="E37C3D"/>
      </a:accent2>
      <a:accent3>
        <a:srgbClr val="A5AB81"/>
      </a:accent3>
      <a:accent4>
        <a:srgbClr val="E9B635"/>
      </a:accent4>
      <a:accent5>
        <a:srgbClr val="7BA79D"/>
      </a:accent5>
      <a:accent6>
        <a:srgbClr val="968C8C"/>
      </a:accent6>
      <a:hlink>
        <a:srgbClr val="F7A115"/>
      </a:hlink>
      <a:folHlink>
        <a:srgbClr val="969696"/>
      </a:folHlink>
    </a:clrScheme>
    <a:fontScheme name="Savon">
      <a:maj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aramond"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3F20CFC1-E34F-405B-AA49-5BE0E194F1B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491</TotalTime>
  <Words>290</Words>
  <Application>Microsoft Office PowerPoint</Application>
  <PresentationFormat>Widescreen</PresentationFormat>
  <Paragraphs>34</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Calibri</vt:lpstr>
      <vt:lpstr>Garamond</vt:lpstr>
      <vt:lpstr>Savon</vt:lpstr>
      <vt:lpstr>Sir George colebrooke 1729-1809</vt:lpstr>
      <vt:lpstr>PowerPoint Presentation</vt:lpstr>
      <vt:lpstr>PowerPoint Presentation</vt:lpstr>
      <vt:lpstr>PowerPoint Presentation</vt:lpstr>
      <vt:lpstr>Gilberts of Antigua – the in-laws</vt:lpstr>
      <vt:lpstr>PowerPoint Presentation</vt:lpstr>
      <vt:lpstr>PowerPoint Presentation</vt:lpstr>
      <vt:lpstr>The descendants</vt:lpstr>
      <vt:lpstr>Life before Bath – the highs &amp; the lows</vt:lpstr>
      <vt:lpstr>PowerPoint Presentation</vt:lpstr>
      <vt:lpstr> The Colebrooke London homes </vt:lpstr>
      <vt:lpstr>Chandos House &amp; Robert Adam</vt:lpstr>
      <vt:lpstr>Arlington Street</vt:lpstr>
      <vt:lpstr>Warren Hastings &amp;  The East India Company</vt:lpstr>
      <vt:lpstr>PowerPoint Presentation</vt:lpstr>
      <vt:lpstr>Shah Allum in Distress</vt:lpstr>
      <vt:lpstr>I’m for Bath!</vt:lpstr>
      <vt:lpstr>Coming to Bath –the Tankervilles help their impoverished uncle.</vt:lpstr>
      <vt:lpstr> Home at 31, Marlborough Buildings</vt:lpstr>
      <vt:lpstr>Hester Piozzi &amp; Gay Street</vt:lpstr>
      <vt:lpstr>Edmund Burke &amp; Dr Johnson  - the foe!</vt:lpstr>
      <vt:lpstr>Rev Richard Warner</vt:lpstr>
      <vt:lpstr>A good citizen of Bath</vt:lpstr>
      <vt:lpstr>East India Company Ship - Colebrooke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Sir George colebrooke bart 1729-1809</dc:title>
  <dc:creator>Boydell, S</dc:creator>
  <cp:lastModifiedBy>Boydell, S</cp:lastModifiedBy>
  <cp:revision>34</cp:revision>
  <cp:lastPrinted>2017-05-11T12:49:29Z</cp:lastPrinted>
  <dcterms:created xsi:type="dcterms:W3CDTF">2017-05-05T15:13:00Z</dcterms:created>
  <dcterms:modified xsi:type="dcterms:W3CDTF">2018-03-12T16:19:03Z</dcterms:modified>
</cp:coreProperties>
</file>